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2015@mail.ru" initials="k" lastIdx="1" clrIdx="0">
    <p:extLst>
      <p:ext uri="{19B8F6BF-5375-455C-9EA6-DF929625EA0E}">
        <p15:presenceInfo xmlns:p15="http://schemas.microsoft.com/office/powerpoint/2012/main" userId="6fb178dbda44064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25T20:50:29.313" idx="1">
    <p:pos x="10" y="10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98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4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40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7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99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22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13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50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78CF651-4018-4EB7-8B9D-39D9D0794C7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57275E3-746A-46D6-85B2-2E6A874DD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7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043" y="2306228"/>
            <a:ext cx="9966960" cy="2926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7000" dirty="0" smtClean="0"/>
              <a:t>Дроби и деление натуральных чисел</a:t>
            </a:r>
            <a:endParaRPr lang="ru-RU" sz="7000" dirty="0"/>
          </a:p>
        </p:txBody>
      </p:sp>
    </p:spTree>
    <p:extLst>
      <p:ext uri="{BB962C8B-B14F-4D97-AF65-F5344CB8AC3E}">
        <p14:creationId xmlns:p14="http://schemas.microsoft.com/office/powerpoint/2010/main" val="25847710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действия. Определите, будет ли результат правильной или неправильной дробью.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43001" y="2057399"/>
                <a:ext cx="1587136" cy="4121332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lnSpc>
                    <a:spcPct val="10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5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marL="45720" indent="0" algn="just">
                  <a:lnSpc>
                    <a:spcPct val="10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endParaRPr lang="ru-RU" sz="25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just">
                  <a:lnSpc>
                    <a:spcPct val="10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5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sz="25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just">
                  <a:lnSpc>
                    <a:spcPct val="10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5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1" y="2057399"/>
                <a:ext cx="1587136" cy="412133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669281" y="2207623"/>
                <a:ext cx="1894113" cy="2772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5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sz="25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num>
                      <m:den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5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marL="45720" indent="0" algn="just">
                  <a:lnSpc>
                    <a:spcPct val="150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</m:t>
                        </m:r>
                      </m:num>
                      <m:den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5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sz="25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281" y="2207623"/>
                <a:ext cx="1894113" cy="27722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21131" y="2057399"/>
                <a:ext cx="2612572" cy="63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(правильная</a:t>
                </a:r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  <a:endParaRPr lang="ru-RU" sz="25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131" y="2057399"/>
                <a:ext cx="2612572" cy="634213"/>
              </a:xfrm>
              <a:prstGeom prst="rect">
                <a:avLst/>
              </a:prstGeom>
              <a:blipFill>
                <a:blip r:embed="rId4"/>
                <a:stretch>
                  <a:fillRect b="-7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72937" y="2883922"/>
                <a:ext cx="3004457" cy="64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5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5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(правильная</a:t>
                </a:r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  <a:endParaRPr lang="ru-RU" sz="25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937" y="2883922"/>
                <a:ext cx="3004457" cy="644535"/>
              </a:xfrm>
              <a:prstGeom prst="rect">
                <a:avLst/>
              </a:prstGeom>
              <a:blipFill>
                <a:blip r:embed="rId5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16629" y="3697366"/>
                <a:ext cx="3030583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5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5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(правильная</a:t>
                </a:r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  <a:endParaRPr lang="ru-RU" sz="25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629" y="3697366"/>
                <a:ext cx="3030583" cy="638765"/>
              </a:xfrm>
              <a:prstGeom prst="rect">
                <a:avLst/>
              </a:prstGeom>
              <a:blipFill>
                <a:blip r:embed="rId6"/>
                <a:stretch>
                  <a:fillRect b="-86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429691" y="4535397"/>
                <a:ext cx="3148150" cy="63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5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25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(правильная</a:t>
                </a:r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  <a:endParaRPr lang="ru-RU" sz="25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691" y="4535397"/>
                <a:ext cx="3148150" cy="636393"/>
              </a:xfrm>
              <a:prstGeom prst="rect">
                <a:avLst/>
              </a:prstGeom>
              <a:blipFill>
                <a:blip r:embed="rId7"/>
                <a:stretch>
                  <a:fillRect b="-86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119257" y="2390503"/>
                <a:ext cx="3357154" cy="639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</m:t>
                        </m:r>
                      </m:num>
                      <m:den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=1 (неправильная); </a:t>
                </a:r>
                <a:endParaRPr lang="ru-RU" sz="25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257" y="2390503"/>
                <a:ext cx="3357154" cy="639021"/>
              </a:xfrm>
              <a:prstGeom prst="rect">
                <a:avLst/>
              </a:prstGeom>
              <a:blipFill>
                <a:blip r:embed="rId8"/>
                <a:stretch>
                  <a:fillRect b="-7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119257" y="3284827"/>
                <a:ext cx="3592286" cy="638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5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5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5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(неправильная); </a:t>
                </a:r>
                <a:endParaRPr lang="ru-RU" sz="25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257" y="3284827"/>
                <a:ext cx="3592286" cy="638445"/>
              </a:xfrm>
              <a:prstGeom prst="rect">
                <a:avLst/>
              </a:prstGeom>
              <a:blipFill>
                <a:blip r:embed="rId9"/>
                <a:stretch>
                  <a:fillRect b="-7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119257" y="4295402"/>
                <a:ext cx="3722914" cy="638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5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5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25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ru-RU" sz="25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=1 (неправильная</a:t>
                </a:r>
                <a:r>
                  <a:rPr lang="ru-RU" sz="25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  <a:endParaRPr lang="ru-RU" sz="25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257" y="4295402"/>
                <a:ext cx="3722914" cy="638316"/>
              </a:xfrm>
              <a:prstGeom prst="rect">
                <a:avLst/>
              </a:prstGeom>
              <a:blipFill>
                <a:blip r:embed="rId10"/>
                <a:stretch>
                  <a:fillRect b="-86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60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00891" y="698862"/>
                <a:ext cx="11129555" cy="1756955"/>
              </a:xfrm>
            </p:spPr>
            <p:txBody>
              <a:bodyPr/>
              <a:lstStyle/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значения </a:t>
                </a:r>
                <a:r>
                  <a:rPr lang="ru-RU" sz="25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которых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будет правильной, а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неправильной. </a:t>
                </a:r>
                <a:endParaRPr lang="ru-RU" sz="25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0891" y="698862"/>
                <a:ext cx="11129555" cy="1756955"/>
              </a:xfrm>
              <a:blipFill>
                <a:blip r:embed="rId2"/>
                <a:stretch>
                  <a:fillRect l="-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00891" y="2351314"/>
            <a:ext cx="1112955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1,2,3,4,5,6,7,8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0891" y="3435531"/>
            <a:ext cx="11129555" cy="1177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12 дней зимних каникул Лена 7 дней гостила у бабушки. Какую часть каникул Лена гостила у бабушки?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00890" y="4943069"/>
                <a:ext cx="11129555" cy="63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90" y="4943069"/>
                <a:ext cx="11129555" cy="634213"/>
              </a:xfrm>
              <a:prstGeom prst="rect">
                <a:avLst/>
              </a:prstGeom>
              <a:blipFill>
                <a:blip r:embed="rId3"/>
                <a:stretch>
                  <a:fillRect l="-932" b="-86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98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36517826"/>
                  </p:ext>
                </p:extLst>
              </p:nvPr>
            </p:nvGraphicFramePr>
            <p:xfrm>
              <a:off x="1920242" y="509450"/>
              <a:ext cx="8660673" cy="57305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53761">
                      <a:extLst>
                        <a:ext uri="{9D8B030D-6E8A-4147-A177-3AD203B41FA5}">
                          <a16:colId xmlns:a16="http://schemas.microsoft.com/office/drawing/2014/main" val="1099503579"/>
                        </a:ext>
                      </a:extLst>
                    </a:gridCol>
                    <a:gridCol w="1353761">
                      <a:extLst>
                        <a:ext uri="{9D8B030D-6E8A-4147-A177-3AD203B41FA5}">
                          <a16:colId xmlns:a16="http://schemas.microsoft.com/office/drawing/2014/main" val="3436233217"/>
                        </a:ext>
                      </a:extLst>
                    </a:gridCol>
                    <a:gridCol w="1353761">
                      <a:extLst>
                        <a:ext uri="{9D8B030D-6E8A-4147-A177-3AD203B41FA5}">
                          <a16:colId xmlns:a16="http://schemas.microsoft.com/office/drawing/2014/main" val="2817639308"/>
                        </a:ext>
                      </a:extLst>
                    </a:gridCol>
                    <a:gridCol w="1354604">
                      <a:extLst>
                        <a:ext uri="{9D8B030D-6E8A-4147-A177-3AD203B41FA5}">
                          <a16:colId xmlns:a16="http://schemas.microsoft.com/office/drawing/2014/main" val="39355925"/>
                        </a:ext>
                      </a:extLst>
                    </a:gridCol>
                    <a:gridCol w="1546614">
                      <a:extLst>
                        <a:ext uri="{9D8B030D-6E8A-4147-A177-3AD203B41FA5}">
                          <a16:colId xmlns:a16="http://schemas.microsoft.com/office/drawing/2014/main" val="3715419909"/>
                        </a:ext>
                      </a:extLst>
                    </a:gridCol>
                    <a:gridCol w="1698172">
                      <a:extLst>
                        <a:ext uri="{9D8B030D-6E8A-4147-A177-3AD203B41FA5}">
                          <a16:colId xmlns:a16="http://schemas.microsoft.com/office/drawing/2014/main" val="4148202172"/>
                        </a:ext>
                      </a:extLst>
                    </a:gridCol>
                  </a:tblGrid>
                  <a:tr h="4803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Частное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Дробь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Делимое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Делитель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Числитель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Знаменатель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1059036039"/>
                      </a:ext>
                    </a:extLst>
                  </a:tr>
                  <a:tr h="70635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: 5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3810869139"/>
                      </a:ext>
                    </a:extLst>
                  </a:tr>
                  <a:tr h="8414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3504224421"/>
                      </a:ext>
                    </a:extLst>
                  </a:tr>
                  <a:tr h="7140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529825631"/>
                      </a:ext>
                    </a:extLst>
                  </a:tr>
                  <a:tr h="7014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1688784618"/>
                      </a:ext>
                    </a:extLst>
                  </a:tr>
                  <a:tr h="70640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 : 13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543258114"/>
                      </a:ext>
                    </a:extLst>
                  </a:tr>
                  <a:tr h="8414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2370575076"/>
                      </a:ext>
                    </a:extLst>
                  </a:tr>
                  <a:tr h="7038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25709854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36517826"/>
                  </p:ext>
                </p:extLst>
              </p:nvPr>
            </p:nvGraphicFramePr>
            <p:xfrm>
              <a:off x="1920242" y="509450"/>
              <a:ext cx="8660673" cy="57305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53761">
                      <a:extLst>
                        <a:ext uri="{9D8B030D-6E8A-4147-A177-3AD203B41FA5}">
                          <a16:colId xmlns:a16="http://schemas.microsoft.com/office/drawing/2014/main" val="1099503579"/>
                        </a:ext>
                      </a:extLst>
                    </a:gridCol>
                    <a:gridCol w="1353761">
                      <a:extLst>
                        <a:ext uri="{9D8B030D-6E8A-4147-A177-3AD203B41FA5}">
                          <a16:colId xmlns:a16="http://schemas.microsoft.com/office/drawing/2014/main" val="3436233217"/>
                        </a:ext>
                      </a:extLst>
                    </a:gridCol>
                    <a:gridCol w="1353761">
                      <a:extLst>
                        <a:ext uri="{9D8B030D-6E8A-4147-A177-3AD203B41FA5}">
                          <a16:colId xmlns:a16="http://schemas.microsoft.com/office/drawing/2014/main" val="2817639308"/>
                        </a:ext>
                      </a:extLst>
                    </a:gridCol>
                    <a:gridCol w="1354604">
                      <a:extLst>
                        <a:ext uri="{9D8B030D-6E8A-4147-A177-3AD203B41FA5}">
                          <a16:colId xmlns:a16="http://schemas.microsoft.com/office/drawing/2014/main" val="39355925"/>
                        </a:ext>
                      </a:extLst>
                    </a:gridCol>
                    <a:gridCol w="1546614">
                      <a:extLst>
                        <a:ext uri="{9D8B030D-6E8A-4147-A177-3AD203B41FA5}">
                          <a16:colId xmlns:a16="http://schemas.microsoft.com/office/drawing/2014/main" val="3715419909"/>
                        </a:ext>
                      </a:extLst>
                    </a:gridCol>
                    <a:gridCol w="1698172">
                      <a:extLst>
                        <a:ext uri="{9D8B030D-6E8A-4147-A177-3AD203B41FA5}">
                          <a16:colId xmlns:a16="http://schemas.microsoft.com/office/drawing/2014/main" val="4148202172"/>
                        </a:ext>
                      </a:extLst>
                    </a:gridCol>
                  </a:tblGrid>
                  <a:tr h="4803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Частное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Дробь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Делимое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Делитель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Числитель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Знаменатель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1059036039"/>
                      </a:ext>
                    </a:extLst>
                  </a:tr>
                  <a:tr h="70635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: 5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3810869139"/>
                      </a:ext>
                    </a:extLst>
                  </a:tr>
                  <a:tr h="858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7121" marR="57121" marT="0" marB="0">
                        <a:blipFill>
                          <a:blip r:embed="rId2"/>
                          <a:stretch>
                            <a:fillRect l="-100901" t="-139007" r="-441892" b="-4304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3504224421"/>
                      </a:ext>
                    </a:extLst>
                  </a:tr>
                  <a:tr h="7140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529825631"/>
                      </a:ext>
                    </a:extLst>
                  </a:tr>
                  <a:tr h="7014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1688784618"/>
                      </a:ext>
                    </a:extLst>
                  </a:tr>
                  <a:tr h="70640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 : 13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543258114"/>
                      </a:ext>
                    </a:extLst>
                  </a:tr>
                  <a:tr h="858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7121" marR="57121" marT="0" marB="0">
                        <a:blipFill>
                          <a:blip r:embed="rId2"/>
                          <a:stretch>
                            <a:fillRect l="-100901" t="-485816" r="-441892" b="-83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2370575076"/>
                      </a:ext>
                    </a:extLst>
                  </a:tr>
                  <a:tr h="7038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ru-RU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121" marR="57121" marT="0" marB="0"/>
                    </a:tc>
                    <a:extLst>
                      <a:ext uri="{0D108BD9-81ED-4DB2-BD59-A6C34878D82A}">
                        <a16:rowId xmlns:a16="http://schemas.microsoft.com/office/drawing/2014/main" val="25709854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573507" y="1034291"/>
                <a:ext cx="718457" cy="63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507" y="1034291"/>
                <a:ext cx="718457" cy="636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146765" y="1137172"/>
            <a:ext cx="836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417126" y="1137172"/>
            <a:ext cx="80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81799" y="1167950"/>
            <a:ext cx="92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648550" y="1124813"/>
            <a:ext cx="105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33749" y="1920240"/>
            <a:ext cx="992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 : 10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6765" y="1977144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17126" y="1920240"/>
            <a:ext cx="96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881799" y="1920240"/>
            <a:ext cx="1271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9517102" y="1920240"/>
            <a:ext cx="132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181498" y="2743200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 : 8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00845" y="2621500"/>
                <a:ext cx="90133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845" y="2621500"/>
                <a:ext cx="901337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066346" y="2743200"/>
            <a:ext cx="996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439983" y="2703308"/>
            <a:ext cx="105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233749" y="3374714"/>
            <a:ext cx="130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 : 1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455124" y="3353085"/>
                <a:ext cx="992778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124" y="3353085"/>
                <a:ext cx="992778" cy="6090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881799" y="3374714"/>
            <a:ext cx="1180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9591399" y="3374714"/>
            <a:ext cx="1361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477984" y="4011632"/>
                <a:ext cx="94705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984" y="4011632"/>
                <a:ext cx="947057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066346" y="4133332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417126" y="4133332"/>
            <a:ext cx="105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858940" y="4151864"/>
            <a:ext cx="1167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9517102" y="4111323"/>
            <a:ext cx="151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181498" y="4829188"/>
            <a:ext cx="99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 : 8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066345" y="4899388"/>
            <a:ext cx="99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439983" y="4958411"/>
            <a:ext cx="1275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868735" y="4956990"/>
            <a:ext cx="1206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9538948" y="4956990"/>
            <a:ext cx="1118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181498" y="5656217"/>
            <a:ext cx="99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 : 1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477984" y="5534517"/>
                <a:ext cx="969918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984" y="5534517"/>
                <a:ext cx="969918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066345" y="5691570"/>
            <a:ext cx="96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439983" y="5691570"/>
            <a:ext cx="105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8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Запишите число 6 в виде дроби со знаменателем: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024" y="1965960"/>
            <a:ext cx="1574074" cy="371638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1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4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19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4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786845" y="1708691"/>
                <a:ext cx="4193177" cy="3973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/>
                        </m:ctrlPr>
                      </m:fPr>
                      <m:num>
                        <m:r>
                          <a:rPr lang="ru-RU" sz="4000" i="1"/>
                          <m:t>6</m:t>
                        </m:r>
                      </m:num>
                      <m:den>
                        <m:r>
                          <a:rPr lang="ru-RU" sz="4000" i="1"/>
                          <m:t>1</m:t>
                        </m:r>
                      </m:den>
                    </m:f>
                  </m:oMath>
                </a14:m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</a:t>
                </a:r>
              </a:p>
              <a:p>
                <a:pPr lvl="0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i="1"/>
                        </m:ctrlPr>
                      </m:fPr>
                      <m:num>
                        <m:r>
                          <a:rPr lang="ru-RU" sz="4000" i="1"/>
                          <m:t>24</m:t>
                        </m:r>
                      </m:num>
                      <m:den>
                        <m:r>
                          <a:rPr lang="ru-RU" sz="4000" i="1"/>
                          <m:t>4</m:t>
                        </m:r>
                      </m:den>
                    </m:f>
                  </m:oMath>
                </a14:m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</a:t>
                </a:r>
              </a:p>
              <a:p>
                <a:pPr lvl="0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i="1"/>
                        </m:ctrlPr>
                      </m:fPr>
                      <m:num>
                        <m:r>
                          <a:rPr lang="ru-RU" sz="4000" i="1"/>
                          <m:t>114</m:t>
                        </m:r>
                      </m:num>
                      <m:den>
                        <m:r>
                          <a:rPr lang="ru-RU" sz="4000" i="1"/>
                          <m:t>19</m:t>
                        </m:r>
                      </m:den>
                    </m:f>
                  </m:oMath>
                </a14:m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845" y="1708691"/>
                <a:ext cx="4193177" cy="3973652"/>
              </a:xfrm>
              <a:prstGeom prst="rect">
                <a:avLst/>
              </a:prstGeom>
              <a:blipFill>
                <a:blip r:embed="rId2"/>
                <a:stretch>
                  <a:fillRect b="-21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071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2. Решите уравнение: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" lvl="0" indent="0" algn="just">
                  <a:lnSpc>
                    <a:spcPct val="150000"/>
                  </a:lnSpc>
                  <a:buNone/>
                </a:pPr>
                <a:r>
                  <a:rPr lang="ru-RU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2800">
                            <a:solidFill>
                              <a:schemeClr val="tx1"/>
                            </a:solidFill>
                          </a:rPr>
                          <m:t>х</m:t>
                        </m:r>
                      </m:num>
                      <m:den>
                        <m:r>
                          <a:rPr lang="ru-RU" sz="280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12; </a:t>
                </a:r>
                <a:endParaRPr lang="ru-RU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2800">
                            <a:solidFill>
                              <a:schemeClr val="tx1"/>
                            </a:solidFill>
                          </a:rPr>
                          <m:t>169</m:t>
                        </m:r>
                      </m:num>
                      <m:den>
                        <m:r>
                          <a:rPr lang="ru-RU" sz="2800">
                            <a:solidFill>
                              <a:schemeClr val="tx1"/>
                            </a:solidFill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13; </a:t>
                </a:r>
                <a:endParaRPr lang="ru-RU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2800">
                            <a:solidFill>
                              <a:schemeClr val="tx1"/>
                            </a:solidFill>
                          </a:rPr>
                          <m:t>126</m:t>
                        </m:r>
                      </m:num>
                      <m:den>
                        <m:r>
                          <a:rPr lang="ru-RU" sz="2800">
                            <a:solidFill>
                              <a:schemeClr val="tx1"/>
                            </a:solidFill>
                          </a:rPr>
                          <m:t>8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</a:rPr>
                          <m:t>−</m:t>
                        </m:r>
                        <m:r>
                          <a:rPr lang="ru-RU" sz="2800">
                            <a:solidFill>
                              <a:schemeClr val="tx1"/>
                            </a:solidFill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21.</a:t>
                </a:r>
                <a:endParaRPr lang="ru-RU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lvl="0" indent="0" algn="just">
                  <a:buNone/>
                </a:pPr>
                <a:endParaRPr lang="ru-RU" dirty="0">
                  <a:solidFill>
                    <a:schemeClr val="tx1"/>
                  </a:solidFill>
                </a:endParaRPr>
              </a:p>
              <a:p>
                <a:pPr marL="45720" indent="0" algn="just">
                  <a:buNone/>
                </a:pPr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376057" y="1965960"/>
                <a:ext cx="6936377" cy="164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2500">
                            <a:solidFill>
                              <a:schemeClr val="tx1"/>
                            </a:solidFill>
                          </a:rPr>
                          <m:t>х</m:t>
                        </m:r>
                      </m:num>
                      <m:den>
                        <m:r>
                          <a:rPr lang="ru-RU" sz="250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12; </a:t>
                </a:r>
              </a:p>
              <a:p>
                <a:pPr algn="just"/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х 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12 · 7;</a:t>
                </a:r>
              </a:p>
              <a:p>
                <a:pPr algn="just"/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х 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84.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057" y="1965960"/>
                <a:ext cx="6936377" cy="1644874"/>
              </a:xfrm>
              <a:prstGeom prst="rect">
                <a:avLst/>
              </a:prstGeom>
              <a:blipFill>
                <a:blip r:embed="rId3"/>
                <a:stretch>
                  <a:fillRect l="-1494" t="-1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276011" y="1038497"/>
                <a:ext cx="3422469" cy="5467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5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169</m:t>
                        </m:r>
                      </m:num>
                      <m:den>
                        <m:r>
                          <a:rPr lang="ru-RU" sz="25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13;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х 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169 : 13;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х 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13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5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126</m:t>
                        </m:r>
                      </m:num>
                      <m:den>
                        <m:r>
                          <a:rPr lang="ru-RU" sz="25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ru-RU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5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21;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8 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х = 126 : 21;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8 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х = 6;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х 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8 – 6;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25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х </a:t>
                </a:r>
                <a:r>
                  <a:rPr lang="ru-RU" sz="25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011" y="1038497"/>
                <a:ext cx="3422469" cy="5467972"/>
              </a:xfrm>
              <a:prstGeom prst="rect">
                <a:avLst/>
              </a:prstGeom>
              <a:blipFill>
                <a:blip r:embed="rId4"/>
                <a:stretch>
                  <a:fillRect l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65176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44137" y="470263"/>
                <a:ext cx="11338560" cy="1998617"/>
              </a:xfrm>
            </p:spPr>
            <p:txBody>
              <a:bodyPr>
                <a:noAutofit/>
              </a:bodyPr>
              <a:lstStyle/>
              <a:p>
                <a:pPr marL="45720" indent="0" algn="just">
                  <a:lnSpc>
                    <a:spcPct val="150000"/>
                  </a:lnSpc>
                  <a:buNone/>
                </a:pPr>
                <a:r>
                  <a:rPr lang="ru-RU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Задание 3. У фермера Петра Грушина есть участок земли прямоугольной формы. Длина участка равна 28 м, что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2800" i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a:rPr lang="ru-RU" sz="2800" i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его ширины. На площади, равной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2800" i="0">
                            <a:solidFill>
                              <a:schemeClr val="tx1"/>
                            </a:solidFill>
                          </a:rPr>
                          <m:t>30</m:t>
                        </m:r>
                      </m:num>
                      <m:den>
                        <m:r>
                          <a:rPr lang="ru-RU" sz="2800" i="0">
                            <a:solidFill>
                              <a:schemeClr val="tx1"/>
                            </a:solidFill>
                          </a:rPr>
                          <m:t>56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всего участка, фермер разбил яблочный сад. Найдите площадь сада.</a:t>
                </a:r>
                <a:endParaRPr lang="ru-RU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137" y="470263"/>
                <a:ext cx="11338560" cy="1998617"/>
              </a:xfrm>
              <a:blipFill>
                <a:blip r:embed="rId2"/>
                <a:stretch>
                  <a:fillRect l="-699" r="-1075" b="-655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4765" y="3762104"/>
            <a:ext cx="11207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</a:p>
          <a:p>
            <a:pPr lvl="0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28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 · 4 = 16 (м) ширина участка;</a:t>
            </a:r>
          </a:p>
          <a:p>
            <a:pPr lvl="0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28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16 = 448 (м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площадь участка;</a:t>
            </a:r>
          </a:p>
          <a:p>
            <a:pPr lvl="0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448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56 · 30 = 8 · 30 = 240 (м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240 (м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площадь сада.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37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1" y="2057400"/>
            <a:ext cx="4552406" cy="395151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759, № 763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136" y="1833834"/>
            <a:ext cx="5550564" cy="417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308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57</TotalTime>
  <Words>227</Words>
  <Application>Microsoft Office PowerPoint</Application>
  <PresentationFormat>Широкоэкранный</PresentationFormat>
  <Paragraphs>98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Cambria Math</vt:lpstr>
      <vt:lpstr>Corbel</vt:lpstr>
      <vt:lpstr>Times New Roman</vt:lpstr>
      <vt:lpstr>Базис</vt:lpstr>
      <vt:lpstr>Дроби и деление натуральных чисел</vt:lpstr>
      <vt:lpstr>Выполните действия. Определите, будет ли результат правильной или неправильной дробью. </vt:lpstr>
      <vt:lpstr>Презентация PowerPoint</vt:lpstr>
      <vt:lpstr>Презентация PowerPoint</vt:lpstr>
      <vt:lpstr>Задание 1. Запишите число 6 в виде дроби со знаменателем:</vt:lpstr>
      <vt:lpstr>Задание 2. Решите уравнение: 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Дроби и деление натуральных чисел</dc:title>
  <dc:creator>kristi2015@mail.ru</dc:creator>
  <cp:lastModifiedBy>kristi2015@mail.ru</cp:lastModifiedBy>
  <cp:revision>7</cp:revision>
  <dcterms:created xsi:type="dcterms:W3CDTF">2021-02-25T16:13:01Z</dcterms:created>
  <dcterms:modified xsi:type="dcterms:W3CDTF">2021-02-25T17:10:07Z</dcterms:modified>
</cp:coreProperties>
</file>