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65" r:id="rId3"/>
    <p:sldId id="266" r:id="rId4"/>
    <p:sldId id="257" r:id="rId5"/>
    <p:sldId id="267" r:id="rId6"/>
    <p:sldId id="268" r:id="rId7"/>
    <p:sldId id="270" r:id="rId8"/>
    <p:sldId id="269" r:id="rId9"/>
    <p:sldId id="258" r:id="rId10"/>
    <p:sldId id="264" r:id="rId11"/>
    <p:sldId id="271" r:id="rId12"/>
    <p:sldId id="272" r:id="rId13"/>
    <p:sldId id="259" r:id="rId14"/>
    <p:sldId id="274" r:id="rId15"/>
    <p:sldId id="273" r:id="rId16"/>
    <p:sldId id="275" r:id="rId17"/>
    <p:sldId id="260" r:id="rId18"/>
    <p:sldId id="262" r:id="rId19"/>
    <p:sldId id="26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Татьяна Дедкова" initials="ТД"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ACEE43-C3AC-4874-A347-D63B8EDA5B46}" type="datetimeFigureOut">
              <a:rPr lang="ru-RU" smtClean="0"/>
              <a:pPr/>
              <a:t>02.05.2014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565A2E-B0EC-46D2-82BE-6D822702E0F0}" type="slidenum">
              <a:rPr lang="ru-RU" smtClean="0"/>
              <a:pPr/>
              <a:t>‹#›</a:t>
            </a:fld>
            <a:endParaRPr lang="ru-RU"/>
          </a:p>
        </p:txBody>
      </p:sp>
    </p:spTree>
    <p:extLst>
      <p:ext uri="{BB962C8B-B14F-4D97-AF65-F5344CB8AC3E}">
        <p14:creationId xmlns:p14="http://schemas.microsoft.com/office/powerpoint/2010/main" val="1369649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21 сентября в ставке врага были разработаны тезисы доклада “О блокаде Ленинграда”, в которых говорилось: «...сначала мы блокируем Ленинград и разрушаем город артиллерией и авиацией... Весной мы проникнем в город... вывезем всё, что осталось живое, в глубь России или возьмём в плен, сровняем Ленинград с землёй и передадим район севернее  Невы Финляндии».</a:t>
            </a:r>
            <a:endParaRPr lang="ru-RU" dirty="0"/>
          </a:p>
        </p:txBody>
      </p:sp>
      <p:sp>
        <p:nvSpPr>
          <p:cNvPr id="4" name="Номер слайда 3"/>
          <p:cNvSpPr>
            <a:spLocks noGrp="1"/>
          </p:cNvSpPr>
          <p:nvPr>
            <p:ph type="sldNum" sz="quarter" idx="10"/>
          </p:nvPr>
        </p:nvSpPr>
        <p:spPr/>
        <p:txBody>
          <a:bodyPr/>
          <a:lstStyle/>
          <a:p>
            <a:fld id="{8F565A2E-B0EC-46D2-82BE-6D822702E0F0}" type="slidenum">
              <a:rPr lang="ru-RU" smtClean="0"/>
              <a:pPr/>
              <a:t>5</a:t>
            </a:fld>
            <a:endParaRPr lang="ru-RU"/>
          </a:p>
        </p:txBody>
      </p:sp>
    </p:spTree>
    <p:extLst>
      <p:ext uri="{BB962C8B-B14F-4D97-AF65-F5344CB8AC3E}">
        <p14:creationId xmlns:p14="http://schemas.microsoft.com/office/powerpoint/2010/main" val="904399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Днём и ночью воины фронта с помощью населения создавали оборону. Была создана широкая сеть траншей и ходов сообщения; многочисленные стальные и железобетонные доты, изготовленные рабочими ленинградских заводов, дзоты и хорошо оборудованные открытые огневые точки давали возможность простреливать все подступы к переднему краю. Оборона противника просматривалась с тысяч укрытых и замаскированных наблюдательных пунктов.</a:t>
            </a:r>
          </a:p>
          <a:p>
            <a:r>
              <a:rPr lang="ru-RU" dirty="0" smtClean="0"/>
              <a:t>Ленинград и его пригороды превратились в мощный укреплённый район. Баррикады пересекали многие улицы. На перекрёстках и площадях грозно высились доты. Противотанковые ежи и надолбы перекрывали все въезды в город.</a:t>
            </a:r>
          </a:p>
          <a:p>
            <a:endParaRPr lang="ru-RU" dirty="0"/>
          </a:p>
        </p:txBody>
      </p:sp>
      <p:sp>
        <p:nvSpPr>
          <p:cNvPr id="4" name="Номер слайда 3"/>
          <p:cNvSpPr>
            <a:spLocks noGrp="1"/>
          </p:cNvSpPr>
          <p:nvPr>
            <p:ph type="sldNum" sz="quarter" idx="10"/>
          </p:nvPr>
        </p:nvSpPr>
        <p:spPr/>
        <p:txBody>
          <a:bodyPr/>
          <a:lstStyle/>
          <a:p>
            <a:fld id="{8F565A2E-B0EC-46D2-82BE-6D822702E0F0}" type="slidenum">
              <a:rPr lang="ru-RU" smtClean="0"/>
              <a:pPr/>
              <a:t>6</a:t>
            </a:fld>
            <a:endParaRPr lang="ru-RU"/>
          </a:p>
        </p:txBody>
      </p:sp>
    </p:spTree>
    <p:extLst>
      <p:ext uri="{BB962C8B-B14F-4D97-AF65-F5344CB8AC3E}">
        <p14:creationId xmlns:p14="http://schemas.microsoft.com/office/powerpoint/2010/main" val="18915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Шли дни и ночи упорной борьбы. Положение в осаждённом городе становилось всё тяжелее. Запасов основных видов продовольствия для войск и жителей города по состоянию на 12 сентября 1941г было не более чем на 30 - 60 суток. Почти отсутствовали картофель и овощи. А в Ленинграде кроме коренного населения находились десятки тысяч беженцев, его обороняли войска. С 1 октября рабочие и инженерно-технические работники стали получать по карточкам 400г, а все остальные - по 200г недоброкачественного хлеба в сутки. Резко сократилась выдача других продуктов. </a:t>
            </a:r>
            <a:endParaRPr lang="ru-RU" dirty="0"/>
          </a:p>
        </p:txBody>
      </p:sp>
      <p:sp>
        <p:nvSpPr>
          <p:cNvPr id="4" name="Номер слайда 3"/>
          <p:cNvSpPr>
            <a:spLocks noGrp="1"/>
          </p:cNvSpPr>
          <p:nvPr>
            <p:ph type="sldNum" sz="quarter" idx="10"/>
          </p:nvPr>
        </p:nvSpPr>
        <p:spPr/>
        <p:txBody>
          <a:bodyPr/>
          <a:lstStyle/>
          <a:p>
            <a:fld id="{8F565A2E-B0EC-46D2-82BE-6D822702E0F0}" type="slidenum">
              <a:rPr lang="ru-RU" smtClean="0"/>
              <a:pPr/>
              <a:t>8</a:t>
            </a:fld>
            <a:endParaRPr lang="ru-RU"/>
          </a:p>
        </p:txBody>
      </p:sp>
    </p:spTree>
    <p:extLst>
      <p:ext uri="{BB962C8B-B14F-4D97-AF65-F5344CB8AC3E}">
        <p14:creationId xmlns:p14="http://schemas.microsoft.com/office/powerpoint/2010/main" val="3179681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Длина всей трассы от Ленинграда до Большой земли составляла немногим более 100 километров. Работу ледовой дороги очень затрудняла вражеская авиация. В первые недели фашистские лётчики почти безнаказанно расстреливали с бреющего полёта автомашины, обогревательные и санитарные палатки, фугасными бомбами разбивали лёд на трассе. Для прикрытия Дороги жизни командование Ленинградского фронта установило на льду Ладоги зенитные орудия, большое количество зенитных пулемётов. Была также привлечена истребительная авиация фронта. </a:t>
            </a:r>
            <a:endParaRPr lang="ru-RU" dirty="0"/>
          </a:p>
        </p:txBody>
      </p:sp>
      <p:sp>
        <p:nvSpPr>
          <p:cNvPr id="4" name="Номер слайда 3"/>
          <p:cNvSpPr>
            <a:spLocks noGrp="1"/>
          </p:cNvSpPr>
          <p:nvPr>
            <p:ph type="sldNum" sz="quarter" idx="10"/>
          </p:nvPr>
        </p:nvSpPr>
        <p:spPr/>
        <p:txBody>
          <a:bodyPr/>
          <a:lstStyle/>
          <a:p>
            <a:fld id="{8F565A2E-B0EC-46D2-82BE-6D822702E0F0}" type="slidenum">
              <a:rPr lang="ru-RU" smtClean="0"/>
              <a:pPr/>
              <a:t>13</a:t>
            </a:fld>
            <a:endParaRPr lang="ru-RU"/>
          </a:p>
        </p:txBody>
      </p:sp>
    </p:spTree>
    <p:extLst>
      <p:ext uri="{BB962C8B-B14F-4D97-AF65-F5344CB8AC3E}">
        <p14:creationId xmlns:p14="http://schemas.microsoft.com/office/powerpoint/2010/main" val="71115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F565A2E-B0EC-46D2-82BE-6D822702E0F0}" type="slidenum">
              <a:rPr lang="ru-RU" smtClean="0"/>
              <a:pPr/>
              <a:t>17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565A2E-B0EC-46D2-82BE-6D822702E0F0}"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02.05.2014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02.05.2014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02.05.2014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02.05.2014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02.05.2014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02.05.2014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5B106E36-FD25-4E2D-B0AA-010F637433A0}" type="datetimeFigureOut">
              <a:rPr lang="ru-RU" smtClean="0"/>
              <a:pPr/>
              <a:t>02.05.2014</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5B106E36-FD25-4E2D-B0AA-010F637433A0}" type="datetimeFigureOut">
              <a:rPr lang="ru-RU" smtClean="0"/>
              <a:pPr/>
              <a:t>02.05.2014</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5B106E36-FD25-4E2D-B0AA-010F637433A0}" type="datetimeFigureOut">
              <a:rPr lang="ru-RU" smtClean="0"/>
              <a:pPr/>
              <a:t>02.05.2014</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02.05.2014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02.05.2014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B106E36-FD25-4E2D-B0AA-010F637433A0}" type="datetimeFigureOut">
              <a:rPr lang="ru-RU" smtClean="0"/>
              <a:pPr/>
              <a:t>02.05.2014</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91680" y="260649"/>
            <a:ext cx="6984776" cy="2448272"/>
          </a:xfrm>
        </p:spPr>
        <p:txBody>
          <a:bodyPr/>
          <a:lstStyle/>
          <a:p>
            <a:pPr algn="l"/>
            <a:r>
              <a:rPr lang="ru-RU" b="1" dirty="0" smtClean="0"/>
              <a:t>Название: </a:t>
            </a:r>
            <a:br>
              <a:rPr lang="ru-RU" b="1" dirty="0" smtClean="0"/>
            </a:br>
            <a:r>
              <a:rPr lang="ru-RU" b="1" dirty="0" smtClean="0"/>
              <a:t>     </a:t>
            </a:r>
            <a:r>
              <a:rPr lang="ru-RU" b="1" u="sng" dirty="0" smtClean="0"/>
              <a:t>«Блокада Ленинграда»</a:t>
            </a:r>
            <a:endParaRPr lang="ru-RU" b="1" dirty="0"/>
          </a:p>
        </p:txBody>
      </p:sp>
      <p:sp>
        <p:nvSpPr>
          <p:cNvPr id="5" name="Прямоугольник 4"/>
          <p:cNvSpPr/>
          <p:nvPr/>
        </p:nvSpPr>
        <p:spPr>
          <a:xfrm>
            <a:off x="2771800" y="6093296"/>
            <a:ext cx="4320480" cy="461665"/>
          </a:xfrm>
          <a:prstGeom prst="rect">
            <a:avLst/>
          </a:prstGeom>
        </p:spPr>
        <p:txBody>
          <a:bodyPr wrap="square">
            <a:spAutoFit/>
          </a:bodyPr>
          <a:lstStyle/>
          <a:p>
            <a:r>
              <a:rPr lang="ru-RU" sz="2400" b="1" dirty="0"/>
              <a:t>МОУ КСОШ «Радуга»</a:t>
            </a:r>
          </a:p>
        </p:txBody>
      </p:sp>
      <p:sp>
        <p:nvSpPr>
          <p:cNvPr id="6" name="Прямоугольник 5"/>
          <p:cNvSpPr/>
          <p:nvPr/>
        </p:nvSpPr>
        <p:spPr>
          <a:xfrm>
            <a:off x="4499992" y="3244334"/>
            <a:ext cx="4277230" cy="1938992"/>
          </a:xfrm>
          <a:prstGeom prst="rect">
            <a:avLst/>
          </a:prstGeom>
        </p:spPr>
        <p:txBody>
          <a:bodyPr wrap="square">
            <a:spAutoFit/>
          </a:bodyPr>
          <a:lstStyle/>
          <a:p>
            <a:r>
              <a:rPr lang="ru-RU" sz="2400" b="1" dirty="0" smtClean="0">
                <a:ln w="11430">
                  <a:solidFill>
                    <a:schemeClr val="tx1">
                      <a:lumMod val="95000"/>
                      <a:lumOff val="5000"/>
                    </a:schemeClr>
                  </a:solidFill>
                </a:ln>
                <a:solidFill>
                  <a:schemeClr val="tx1">
                    <a:lumMod val="95000"/>
                    <a:lumOff val="5000"/>
                  </a:schemeClr>
                </a:solidFill>
              </a:rPr>
              <a:t>Подготовила: </a:t>
            </a:r>
            <a:r>
              <a:rPr lang="ru-RU" sz="2400" b="1" dirty="0" err="1">
                <a:ln w="11430">
                  <a:solidFill>
                    <a:schemeClr val="tx1">
                      <a:lumMod val="95000"/>
                      <a:lumOff val="5000"/>
                    </a:schemeClr>
                  </a:solidFill>
                </a:ln>
                <a:solidFill>
                  <a:schemeClr val="tx1">
                    <a:lumMod val="95000"/>
                    <a:lumOff val="5000"/>
                  </a:schemeClr>
                </a:solidFill>
              </a:rPr>
              <a:t>Шанкина</a:t>
            </a:r>
            <a:r>
              <a:rPr lang="ru-RU" sz="2400" b="1" dirty="0">
                <a:ln w="11430">
                  <a:solidFill>
                    <a:schemeClr val="tx1">
                      <a:lumMod val="95000"/>
                      <a:lumOff val="5000"/>
                    </a:schemeClr>
                  </a:solidFill>
                </a:ln>
                <a:solidFill>
                  <a:schemeClr val="tx1">
                    <a:lumMod val="95000"/>
                    <a:lumOff val="5000"/>
                  </a:schemeClr>
                </a:solidFill>
              </a:rPr>
              <a:t> Алина </a:t>
            </a:r>
            <a:r>
              <a:rPr lang="ru-RU" sz="2400" b="1" dirty="0" smtClean="0">
                <a:ln w="11430">
                  <a:solidFill>
                    <a:schemeClr val="tx1">
                      <a:lumMod val="95000"/>
                      <a:lumOff val="5000"/>
                    </a:schemeClr>
                  </a:solidFill>
                </a:ln>
                <a:solidFill>
                  <a:schemeClr val="tx1">
                    <a:lumMod val="95000"/>
                    <a:lumOff val="5000"/>
                  </a:schemeClr>
                </a:solidFill>
              </a:rPr>
              <a:t>Викторовна, 8 лет,</a:t>
            </a:r>
          </a:p>
          <a:p>
            <a:r>
              <a:rPr lang="ru-RU" sz="2400" b="1" dirty="0" smtClean="0">
                <a:ln w="11430">
                  <a:solidFill>
                    <a:schemeClr val="tx1">
                      <a:lumMod val="95000"/>
                      <a:lumOff val="5000"/>
                    </a:schemeClr>
                  </a:solidFill>
                </a:ln>
                <a:solidFill>
                  <a:schemeClr val="tx1">
                    <a:lumMod val="95000"/>
                    <a:lumOff val="5000"/>
                  </a:schemeClr>
                </a:solidFill>
              </a:rPr>
              <a:t> 2 «Б» класс, </a:t>
            </a:r>
          </a:p>
          <a:p>
            <a:r>
              <a:rPr lang="ru-RU" sz="2400" b="1" dirty="0" smtClean="0">
                <a:ln w="11430">
                  <a:solidFill>
                    <a:schemeClr val="tx1">
                      <a:lumMod val="95000"/>
                      <a:lumOff val="5000"/>
                    </a:schemeClr>
                  </a:solidFill>
                </a:ln>
                <a:solidFill>
                  <a:schemeClr val="tx1">
                    <a:lumMod val="95000"/>
                    <a:lumOff val="5000"/>
                  </a:schemeClr>
                </a:solidFill>
              </a:rPr>
              <a:t>МОУ КСОШ «Радуга»</a:t>
            </a:r>
          </a:p>
          <a:p>
            <a:r>
              <a:rPr lang="ru-RU" sz="2400" b="1" dirty="0" smtClean="0">
                <a:ln w="11430">
                  <a:solidFill>
                    <a:schemeClr val="tx1">
                      <a:lumMod val="95000"/>
                      <a:lumOff val="5000"/>
                    </a:schemeClr>
                  </a:solidFill>
                </a:ln>
                <a:solidFill>
                  <a:schemeClr val="tx1">
                    <a:lumMod val="95000"/>
                    <a:lumOff val="5000"/>
                  </a:schemeClr>
                </a:solidFill>
              </a:rPr>
              <a:t>Руководитель: Дедкова Т.В.</a:t>
            </a:r>
            <a:endParaRPr lang="ru-RU" sz="2400" b="1" dirty="0">
              <a:ln w="11430">
                <a:solidFill>
                  <a:schemeClr val="tx1">
                    <a:lumMod val="95000"/>
                    <a:lumOff val="5000"/>
                  </a:schemeClr>
                </a:solidFill>
              </a:ln>
              <a:solidFill>
                <a:schemeClr val="tx1">
                  <a:lumMod val="95000"/>
                  <a:lumOff val="5000"/>
                </a:schemeClr>
              </a:solidFill>
            </a:endParaRPr>
          </a:p>
        </p:txBody>
      </p:sp>
    </p:spTree>
  </p:cSld>
  <p:clrMapOvr>
    <a:masterClrMapping/>
  </p:clrMapOvr>
  <p:transition advTm="552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Batang" pitchFamily="18" charset="-127"/>
                <a:ea typeface="Batang" pitchFamily="18" charset="-127"/>
              </a:rPr>
              <a:t> </a:t>
            </a:r>
            <a:endParaRPr lang="ru-RU" b="1" dirty="0">
              <a:solidFill>
                <a:srgbClr val="FF0000"/>
              </a:solidFill>
              <a:latin typeface="Batang" pitchFamily="18" charset="-127"/>
              <a:ea typeface="Batang" pitchFamily="18" charset="-127"/>
            </a:endParaRPr>
          </a:p>
        </p:txBody>
      </p:sp>
      <p:pic>
        <p:nvPicPr>
          <p:cNvPr id="5" name="Содержимое 4" descr="аанаацац.jpg"/>
          <p:cNvPicPr>
            <a:picLocks noGrp="1" noChangeAspect="1"/>
          </p:cNvPicPr>
          <p:nvPr>
            <p:ph sz="half" idx="1"/>
          </p:nvPr>
        </p:nvPicPr>
        <p:blipFill>
          <a:blip r:embed="rId2" cstate="print"/>
          <a:stretch>
            <a:fillRect/>
          </a:stretch>
        </p:blipFill>
        <p:spPr>
          <a:xfrm>
            <a:off x="2411760" y="4293096"/>
            <a:ext cx="3182349" cy="2405263"/>
          </a:xfrm>
        </p:spPr>
      </p:pic>
      <p:pic>
        <p:nvPicPr>
          <p:cNvPr id="6" name="Содержимое 5" descr="iCADH1HDY.jpg"/>
          <p:cNvPicPr>
            <a:picLocks noGrp="1" noChangeAspect="1"/>
          </p:cNvPicPr>
          <p:nvPr>
            <p:ph sz="half" idx="2"/>
          </p:nvPr>
        </p:nvPicPr>
        <p:blipFill>
          <a:blip r:embed="rId3" cstate="print"/>
          <a:stretch>
            <a:fillRect/>
          </a:stretch>
        </p:blipFill>
        <p:spPr>
          <a:xfrm>
            <a:off x="6012160" y="4365104"/>
            <a:ext cx="2160240" cy="2160240"/>
          </a:xfrm>
        </p:spPr>
      </p:pic>
      <p:pic>
        <p:nvPicPr>
          <p:cNvPr id="3074" name="Picture 2" descr="C:\Users\dedkova\Desktop\bd5c738ca5fa31e0795a9225a4657f6d.jpg"/>
          <p:cNvPicPr>
            <a:picLocks noChangeAspect="1" noChangeArrowheads="1"/>
          </p:cNvPicPr>
          <p:nvPr/>
        </p:nvPicPr>
        <p:blipFill rotWithShape="1">
          <a:blip r:embed="rId4">
            <a:extLst>
              <a:ext uri="{28A0092B-C50C-407E-A947-70E740481C1C}">
                <a14:useLocalDpi xmlns:a14="http://schemas.microsoft.com/office/drawing/2010/main" val="0"/>
              </a:ext>
            </a:extLst>
          </a:blip>
          <a:srcRect l="1953" b="4324"/>
          <a:stretch/>
        </p:blipFill>
        <p:spPr bwMode="auto">
          <a:xfrm>
            <a:off x="2008921" y="279919"/>
            <a:ext cx="6424803" cy="3712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125"/>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dedkova\Desktop\hleb (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03648" y="1484784"/>
            <a:ext cx="4038600" cy="268242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edkova\Desktop\images (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88024" y="3645024"/>
            <a:ext cx="3763717"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86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t>В сентябре 1941г начала действовать знаменитая Дорога жизни</a:t>
            </a:r>
            <a:endParaRPr lang="ru-RU" sz="3600" dirty="0"/>
          </a:p>
        </p:txBody>
      </p:sp>
      <p:pic>
        <p:nvPicPr>
          <p:cNvPr id="5122" name="Picture 2" descr="C:\Users\dedkova\Desktop\images (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59632" y="1772816"/>
            <a:ext cx="3627704" cy="246737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edkova\Desktop\images (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4008" y="3573015"/>
            <a:ext cx="4032448" cy="2955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168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z="3600" b="1" dirty="0" smtClean="0">
                <a:solidFill>
                  <a:schemeClr val="tx1">
                    <a:lumMod val="95000"/>
                    <a:lumOff val="5000"/>
                  </a:schemeClr>
                </a:solidFill>
                <a:latin typeface="+mn-lt"/>
              </a:rPr>
              <a:t>Оборона дороги жизни.</a:t>
            </a:r>
            <a:endParaRPr lang="ru-RU" sz="3600" b="1" dirty="0">
              <a:solidFill>
                <a:schemeClr val="tx1">
                  <a:lumMod val="95000"/>
                  <a:lumOff val="5000"/>
                </a:schemeClr>
              </a:solidFill>
              <a:latin typeface="+mn-lt"/>
            </a:endParaRPr>
          </a:p>
        </p:txBody>
      </p:sp>
      <p:pic>
        <p:nvPicPr>
          <p:cNvPr id="4" name="Содержимое 3" descr="iCA7VSELR.jpg"/>
          <p:cNvPicPr>
            <a:picLocks noGrp="1" noChangeAspect="1"/>
          </p:cNvPicPr>
          <p:nvPr>
            <p:ph idx="1"/>
          </p:nvPr>
        </p:nvPicPr>
        <p:blipFill>
          <a:blip r:embed="rId3" cstate="print"/>
          <a:stretch>
            <a:fillRect/>
          </a:stretch>
        </p:blipFill>
        <p:spPr>
          <a:xfrm>
            <a:off x="1835696" y="1412776"/>
            <a:ext cx="6984776" cy="4581128"/>
          </a:xfrm>
        </p:spPr>
      </p:pic>
    </p:spTree>
  </p:cSld>
  <p:clrMapOvr>
    <a:masterClrMapping/>
  </p:clrMapOvr>
  <p:transition advTm="5913"/>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74638"/>
            <a:ext cx="7283152" cy="1143000"/>
          </a:xfrm>
        </p:spPr>
        <p:txBody>
          <a:bodyPr/>
          <a:lstStyle/>
          <a:p>
            <a:r>
              <a:rPr lang="ru-RU" sz="3600" b="1" dirty="0" smtClean="0"/>
              <a:t>В </a:t>
            </a:r>
            <a:r>
              <a:rPr lang="ru-RU" sz="3600" b="1" dirty="0"/>
              <a:t>конце ноября 1941г по Ладоге началась эвакуация жителей </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1844824"/>
            <a:ext cx="6166894"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7" y="1772816"/>
            <a:ext cx="6275671"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left)">
                                      <p:cBhvr>
                                        <p:cTn id="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t>В конце ноября 1942г </a:t>
            </a:r>
          </a:p>
        </p:txBody>
      </p:sp>
      <p:sp>
        <p:nvSpPr>
          <p:cNvPr id="7" name="Объект 6"/>
          <p:cNvSpPr>
            <a:spLocks noGrp="1"/>
          </p:cNvSpPr>
          <p:nvPr>
            <p:ph idx="1"/>
          </p:nvPr>
        </p:nvSpPr>
        <p:spPr>
          <a:xfrm>
            <a:off x="971600" y="1700808"/>
            <a:ext cx="10225136" cy="4425355"/>
          </a:xfrm>
        </p:spPr>
        <p:txBody>
          <a:bodyPr/>
          <a:lstStyle/>
          <a:p>
            <a:pPr marL="0" indent="0">
              <a:buNone/>
            </a:pPr>
            <a:r>
              <a:rPr lang="ru-RU" b="1" dirty="0"/>
              <a:t>В</a:t>
            </a:r>
            <a:r>
              <a:rPr lang="ru-RU" b="1" dirty="0" smtClean="0"/>
              <a:t>оенный </a:t>
            </a:r>
            <a:r>
              <a:rPr lang="ru-RU" b="1" dirty="0"/>
              <a:t>совет </a:t>
            </a:r>
            <a:r>
              <a:rPr lang="ru-RU" b="1" dirty="0" smtClean="0"/>
              <a:t>Ленинградского фронта,</a:t>
            </a:r>
          </a:p>
          <a:p>
            <a:pPr marL="0" indent="0">
              <a:buNone/>
            </a:pPr>
            <a:r>
              <a:rPr lang="ru-RU" b="1" dirty="0"/>
              <a:t>докладывая в Ставку Верховного </a:t>
            </a:r>
            <a:r>
              <a:rPr lang="ru-RU" b="1" dirty="0" smtClean="0"/>
              <a:t>Главнокомандования</a:t>
            </a:r>
          </a:p>
          <a:p>
            <a:pPr marL="0" indent="0">
              <a:buNone/>
            </a:pPr>
            <a:r>
              <a:rPr lang="ru-RU" b="1" dirty="0" smtClean="0"/>
              <a:t>о ведении </a:t>
            </a:r>
            <a:r>
              <a:rPr lang="ru-RU" b="1" dirty="0"/>
              <a:t>боевых действий зимой </a:t>
            </a:r>
            <a:r>
              <a:rPr lang="ru-RU" b="1" dirty="0" smtClean="0"/>
              <a:t>1942/43г</a:t>
            </a:r>
          </a:p>
          <a:p>
            <a:pPr marL="0" indent="0">
              <a:buNone/>
            </a:pPr>
            <a:r>
              <a:rPr lang="ru-RU" b="1" dirty="0"/>
              <a:t>          </a:t>
            </a:r>
            <a:r>
              <a:rPr lang="ru-RU" b="1" dirty="0" smtClean="0"/>
              <a:t>« …главной задачей </a:t>
            </a:r>
            <a:r>
              <a:rPr lang="ru-RU" b="1" dirty="0"/>
              <a:t>войск </a:t>
            </a:r>
            <a:r>
              <a:rPr lang="ru-RU" b="1" dirty="0" smtClean="0"/>
              <a:t>фронта -</a:t>
            </a:r>
          </a:p>
          <a:p>
            <a:pPr marL="0" indent="0">
              <a:buNone/>
            </a:pPr>
            <a:r>
              <a:rPr lang="ru-RU" b="1" dirty="0"/>
              <a:t> </a:t>
            </a:r>
            <a:r>
              <a:rPr lang="ru-RU" b="1" dirty="0" smtClean="0"/>
              <a:t>          это   </a:t>
            </a:r>
            <a:r>
              <a:rPr lang="ru-RU" b="1" dirty="0" smtClean="0">
                <a:solidFill>
                  <a:srgbClr val="993300"/>
                </a:solidFill>
              </a:rPr>
              <a:t>проведение    </a:t>
            </a:r>
            <a:r>
              <a:rPr lang="ru-RU" b="1" dirty="0">
                <a:solidFill>
                  <a:srgbClr val="993300"/>
                </a:solidFill>
              </a:rPr>
              <a:t>операции </a:t>
            </a:r>
            <a:endParaRPr lang="ru-RU" b="1" dirty="0" smtClean="0">
              <a:solidFill>
                <a:srgbClr val="993300"/>
              </a:solidFill>
            </a:endParaRPr>
          </a:p>
          <a:p>
            <a:pPr marL="0" indent="0">
              <a:buNone/>
            </a:pPr>
            <a:r>
              <a:rPr lang="ru-RU" b="1" dirty="0">
                <a:solidFill>
                  <a:srgbClr val="993300"/>
                </a:solidFill>
              </a:rPr>
              <a:t> </a:t>
            </a:r>
            <a:r>
              <a:rPr lang="ru-RU" b="1" dirty="0" smtClean="0">
                <a:solidFill>
                  <a:srgbClr val="993300"/>
                </a:solidFill>
              </a:rPr>
              <a:t>          по   прорыву   блокады…» </a:t>
            </a:r>
            <a:endParaRPr lang="ru-RU" b="1" dirty="0">
              <a:solidFill>
                <a:srgbClr val="993300"/>
              </a:solidFill>
            </a:endParaRPr>
          </a:p>
        </p:txBody>
      </p:sp>
    </p:spTree>
    <p:extLst>
      <p:ext uri="{BB962C8B-B14F-4D97-AF65-F5344CB8AC3E}">
        <p14:creationId xmlns:p14="http://schemas.microsoft.com/office/powerpoint/2010/main" val="1992605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1547664" y="1052736"/>
            <a:ext cx="6947048" cy="5400600"/>
          </a:xfrm>
        </p:spPr>
        <p:txBody>
          <a:bodyPr/>
          <a:lstStyle/>
          <a:p>
            <a:pPr marL="457200" indent="-457200">
              <a:buFont typeface="Arial" panose="020B0604020202020204" pitchFamily="34" charset="0"/>
              <a:buChar char="•"/>
            </a:pPr>
            <a:endParaRPr lang="ru-RU" sz="3200" b="1" dirty="0" smtClean="0"/>
          </a:p>
          <a:p>
            <a:pPr marL="457200" indent="-457200">
              <a:buFont typeface="Arial" panose="020B0604020202020204" pitchFamily="34" charset="0"/>
              <a:buChar char="•"/>
            </a:pPr>
            <a:endParaRPr lang="ru-RU" sz="3200" b="1" dirty="0"/>
          </a:p>
          <a:p>
            <a:pPr marL="457200" indent="-457200">
              <a:buFont typeface="Arial" panose="020B0604020202020204" pitchFamily="34" charset="0"/>
              <a:buChar char="•"/>
            </a:pPr>
            <a:r>
              <a:rPr lang="ru-RU" sz="2800" b="1" dirty="0" smtClean="0"/>
              <a:t>12 </a:t>
            </a:r>
            <a:r>
              <a:rPr lang="ru-RU" sz="2800" b="1" dirty="0"/>
              <a:t>января 1943г в 9 часов 30 минут утреннюю тишину разорвал залп реактивных миномётов - “катюш”. Во всей полосе наступления 67-й армии началась артиллерийская подготовка. </a:t>
            </a:r>
            <a:endParaRPr lang="ru-RU" sz="2800" b="1" dirty="0" smtClean="0"/>
          </a:p>
          <a:p>
            <a:pPr marL="457200" indent="-457200">
              <a:buFont typeface="Arial" panose="020B0604020202020204" pitchFamily="34" charset="0"/>
              <a:buChar char="•"/>
            </a:pPr>
            <a:r>
              <a:rPr lang="ru-RU" sz="2800" b="1" dirty="0"/>
              <a:t>2 часа 20 минут над обороной врага бушевал огненный смерч. </a:t>
            </a:r>
            <a:endParaRPr lang="ru-RU" sz="2800" b="1" dirty="0" smtClean="0"/>
          </a:p>
          <a:p>
            <a:pPr marL="457200" indent="-457200">
              <a:buFont typeface="Arial" panose="020B0604020202020204" pitchFamily="34" charset="0"/>
              <a:buChar char="•"/>
            </a:pPr>
            <a:r>
              <a:rPr lang="ru-RU" sz="2800" b="1" dirty="0"/>
              <a:t>К концу первого дня наступления войска 67-й армии имели на левом берегу Невы два </a:t>
            </a:r>
            <a:r>
              <a:rPr lang="ru-RU" sz="2800" b="1" dirty="0" smtClean="0"/>
              <a:t>плацдарма.</a:t>
            </a:r>
          </a:p>
          <a:p>
            <a:pPr marL="457200" indent="-457200">
              <a:buFont typeface="Arial" panose="020B0604020202020204" pitchFamily="34" charset="0"/>
              <a:buChar char="•"/>
            </a:pPr>
            <a:r>
              <a:rPr lang="ru-RU" sz="2800" b="1" dirty="0"/>
              <a:t>С 14 по 17 января обе стороны вводили в сражение новые силы</a:t>
            </a:r>
            <a:r>
              <a:rPr lang="ru-RU" sz="2800" b="1" dirty="0" smtClean="0"/>
              <a:t>.</a:t>
            </a:r>
          </a:p>
          <a:p>
            <a:pPr marL="457200" indent="-457200">
              <a:buFont typeface="Arial" panose="020B0604020202020204" pitchFamily="34" charset="0"/>
              <a:buChar char="•"/>
            </a:pPr>
            <a:endParaRPr lang="ru-RU" sz="2800" b="1" dirty="0"/>
          </a:p>
        </p:txBody>
      </p:sp>
    </p:spTree>
    <p:extLst>
      <p:ext uri="{BB962C8B-B14F-4D97-AF65-F5344CB8AC3E}">
        <p14:creationId xmlns:p14="http://schemas.microsoft.com/office/powerpoint/2010/main" val="335051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left)">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10800000" flipV="1">
            <a:off x="1331639" y="620108"/>
            <a:ext cx="7800864" cy="5693866"/>
          </a:xfrm>
          <a:prstGeom prst="rect">
            <a:avLst/>
          </a:prstGeom>
        </p:spPr>
        <p:txBody>
          <a:bodyPr wrap="square">
            <a:spAutoFit/>
          </a:bodyPr>
          <a:lstStyle/>
          <a:p>
            <a:pPr marL="457200" indent="-457200">
              <a:buFont typeface="Arial" panose="020B0604020202020204" pitchFamily="34" charset="0"/>
              <a:buChar char="•"/>
            </a:pPr>
            <a:r>
              <a:rPr lang="ru-RU" sz="2800" b="1" dirty="0"/>
              <a:t>В ночь на 19 января 1943г радио Ленинграда передало, что блокада прорвана</a:t>
            </a:r>
            <a:r>
              <a:rPr lang="ru-RU" sz="2800" b="1" dirty="0" smtClean="0"/>
              <a:t>.</a:t>
            </a:r>
          </a:p>
          <a:p>
            <a:pPr marL="457200" indent="-457200">
              <a:buFont typeface="Arial" panose="020B0604020202020204" pitchFamily="34" charset="0"/>
              <a:buChar char="•"/>
            </a:pPr>
            <a:r>
              <a:rPr lang="ru-RU" sz="2800" b="1" dirty="0"/>
              <a:t> К исходу 27 января 1944г войска Ленинградского и </a:t>
            </a:r>
            <a:r>
              <a:rPr lang="ru-RU" sz="2800" b="1" dirty="0" err="1"/>
              <a:t>Волховского</a:t>
            </a:r>
            <a:r>
              <a:rPr lang="ru-RU" sz="2800" b="1" dirty="0"/>
              <a:t> фронтов взломали в 300-километровой полосе оборону 18-й немецкой армии, </a:t>
            </a:r>
            <a:r>
              <a:rPr lang="ru-RU" sz="2800" b="1" dirty="0" smtClean="0"/>
              <a:t>разгромили</a:t>
            </a:r>
          </a:p>
          <a:p>
            <a:r>
              <a:rPr lang="ru-RU" sz="2800" b="1" dirty="0" smtClean="0"/>
              <a:t>     </a:t>
            </a:r>
            <a:r>
              <a:rPr lang="ru-RU" sz="2800" b="1" dirty="0"/>
              <a:t>её основные силы, с боями продвинулись </a:t>
            </a:r>
            <a:r>
              <a:rPr lang="ru-RU" sz="2800" b="1" dirty="0" smtClean="0"/>
              <a:t>от</a:t>
            </a:r>
          </a:p>
          <a:p>
            <a:r>
              <a:rPr lang="ru-RU" sz="2800" b="1" dirty="0" smtClean="0"/>
              <a:t>     60 </a:t>
            </a:r>
            <a:r>
              <a:rPr lang="ru-RU" sz="2800" b="1" dirty="0"/>
              <a:t>до 100км и перерезали </a:t>
            </a:r>
            <a:r>
              <a:rPr lang="ru-RU" sz="2800" b="1" dirty="0" smtClean="0"/>
              <a:t>важнейшие</a:t>
            </a:r>
          </a:p>
          <a:p>
            <a:r>
              <a:rPr lang="ru-RU" sz="2800" b="1" dirty="0" smtClean="0"/>
              <a:t>     коммуникации </a:t>
            </a:r>
            <a:r>
              <a:rPr lang="ru-RU" sz="2800" b="1" dirty="0"/>
              <a:t>противника. </a:t>
            </a:r>
            <a:endParaRPr lang="ru-RU" sz="2800" b="1" dirty="0" smtClean="0"/>
          </a:p>
          <a:p>
            <a:pPr marL="457200" indent="-457200">
              <a:buFont typeface="Arial" panose="020B0604020202020204" pitchFamily="34" charset="0"/>
              <a:buChar char="•"/>
            </a:pPr>
            <a:r>
              <a:rPr lang="ru-RU" sz="2800" b="1" dirty="0"/>
              <a:t>Г</a:t>
            </a:r>
            <a:r>
              <a:rPr lang="ru-RU" sz="2800" b="1" dirty="0" smtClean="0"/>
              <a:t>енерал-фельдмаршал </a:t>
            </a:r>
            <a:r>
              <a:rPr lang="ru-RU" sz="2800" b="1" dirty="0" err="1"/>
              <a:t>Кюхлер</a:t>
            </a:r>
            <a:r>
              <a:rPr lang="ru-RU" sz="2800" b="1" dirty="0"/>
              <a:t>, приказал отвести их в западном и юго-западном направлениях.</a:t>
            </a:r>
          </a:p>
        </p:txBody>
      </p:sp>
    </p:spTree>
  </p:cSld>
  <p:clrMapOvr>
    <a:masterClrMapping/>
  </p:clrMapOvr>
  <p:transition advTm="685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1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2000"/>
                                        <p:tgtEl>
                                          <p:spTgt spid="3">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74638"/>
            <a:ext cx="7355160" cy="1143000"/>
          </a:xfrm>
        </p:spPr>
        <p:txBody>
          <a:bodyPr/>
          <a:lstStyle/>
          <a:p>
            <a:r>
              <a:rPr lang="ru-RU" dirty="0" smtClean="0"/>
              <a:t/>
            </a:r>
            <a:br>
              <a:rPr lang="ru-RU" dirty="0" smtClean="0"/>
            </a:br>
            <a:r>
              <a:rPr lang="ru-RU" dirty="0" smtClean="0"/>
              <a:t/>
            </a:r>
            <a:br>
              <a:rPr lang="ru-RU" dirty="0" smtClean="0"/>
            </a:br>
            <a:r>
              <a:rPr lang="ru-RU" b="1" dirty="0" smtClean="0">
                <a:solidFill>
                  <a:srgbClr val="FF0000"/>
                </a:solidFill>
              </a:rPr>
              <a:t>27 января 1944г. была снята 871- дневная блокада </a:t>
            </a:r>
            <a:endParaRPr lang="ru-RU" b="1" dirty="0">
              <a:solidFill>
                <a:srgbClr val="FF0000"/>
              </a:solidFill>
            </a:endParaRPr>
          </a:p>
        </p:txBody>
      </p:sp>
      <p:pic>
        <p:nvPicPr>
          <p:cNvPr id="5" name="Содержимое 4" descr="iCAJ4OJSQ.jpg"/>
          <p:cNvPicPr>
            <a:picLocks noGrp="1" noChangeAspect="1"/>
          </p:cNvPicPr>
          <p:nvPr>
            <p:ph idx="1"/>
          </p:nvPr>
        </p:nvPicPr>
        <p:blipFill>
          <a:blip r:embed="rId3" cstate="print"/>
          <a:stretch>
            <a:fillRect/>
          </a:stretch>
        </p:blipFill>
        <p:spPr>
          <a:xfrm>
            <a:off x="2071670" y="2643182"/>
            <a:ext cx="4104456" cy="2736304"/>
          </a:xfrm>
        </p:spPr>
      </p:pic>
      <p:sp>
        <p:nvSpPr>
          <p:cNvPr id="3" name="Текст 2"/>
          <p:cNvSpPr>
            <a:spLocks noGrp="1"/>
          </p:cNvSpPr>
          <p:nvPr>
            <p:ph type="body" sz="half" idx="4294967295"/>
          </p:nvPr>
        </p:nvSpPr>
        <p:spPr>
          <a:xfrm>
            <a:off x="4786314" y="5143512"/>
            <a:ext cx="3503312" cy="1435599"/>
          </a:xfrm>
        </p:spPr>
        <p:txBody>
          <a:bodyPr>
            <a:normAutofit fontScale="47500" lnSpcReduction="20000"/>
          </a:bodyPr>
          <a:lstStyle/>
          <a:p>
            <a:endParaRPr lang="ru-RU" sz="2400" dirty="0" smtClean="0"/>
          </a:p>
          <a:p>
            <a:endParaRPr lang="ru-RU" sz="2400" dirty="0" smtClean="0"/>
          </a:p>
          <a:p>
            <a:pPr marL="0" indent="0">
              <a:buNone/>
            </a:pPr>
            <a:r>
              <a:rPr lang="ru-RU" sz="5100" b="1" dirty="0" smtClean="0">
                <a:solidFill>
                  <a:srgbClr val="0070C0"/>
                </a:solidFill>
              </a:rPr>
              <a:t>Салют, посвященный </a:t>
            </a:r>
          </a:p>
          <a:p>
            <a:pPr marL="0" indent="0">
              <a:buNone/>
            </a:pPr>
            <a:r>
              <a:rPr lang="ru-RU" sz="5100" b="1" dirty="0" smtClean="0">
                <a:solidFill>
                  <a:srgbClr val="0070C0"/>
                </a:solidFill>
              </a:rPr>
              <a:t>62-й годовщине снятия блокады Ленинграда.</a:t>
            </a:r>
          </a:p>
          <a:p>
            <a:endParaRPr lang="ru-RU" sz="2400" dirty="0" smtClean="0"/>
          </a:p>
        </p:txBody>
      </p:sp>
    </p:spTree>
  </p:cSld>
  <p:clrMapOvr>
    <a:masterClrMapping/>
  </p:clrMapOvr>
  <p:transition advTm="12589"/>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774720"/>
          </a:xfrm>
        </p:spPr>
        <p:txBody>
          <a:bodyPr>
            <a:normAutofit fontScale="90000"/>
          </a:bodyPr>
          <a:lstStyle/>
          <a:p>
            <a:pPr algn="ctr"/>
            <a:r>
              <a:rPr lang="ru-RU" b="1" dirty="0" smtClean="0">
                <a:solidFill>
                  <a:srgbClr val="800000"/>
                </a:solidFill>
              </a:rPr>
              <a:t>Ресурсы: </a:t>
            </a:r>
            <a:r>
              <a:rPr lang="ru-RU" b="1" dirty="0" smtClean="0">
                <a:solidFill>
                  <a:srgbClr val="C00000"/>
                </a:solidFill>
              </a:rPr>
              <a:t/>
            </a:r>
            <a:br>
              <a:rPr lang="ru-RU" b="1" dirty="0" smtClean="0">
                <a:solidFill>
                  <a:srgbClr val="C00000"/>
                </a:solidFill>
              </a:rPr>
            </a:br>
            <a:endParaRPr lang="ru-RU" b="1" dirty="0">
              <a:solidFill>
                <a:srgbClr val="C00000"/>
              </a:solidFill>
            </a:endParaRPr>
          </a:p>
        </p:txBody>
      </p:sp>
      <p:sp>
        <p:nvSpPr>
          <p:cNvPr id="5" name="Объект 4"/>
          <p:cNvSpPr>
            <a:spLocks noGrp="1"/>
          </p:cNvSpPr>
          <p:nvPr>
            <p:ph idx="1"/>
          </p:nvPr>
        </p:nvSpPr>
        <p:spPr>
          <a:xfrm>
            <a:off x="1475656" y="1600200"/>
            <a:ext cx="7211144" cy="4525963"/>
          </a:xfrm>
        </p:spPr>
        <p:txBody>
          <a:bodyPr/>
          <a:lstStyle/>
          <a:p>
            <a:r>
              <a:rPr lang="en-US" u="sng" dirty="0">
                <a:solidFill>
                  <a:srgbClr val="800000"/>
                </a:solidFill>
              </a:rPr>
              <a:t>http://</a:t>
            </a:r>
            <a:r>
              <a:rPr lang="en-US" u="sng" dirty="0" smtClean="0">
                <a:solidFill>
                  <a:srgbClr val="800000"/>
                </a:solidFill>
              </a:rPr>
              <a:t>ru.wikipedia.org/wiki</a:t>
            </a:r>
            <a:endParaRPr lang="ru-RU" u="sng" dirty="0" smtClean="0">
              <a:solidFill>
                <a:srgbClr val="800000"/>
              </a:solidFill>
            </a:endParaRPr>
          </a:p>
          <a:p>
            <a:r>
              <a:rPr lang="en-US" u="sng" dirty="0">
                <a:solidFill>
                  <a:srgbClr val="800000"/>
                </a:solidFill>
              </a:rPr>
              <a:t>https://</a:t>
            </a:r>
            <a:r>
              <a:rPr lang="en-US" u="sng" dirty="0" smtClean="0">
                <a:solidFill>
                  <a:srgbClr val="800000"/>
                </a:solidFill>
              </a:rPr>
              <a:t>www.google.ru</a:t>
            </a:r>
            <a:endParaRPr lang="ru-RU" u="sng" dirty="0" smtClean="0">
              <a:solidFill>
                <a:srgbClr val="800000"/>
              </a:solidFill>
            </a:endParaRPr>
          </a:p>
          <a:p>
            <a:r>
              <a:rPr lang="en-US" u="sng" dirty="0">
                <a:solidFill>
                  <a:srgbClr val="800000"/>
                </a:solidFill>
              </a:rPr>
              <a:t>http://</a:t>
            </a:r>
            <a:r>
              <a:rPr lang="en-US" u="sng" dirty="0" smtClean="0">
                <a:solidFill>
                  <a:srgbClr val="800000"/>
                </a:solidFill>
              </a:rPr>
              <a:t>news.ru.msn.com</a:t>
            </a:r>
            <a:endParaRPr lang="ru-RU" u="sng" dirty="0" smtClean="0">
              <a:solidFill>
                <a:srgbClr val="800000"/>
              </a:solidFill>
            </a:endParaRPr>
          </a:p>
          <a:p>
            <a:r>
              <a:rPr lang="en-US" u="sng" dirty="0">
                <a:solidFill>
                  <a:srgbClr val="800000"/>
                </a:solidFill>
              </a:rPr>
              <a:t>http://</a:t>
            </a:r>
            <a:r>
              <a:rPr lang="en-US" u="sng" dirty="0" smtClean="0">
                <a:solidFill>
                  <a:srgbClr val="800000"/>
                </a:solidFill>
              </a:rPr>
              <a:t>historynotes.ru/blokada-leningrada</a:t>
            </a:r>
            <a:endParaRPr lang="ru-RU" u="sng" dirty="0" smtClean="0">
              <a:solidFill>
                <a:srgbClr val="800000"/>
              </a:solidFill>
            </a:endParaRPr>
          </a:p>
          <a:p>
            <a:r>
              <a:rPr lang="en-US" u="sng" dirty="0">
                <a:solidFill>
                  <a:srgbClr val="800000"/>
                </a:solidFill>
              </a:rPr>
              <a:t>http://</a:t>
            </a:r>
            <a:r>
              <a:rPr lang="en-US" u="sng" dirty="0" smtClean="0">
                <a:solidFill>
                  <a:srgbClr val="800000"/>
                </a:solidFill>
              </a:rPr>
              <a:t>www.calend.ru/event/4610</a:t>
            </a:r>
            <a:endParaRPr lang="ru-RU" u="sng" dirty="0" smtClean="0">
              <a:solidFill>
                <a:srgbClr val="800000"/>
              </a:solidFill>
            </a:endParaRPr>
          </a:p>
          <a:p>
            <a:r>
              <a:rPr lang="en-US" u="sng" dirty="0">
                <a:solidFill>
                  <a:srgbClr val="800000"/>
                </a:solidFill>
              </a:rPr>
              <a:t>http://</a:t>
            </a:r>
            <a:r>
              <a:rPr lang="en-US" u="sng" dirty="0" smtClean="0">
                <a:solidFill>
                  <a:srgbClr val="800000"/>
                </a:solidFill>
              </a:rPr>
              <a:t>echo.msk.ru</a:t>
            </a:r>
            <a:endParaRPr lang="ru-RU" u="sng" dirty="0">
              <a:solidFill>
                <a:srgbClr val="800000"/>
              </a:solidFill>
            </a:endParaRPr>
          </a:p>
          <a:p>
            <a:endParaRPr lang="ru-RU" dirty="0"/>
          </a:p>
          <a:p>
            <a:endParaRPr lang="ru-RU" dirty="0"/>
          </a:p>
        </p:txBody>
      </p:sp>
      <p:sp>
        <p:nvSpPr>
          <p:cNvPr id="3" name="Прямоугольник 2"/>
          <p:cNvSpPr/>
          <p:nvPr/>
        </p:nvSpPr>
        <p:spPr>
          <a:xfrm>
            <a:off x="3360771" y="3244334"/>
            <a:ext cx="184731" cy="369332"/>
          </a:xfrm>
          <a:prstGeom prst="rect">
            <a:avLst/>
          </a:prstGeom>
        </p:spPr>
        <p:txBody>
          <a:bodyPr wrap="none">
            <a:spAutoFit/>
          </a:bodyPr>
          <a:lstStyle/>
          <a:p>
            <a:endParaRPr lang="ru-RU" dirty="0"/>
          </a:p>
        </p:txBody>
      </p:sp>
      <p:sp>
        <p:nvSpPr>
          <p:cNvPr id="4" name="Прямоугольник 3"/>
          <p:cNvSpPr/>
          <p:nvPr/>
        </p:nvSpPr>
        <p:spPr>
          <a:xfrm>
            <a:off x="1979712" y="2636912"/>
            <a:ext cx="4248472" cy="369332"/>
          </a:xfrm>
          <a:prstGeom prst="rect">
            <a:avLst/>
          </a:prstGeom>
        </p:spPr>
        <p:txBody>
          <a:bodyPr wrap="square">
            <a:spAutoFit/>
          </a:bodyPr>
          <a:lstStyle/>
          <a:p>
            <a:endParaRPr lang="ru-RU" dirty="0"/>
          </a:p>
        </p:txBody>
      </p:sp>
    </p:spTree>
  </p:cSld>
  <p:clrMapOvr>
    <a:masterClrMapping/>
  </p:clrMapOvr>
  <p:transition advTm="465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835696" y="836712"/>
            <a:ext cx="6696744" cy="5256584"/>
          </a:xfrm>
        </p:spPr>
        <p:txBody>
          <a:bodyPr/>
          <a:lstStyle/>
          <a:p>
            <a:pPr marL="457200" indent="-457200" algn="l">
              <a:buFont typeface="Arial" panose="020B0604020202020204" pitchFamily="34" charset="0"/>
              <a:buChar char="•"/>
            </a:pPr>
            <a:r>
              <a:rPr lang="ru-RU" b="1" dirty="0" smtClean="0"/>
              <a:t>9 </a:t>
            </a:r>
            <a:r>
              <a:rPr lang="ru-RU" b="1" dirty="0"/>
              <a:t>июля был захвачен Псков, 10 июля немецкие части прорвали </a:t>
            </a:r>
            <a:r>
              <a:rPr lang="ru-RU" b="1" dirty="0" smtClean="0"/>
              <a:t>фронт.</a:t>
            </a:r>
          </a:p>
          <a:p>
            <a:pPr marL="457200" indent="-457200" algn="l">
              <a:buFont typeface="Arial" panose="020B0604020202020204" pitchFamily="34" charset="0"/>
              <a:buChar char="•"/>
            </a:pPr>
            <a:r>
              <a:rPr lang="ru-RU" b="1" dirty="0" smtClean="0"/>
              <a:t> 21 </a:t>
            </a:r>
            <a:r>
              <a:rPr lang="ru-RU" b="1" dirty="0"/>
              <a:t>августа немцы заняли станцию </a:t>
            </a:r>
            <a:r>
              <a:rPr lang="ru-RU" b="1" dirty="0" smtClean="0"/>
              <a:t>Чудово</a:t>
            </a:r>
          </a:p>
          <a:p>
            <a:pPr marL="457200" indent="-457200" algn="l">
              <a:buFont typeface="Arial" panose="020B0604020202020204" pitchFamily="34" charset="0"/>
              <a:buChar char="•"/>
            </a:pPr>
            <a:r>
              <a:rPr lang="ru-RU" b="1" dirty="0" smtClean="0"/>
              <a:t>через </a:t>
            </a:r>
            <a:r>
              <a:rPr lang="ru-RU" b="1" dirty="0"/>
              <a:t>8 дней овладели </a:t>
            </a:r>
            <a:r>
              <a:rPr lang="ru-RU" b="1" dirty="0" smtClean="0"/>
              <a:t>Тосно </a:t>
            </a:r>
          </a:p>
          <a:p>
            <a:pPr marL="457200" indent="-457200" algn="l">
              <a:buFont typeface="Arial" panose="020B0604020202020204" pitchFamily="34" charset="0"/>
              <a:buChar char="•"/>
            </a:pPr>
            <a:r>
              <a:rPr lang="ru-RU" b="1" dirty="0" smtClean="0"/>
              <a:t>30 </a:t>
            </a:r>
            <a:r>
              <a:rPr lang="ru-RU" b="1" dirty="0"/>
              <a:t>августа был захвачен крупный железнодорожный узел </a:t>
            </a:r>
            <a:r>
              <a:rPr lang="ru-RU" b="1" dirty="0" smtClean="0"/>
              <a:t>Мга </a:t>
            </a:r>
          </a:p>
          <a:p>
            <a:pPr algn="l"/>
            <a:endParaRPr lang="ru-RU" b="1" dirty="0"/>
          </a:p>
        </p:txBody>
      </p:sp>
    </p:spTree>
    <p:extLst>
      <p:ext uri="{BB962C8B-B14F-4D97-AF65-F5344CB8AC3E}">
        <p14:creationId xmlns:p14="http://schemas.microsoft.com/office/powerpoint/2010/main" val="286860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07704" y="548680"/>
            <a:ext cx="6779096" cy="5577483"/>
          </a:xfrm>
        </p:spPr>
        <p:txBody>
          <a:bodyPr/>
          <a:lstStyle/>
          <a:p>
            <a:pPr marL="0" indent="0" algn="ctr">
              <a:buNone/>
            </a:pPr>
            <a:r>
              <a:rPr lang="ru-RU" b="1" dirty="0" smtClean="0">
                <a:solidFill>
                  <a:schemeClr val="tx1">
                    <a:lumMod val="95000"/>
                    <a:lumOff val="5000"/>
                  </a:schemeClr>
                </a:solidFill>
              </a:rPr>
              <a:t> 8 </a:t>
            </a:r>
            <a:r>
              <a:rPr lang="ru-RU" b="1" dirty="0">
                <a:solidFill>
                  <a:schemeClr val="tx1">
                    <a:lumMod val="95000"/>
                    <a:lumOff val="5000"/>
                  </a:schemeClr>
                </a:solidFill>
              </a:rPr>
              <a:t>сентября </a:t>
            </a:r>
            <a:r>
              <a:rPr lang="ru-RU" b="1" dirty="0" smtClean="0">
                <a:solidFill>
                  <a:schemeClr val="tx1">
                    <a:lumMod val="95000"/>
                    <a:lumOff val="5000"/>
                  </a:schemeClr>
                </a:solidFill>
              </a:rPr>
              <a:t>1941 началась </a:t>
            </a:r>
          </a:p>
          <a:p>
            <a:endParaRPr lang="ru-RU" b="1" dirty="0">
              <a:solidFill>
                <a:schemeClr val="tx1">
                  <a:lumMod val="95000"/>
                  <a:lumOff val="5000"/>
                </a:schemeClr>
              </a:solidFill>
            </a:endParaRPr>
          </a:p>
          <a:p>
            <a:pPr marL="0" indent="0" algn="ctr">
              <a:buNone/>
            </a:pPr>
            <a:r>
              <a:rPr lang="ru-RU" sz="6000" b="1" dirty="0" smtClean="0"/>
              <a:t>    </a:t>
            </a:r>
            <a:r>
              <a:rPr lang="ru-RU" sz="6000" b="1" dirty="0" smtClean="0">
                <a:solidFill>
                  <a:schemeClr val="tx1">
                    <a:lumMod val="95000"/>
                    <a:lumOff val="5000"/>
                  </a:schemeClr>
                </a:solidFill>
              </a:rPr>
              <a:t>871-дневная </a:t>
            </a:r>
            <a:r>
              <a:rPr lang="ru-RU" sz="6600" b="1" dirty="0" smtClean="0">
                <a:solidFill>
                  <a:schemeClr val="tx1">
                    <a:lumMod val="95000"/>
                    <a:lumOff val="5000"/>
                  </a:schemeClr>
                </a:solidFill>
              </a:rPr>
              <a:t>            блокада Ленинграда</a:t>
            </a:r>
            <a:endParaRPr lang="ru-RU" sz="6600" b="1" dirty="0">
              <a:solidFill>
                <a:schemeClr val="tx1">
                  <a:lumMod val="95000"/>
                  <a:lumOff val="5000"/>
                </a:schemeClr>
              </a:solidFill>
            </a:endParaRPr>
          </a:p>
          <a:p>
            <a:endParaRPr lang="ru-RU" sz="6600" dirty="0"/>
          </a:p>
        </p:txBody>
      </p:sp>
    </p:spTree>
    <p:extLst>
      <p:ext uri="{BB962C8B-B14F-4D97-AF65-F5344CB8AC3E}">
        <p14:creationId xmlns:p14="http://schemas.microsoft.com/office/powerpoint/2010/main" val="1938491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latin typeface="+mn-lt"/>
              </a:rPr>
              <a:t>    </a:t>
            </a:r>
            <a:r>
              <a:rPr lang="ru-RU" b="1" dirty="0" smtClean="0">
                <a:latin typeface="+mn-lt"/>
              </a:rPr>
              <a:t>Культурная столица России</a:t>
            </a:r>
            <a:br>
              <a:rPr lang="ru-RU" b="1" dirty="0" smtClean="0">
                <a:latin typeface="+mn-lt"/>
              </a:rPr>
            </a:br>
            <a:r>
              <a:rPr lang="ru-RU" b="1" dirty="0" smtClean="0">
                <a:latin typeface="+mn-lt"/>
              </a:rPr>
              <a:t>в период блокады…</a:t>
            </a:r>
            <a:endParaRPr lang="ru-RU" b="1" dirty="0">
              <a:latin typeface="+mn-lt"/>
            </a:endParaRPr>
          </a:p>
        </p:txBody>
      </p:sp>
      <p:pic>
        <p:nvPicPr>
          <p:cNvPr id="4" name="Содержимое 3" descr="iCA1QBGUS.jpg"/>
          <p:cNvPicPr>
            <a:picLocks noGrp="1" noChangeAspect="1"/>
          </p:cNvPicPr>
          <p:nvPr>
            <p:ph idx="1"/>
          </p:nvPr>
        </p:nvPicPr>
        <p:blipFill>
          <a:blip r:embed="rId2" cstate="print"/>
          <a:stretch>
            <a:fillRect/>
          </a:stretch>
        </p:blipFill>
        <p:spPr>
          <a:xfrm>
            <a:off x="107504" y="1396159"/>
            <a:ext cx="8064896" cy="5273201"/>
          </a:xfrm>
          <a:prstGeom prst="rect">
            <a:avLst/>
          </a:prstGeom>
          <a:ln>
            <a:noFill/>
          </a:ln>
          <a:effectLst>
            <a:softEdge rad="112500"/>
          </a:effectLst>
        </p:spPr>
      </p:pic>
    </p:spTree>
  </p:cSld>
  <p:clrMapOvr>
    <a:masterClrMapping/>
  </p:clrMapOvr>
  <p:transition advTm="6402"/>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4013" y="188640"/>
            <a:ext cx="8770475"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6632"/>
            <a:ext cx="8779702"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64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up)">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60919"/>
            <a:ext cx="9144000" cy="851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014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96136" y="260648"/>
            <a:ext cx="3347864" cy="2664296"/>
          </a:xfrm>
        </p:spPr>
        <p:txBody>
          <a:bodyPr/>
          <a:lstStyle/>
          <a:p>
            <a:r>
              <a:rPr lang="ru-RU" sz="3200" b="1" dirty="0" smtClean="0"/>
              <a:t>Строительство оборонительных сооружений</a:t>
            </a:r>
            <a:endParaRPr lang="ru-RU" sz="3200" b="1" dirty="0"/>
          </a:p>
        </p:txBody>
      </p:sp>
      <p:pic>
        <p:nvPicPr>
          <p:cNvPr id="1026" name="Picture 2" descr="C:\Users\dedkova\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332656"/>
            <a:ext cx="4511339"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edkova\Desktop\1ED745DC69645CB483AA82B2C6B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068960"/>
            <a:ext cx="5370554" cy="356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382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62368"/>
            <a:ext cx="8928992" cy="66595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391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1">
                    <a:lumMod val="95000"/>
                    <a:lumOff val="5000"/>
                  </a:schemeClr>
                </a:solidFill>
                <a:cs typeface="Arabic Typesetting" pitchFamily="66" charset="-78"/>
              </a:rPr>
              <a:t>Жизнь становилась всё тяжелее</a:t>
            </a:r>
            <a:endParaRPr lang="ru-RU" b="1" dirty="0">
              <a:solidFill>
                <a:schemeClr val="tx1">
                  <a:lumMod val="95000"/>
                  <a:lumOff val="5000"/>
                </a:schemeClr>
              </a:solidFill>
              <a:cs typeface="Arabic Typesetting" pitchFamily="66" charset="-78"/>
            </a:endParaRPr>
          </a:p>
        </p:txBody>
      </p:sp>
      <p:pic>
        <p:nvPicPr>
          <p:cNvPr id="2050" name="Picture 2" descr="C:\Users\dedkova\Desktop\загруженное.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772815"/>
            <a:ext cx="5760640" cy="45719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edkova\Desktop\загруженное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700808"/>
            <a:ext cx="6199905" cy="4643944"/>
          </a:xfrm>
          <a:prstGeom prst="rect">
            <a:avLst/>
          </a:prstGeom>
          <a:noFill/>
          <a:extLst>
            <a:ext uri="{909E8E84-426E-40DD-AFC4-6F175D3DCCD1}">
              <a14:hiddenFill xmlns:a14="http://schemas.microsoft.com/office/drawing/2010/main">
                <a:solidFill>
                  <a:srgbClr val="FFFFFF"/>
                </a:solidFill>
              </a14:hiddenFill>
            </a:ext>
          </a:extLst>
        </p:spPr>
      </p:pic>
      <p:pic>
        <p:nvPicPr>
          <p:cNvPr id="4" name="Содержимое 3" descr="iCACDXGEM.jpg"/>
          <p:cNvPicPr>
            <a:picLocks noGrp="1" noChangeAspect="1"/>
          </p:cNvPicPr>
          <p:nvPr>
            <p:ph idx="1"/>
          </p:nvPr>
        </p:nvPicPr>
        <p:blipFill>
          <a:blip r:embed="rId4" cstate="print"/>
          <a:stretch>
            <a:fillRect/>
          </a:stretch>
        </p:blipFill>
        <p:spPr>
          <a:xfrm>
            <a:off x="2051720" y="1700808"/>
            <a:ext cx="6663050" cy="4643944"/>
          </a:xfrm>
        </p:spPr>
      </p:pic>
    </p:spTree>
  </p:cSld>
  <p:clrMapOvr>
    <a:masterClrMapping/>
  </p:clrMapOvr>
  <p:transition advTm="48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up)">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38">
  <a:themeElements>
    <a:clrScheme name="Оформление по умолчанию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fontScheme name="Оформление по умолчанию">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22B00"/>
        </a:hlink>
        <a:folHlink>
          <a:srgbClr val="FFA953"/>
        </a:folHlink>
      </a:clrScheme>
      <a:clrMap bg1="lt1" tx1="dk1" bg2="lt2" tx2="dk2" accent1="accent1" accent2="accent2" accent3="accent3" accent4="accent4" accent5="accent5" accent6="accent6" hlink="hlink" folHlink="folHlink"/>
    </a:extraClrScheme>
    <a:extraClrScheme>
      <a:clrScheme name="Оформление по умолчанию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Презентация3</Template>
  <TotalTime>321</TotalTime>
  <Words>632</Words>
  <Application>Microsoft Office PowerPoint</Application>
  <PresentationFormat>Экран (4:3)</PresentationFormat>
  <Paragraphs>62</Paragraphs>
  <Slides>19</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Тема38</vt:lpstr>
      <vt:lpstr>Название:       «Блокада Ленинграда»</vt:lpstr>
      <vt:lpstr>Презентация PowerPoint</vt:lpstr>
      <vt:lpstr>Презентация PowerPoint</vt:lpstr>
      <vt:lpstr>    Культурная столица России в период блокады…</vt:lpstr>
      <vt:lpstr>Презентация PowerPoint</vt:lpstr>
      <vt:lpstr>Презентация PowerPoint</vt:lpstr>
      <vt:lpstr>Строительство оборонительных сооружений</vt:lpstr>
      <vt:lpstr>Презентация PowerPoint</vt:lpstr>
      <vt:lpstr>Жизнь становилась всё тяжелее</vt:lpstr>
      <vt:lpstr> </vt:lpstr>
      <vt:lpstr>Презентация PowerPoint</vt:lpstr>
      <vt:lpstr>В сентябре 1941г начала действовать знаменитая Дорога жизни</vt:lpstr>
      <vt:lpstr>Оборона дороги жизни.</vt:lpstr>
      <vt:lpstr>В конце ноября 1941г по Ладоге началась эвакуация жителей </vt:lpstr>
      <vt:lpstr>В конце ноября 1942г </vt:lpstr>
      <vt:lpstr>Презентация PowerPoint</vt:lpstr>
      <vt:lpstr>Презентация PowerPoint</vt:lpstr>
      <vt:lpstr>  27 января 1944г. была снята 871- дневная блокада </vt:lpstr>
      <vt:lpstr>Ресурсы: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Блокада Ленинграда.</dc:title>
  <dc:creator>пользователь</dc:creator>
  <cp:lastModifiedBy>Татьяна Дедкова</cp:lastModifiedBy>
  <cp:revision>37</cp:revision>
  <dcterms:created xsi:type="dcterms:W3CDTF">2014-03-28T14:54:04Z</dcterms:created>
  <dcterms:modified xsi:type="dcterms:W3CDTF">2014-05-02T12:25:18Z</dcterms:modified>
</cp:coreProperties>
</file>