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4" r:id="rId4"/>
    <p:sldId id="259" r:id="rId5"/>
    <p:sldId id="260" r:id="rId6"/>
    <p:sldId id="261" r:id="rId7"/>
    <p:sldId id="258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F5959C3-0CEF-464D-8048-4EA91552CA49}" type="datetimeFigureOut">
              <a:rPr lang="ru-RU"/>
              <a:pPr>
                <a:defRPr/>
              </a:pPr>
              <a:t>17.03.2015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8807625-D751-40BA-94A3-30A035CACA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287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893347-68B6-488D-88D2-3CC9F46D1927}" type="slidenum">
              <a:rPr lang="en-US"/>
              <a:pPr/>
              <a:t>6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Content Layouts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864AA-8079-408C-A549-DCBD79FE476D}" type="datetime1">
              <a:rPr lang="ru-RU"/>
              <a:pPr>
                <a:defRPr/>
              </a:pPr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0C122-B248-4594-B55B-C1F8904FF8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36BD9-642C-40D5-9FE8-715B3CAB3725}" type="datetime1">
              <a:rPr lang="ru-RU"/>
              <a:pPr>
                <a:defRPr/>
              </a:pPr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52DB3-7386-4161-B352-79ADC9DF7C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39D67-56E5-4650-B4F1-2524A4B11367}" type="datetime1">
              <a:rPr lang="ru-RU"/>
              <a:pPr>
                <a:defRPr/>
              </a:pPr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CCF3F-5684-445C-AAB5-A3CB168D84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6A140-E3E2-4A68-860E-970510C30693}" type="datetime1">
              <a:rPr lang="ru-RU"/>
              <a:pPr>
                <a:defRPr/>
              </a:pPr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0772B-616D-481E-8EB3-3052FDF8AC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3BD6B-C6FE-4189-B272-1F08658D905B}" type="datetime1">
              <a:rPr lang="ru-RU"/>
              <a:pPr>
                <a:defRPr/>
              </a:pPr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041CAF-5913-446C-A1A7-0563E4949A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9683A-5998-4922-B282-F84FD5F853DF}" type="datetime1">
              <a:rPr lang="ru-RU"/>
              <a:pPr>
                <a:defRPr/>
              </a:pPr>
              <a:t>17.03.2015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18F56-E415-4006-8366-C423D29D7F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5725C-2140-498C-9CC7-47B9D7B489F9}" type="datetime1">
              <a:rPr lang="ru-RU"/>
              <a:pPr>
                <a:defRPr/>
              </a:pPr>
              <a:t>17.03.2015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EC48E-6485-40DA-B9A6-809C9981D5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F1B53-0527-49D2-A04C-4551CEAD7ABA}" type="datetime1">
              <a:rPr lang="ru-RU"/>
              <a:pPr>
                <a:defRPr/>
              </a:pPr>
              <a:t>17.03.2015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C0C2B-128F-4FB8-A365-B861E7B83B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7FBDC-C081-4747-B252-639B8AA18788}" type="datetime1">
              <a:rPr lang="ru-RU"/>
              <a:pPr>
                <a:defRPr/>
              </a:pPr>
              <a:t>17.03.2015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CA20B-AA8D-4740-8A6E-A61A0D90EC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AAF8A7-1AED-4E1B-8F78-D902C0414400}" type="datetime1">
              <a:rPr lang="ru-RU"/>
              <a:pPr>
                <a:defRPr/>
              </a:pPr>
              <a:t>17.03.2015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A0A80-BF0F-47FE-B4C5-FD3AE3C4E3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EDE62-0454-4EEA-9846-5473D6A339B0}" type="datetime1">
              <a:rPr lang="ru-RU"/>
              <a:pPr>
                <a:defRPr/>
              </a:pPr>
              <a:t>17.03.2015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B87E0-8053-4A5C-BA06-4FC40D892B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86000"/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6248892-7A0C-468C-9CE9-855C87DCF3F0}" type="datetime1">
              <a:rPr lang="ru-RU"/>
              <a:pPr>
                <a:defRPr/>
              </a:pPr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75DF4ED-806A-4E65-A356-0CF9381CA6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G:\&#1096;&#1082;&#1086;&#1083;&#1072;\&#1082;&#1086;&#1085;&#1082;&#1091;&#1088;&#1089;&#1099;\2014-2015\&#1089;&#1080;&#1085;&#1077;&#1075;&#1077;&#1088;&#1080;&#1103;\&#1041;&#1086;&#1083;&#1086;&#1090;&#1086;&#1074;&#1072;_&#1089;&#1086;&#1092;&#1100;&#1103;\&#1076;&#1083;&#1103;%20&#1079;&#1072;&#1097;&#1080;&#1090;&#1099;\&#1092;&#1080;&#1083;&#1100;&#1084;_&#1092;&#1086;&#1090;&#1086;.wmv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G:\&#1096;&#1082;&#1086;&#1083;&#1072;\&#1082;&#1086;&#1085;&#1082;&#1091;&#1088;&#1089;&#1099;\2014-2015\&#1089;&#1080;&#1085;&#1077;&#1075;&#1077;&#1088;&#1080;&#1103;\&#1041;&#1086;&#1083;&#1086;&#1090;&#1086;&#1074;&#1072;_&#1089;&#1086;&#1092;&#1100;&#1103;\&#1076;&#1083;&#1103;%20&#1079;&#1072;&#1097;&#1080;&#1090;&#1099;\&#1092;&#1086;&#1090;&#1086;_&#1079;&#1085;&#1072;&#1084;&#1077;&#1085;&#1080;&#1090;&#1086;&#1089;&#1090;&#1077;&#1081;.wmv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H:\Documents and Settings\Aida\Рабочий стол\Рисунок1м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5" y="195263"/>
            <a:ext cx="8870950" cy="651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кругленный прямоугольник 5"/>
          <p:cNvSpPr/>
          <p:nvPr/>
        </p:nvSpPr>
        <p:spPr>
          <a:xfrm>
            <a:off x="899592" y="2996952"/>
            <a:ext cx="7056784" cy="36004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Болотова</a:t>
            </a:r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Софья, 5-г, ГБОУ СОШ № 426 г. Москва</a:t>
            </a:r>
            <a:endParaRPr lang="ru-RU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03648" y="1196752"/>
            <a:ext cx="6048671" cy="1477328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CanUp">
              <a:avLst>
                <a:gd name="adj" fmla="val 80502"/>
              </a:avLst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500" b="1" cap="none" spc="50" dirty="0" smtClean="0">
                <a:ln w="11430"/>
                <a:solidFill>
                  <a:srgbClr val="0033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День, </a:t>
            </a:r>
          </a:p>
          <a:p>
            <a:pPr algn="ctr"/>
            <a:r>
              <a:rPr lang="ru-RU" sz="4500" b="1" cap="none" spc="50" dirty="0" smtClean="0">
                <a:ln w="11430"/>
                <a:solidFill>
                  <a:srgbClr val="0033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когда я родилась</a:t>
            </a:r>
            <a:endParaRPr lang="ru-RU" sz="4500" b="1" cap="none" spc="50" dirty="0">
              <a:ln w="11430"/>
              <a:solidFill>
                <a:srgbClr val="0033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347864" y="4149080"/>
            <a:ext cx="4464496" cy="7200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Bookman Old Style" pitchFamily="18" charset="0"/>
              </a:rPr>
              <a:t>Руководитель: О.Н. </a:t>
            </a:r>
            <a:r>
              <a:rPr lang="ru-RU" sz="1600" dirty="0" err="1" smtClean="0">
                <a:latin typeface="Bookman Old Style" pitchFamily="18" charset="0"/>
              </a:rPr>
              <a:t>Парасоцкая</a:t>
            </a:r>
            <a:r>
              <a:rPr lang="ru-RU" sz="1600" dirty="0" smtClean="0">
                <a:latin typeface="Bookman Old Style" pitchFamily="18" charset="0"/>
              </a:rPr>
              <a:t>, учитель иностранного языка</a:t>
            </a:r>
            <a:endParaRPr lang="ru-RU" sz="1600" dirty="0">
              <a:latin typeface="Bookman Old Style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491880" y="5301208"/>
            <a:ext cx="2304256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Bookman Old Style" pitchFamily="18" charset="0"/>
              </a:rPr>
              <a:t>г. Москва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Bookman Old Style" pitchFamily="18" charset="0"/>
              </a:rPr>
              <a:t>18 марта 2015 г.</a:t>
            </a:r>
            <a:endParaRPr lang="ru-RU" sz="1400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pic>
        <p:nvPicPr>
          <p:cNvPr id="10" name="Рисунок 9" descr="197921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03648" y="3933056"/>
            <a:ext cx="1512168" cy="15121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95536" y="332656"/>
            <a:ext cx="8496944" cy="55399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000" b="1" spc="50" dirty="0" smtClean="0">
                <a:ln w="11430"/>
                <a:solidFill>
                  <a:srgbClr val="0033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День, когда я родилась</a:t>
            </a:r>
            <a:endParaRPr lang="ru-RU" sz="3000" b="1" spc="50" dirty="0">
              <a:ln w="11430"/>
              <a:solidFill>
                <a:srgbClr val="0033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0" y="1052736"/>
            <a:ext cx="9144000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ru-RU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Болотова</a:t>
            </a: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Софья, 5-г, ГБОУ СОШ № 426 г. Москва</a:t>
            </a: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pic>
        <p:nvPicPr>
          <p:cNvPr id="5" name="фильм_фото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285852" y="1500174"/>
            <a:ext cx="6500858" cy="48756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000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70772B-616D-481E-8EB3-3052FDF8ACB2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grpSp>
        <p:nvGrpSpPr>
          <p:cNvPr id="6" name="Group 3"/>
          <p:cNvGrpSpPr>
            <a:grpSpLocks/>
          </p:cNvGrpSpPr>
          <p:nvPr/>
        </p:nvGrpSpPr>
        <p:grpSpPr bwMode="auto">
          <a:xfrm>
            <a:off x="1927225" y="3536950"/>
            <a:ext cx="5311775" cy="688975"/>
            <a:chOff x="720" y="1392"/>
            <a:chExt cx="4058" cy="480"/>
          </a:xfrm>
        </p:grpSpPr>
        <p:sp>
          <p:nvSpPr>
            <p:cNvPr id="7" name="AutoShape 4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accent2"/>
                </a:gs>
                <a:gs pos="50000">
                  <a:schemeClr val="accent2">
                    <a:gamma/>
                    <a:shade val="92157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8" name="Group 5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9" name="AutoShape 6"/>
              <p:cNvSpPr>
                <a:spLocks noChangeArrowheads="1"/>
              </p:cNvSpPr>
              <p:nvPr/>
            </p:nvSpPr>
            <p:spPr bwMode="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2">
                      <a:alpha val="0"/>
                    </a:schemeClr>
                  </a:gs>
                  <a:gs pos="100000">
                    <a:schemeClr val="accent2">
                      <a:gamma/>
                      <a:tint val="0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" name="AutoShape 7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2">
                      <a:gamma/>
                      <a:tint val="0"/>
                      <a:invGamma/>
                    </a:schemeClr>
                  </a:gs>
                  <a:gs pos="100000">
                    <a:schemeClr val="accent2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11" name="Group 8"/>
          <p:cNvGrpSpPr>
            <a:grpSpLocks/>
          </p:cNvGrpSpPr>
          <p:nvPr/>
        </p:nvGrpSpPr>
        <p:grpSpPr bwMode="auto">
          <a:xfrm>
            <a:off x="1927225" y="4402138"/>
            <a:ext cx="5311775" cy="688975"/>
            <a:chOff x="720" y="1392"/>
            <a:chExt cx="4058" cy="480"/>
          </a:xfrm>
        </p:grpSpPr>
        <p:sp>
          <p:nvSpPr>
            <p:cNvPr id="12" name="AutoShape 9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hlink"/>
                </a:gs>
                <a:gs pos="50000">
                  <a:schemeClr val="hlink">
                    <a:gamma/>
                    <a:shade val="92157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3" name="Group 10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14" name="AutoShape 11"/>
              <p:cNvSpPr>
                <a:spLocks noChangeArrowheads="1"/>
              </p:cNvSpPr>
              <p:nvPr/>
            </p:nvSpPr>
            <p:spPr bwMode="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hlink">
                      <a:alpha val="0"/>
                    </a:schemeClr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" name="AutoShape 12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16" name="Group 13"/>
          <p:cNvGrpSpPr>
            <a:grpSpLocks/>
          </p:cNvGrpSpPr>
          <p:nvPr/>
        </p:nvGrpSpPr>
        <p:grpSpPr bwMode="auto">
          <a:xfrm>
            <a:off x="1927225" y="5259388"/>
            <a:ext cx="5311775" cy="688975"/>
            <a:chOff x="720" y="1392"/>
            <a:chExt cx="4058" cy="480"/>
          </a:xfrm>
        </p:grpSpPr>
        <p:sp>
          <p:nvSpPr>
            <p:cNvPr id="17" name="AutoShape 14"/>
            <p:cNvSpPr>
              <a:spLocks noChangeArrowheads="1"/>
            </p:cNvSpPr>
            <p:nvPr/>
          </p:nvSpPr>
          <p:spPr bwMode="lt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folHlink"/>
                </a:gs>
                <a:gs pos="50000">
                  <a:schemeClr val="folHlink">
                    <a:gamma/>
                    <a:shade val="92157"/>
                    <a:invGamma/>
                  </a:schemeClr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8" name="Group 15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19" name="AutoShape 16"/>
              <p:cNvSpPr>
                <a:spLocks noChangeArrowheads="1"/>
              </p:cNvSpPr>
              <p:nvPr/>
            </p:nvSpPr>
            <p:spPr bwMode="lt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folHlink">
                      <a:alpha val="0"/>
                    </a:schemeClr>
                  </a:gs>
                  <a:gs pos="100000">
                    <a:schemeClr val="folHlink">
                      <a:gamma/>
                      <a:tint val="0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" name="AutoShape 17"/>
              <p:cNvSpPr>
                <a:spLocks noChangeArrowheads="1"/>
              </p:cNvSpPr>
              <p:nvPr/>
            </p:nvSpPr>
            <p:spPr bwMode="lt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folHlink">
                      <a:gamma/>
                      <a:tint val="0"/>
                      <a:invGamma/>
                    </a:schemeClr>
                  </a:gs>
                  <a:gs pos="100000">
                    <a:schemeClr val="folHlink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21" name="Group 18"/>
          <p:cNvGrpSpPr>
            <a:grpSpLocks/>
          </p:cNvGrpSpPr>
          <p:nvPr/>
        </p:nvGrpSpPr>
        <p:grpSpPr bwMode="auto">
          <a:xfrm>
            <a:off x="1927225" y="2673350"/>
            <a:ext cx="5311775" cy="688975"/>
            <a:chOff x="720" y="1392"/>
            <a:chExt cx="4058" cy="480"/>
          </a:xfrm>
        </p:grpSpPr>
        <p:sp>
          <p:nvSpPr>
            <p:cNvPr id="22" name="AutoShape 19"/>
            <p:cNvSpPr>
              <a:spLocks noChangeArrowheads="1"/>
            </p:cNvSpPr>
            <p:nvPr/>
          </p:nvSpPr>
          <p:spPr bwMode="lt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92157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23" name="Group 20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24" name="AutoShape 21"/>
              <p:cNvSpPr>
                <a:spLocks noChangeArrowheads="1"/>
              </p:cNvSpPr>
              <p:nvPr/>
            </p:nvSpPr>
            <p:spPr bwMode="lt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0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5" name="AutoShape 22"/>
              <p:cNvSpPr>
                <a:spLocks noChangeArrowheads="1"/>
              </p:cNvSpPr>
              <p:nvPr/>
            </p:nvSpPr>
            <p:spPr bwMode="lt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1">
                      <a:gamma/>
                      <a:tint val="0"/>
                      <a:invGamma/>
                    </a:schemeClr>
                  </a:gs>
                  <a:gs pos="100000">
                    <a:schemeClr val="accent1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26" name="Text Box 23"/>
          <p:cNvSpPr txBox="1">
            <a:spLocks noChangeArrowheads="1"/>
          </p:cNvSpPr>
          <p:nvPr/>
        </p:nvSpPr>
        <p:spPr bwMode="black">
          <a:xfrm>
            <a:off x="2286000" y="2787650"/>
            <a:ext cx="460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  <a:buClr>
                <a:schemeClr val="tx1"/>
              </a:buClr>
            </a:pPr>
            <a:r>
              <a:rPr lang="ru-RU" sz="2400" b="1" dirty="0" smtClean="0">
                <a:solidFill>
                  <a:srgbClr val="FFFFFF"/>
                </a:solidFill>
                <a:cs typeface="Arial" charset="0"/>
              </a:rPr>
              <a:t>Узнать о событиях</a:t>
            </a:r>
            <a:r>
              <a:rPr lang="en-US" sz="2400" b="1" dirty="0" smtClean="0">
                <a:solidFill>
                  <a:srgbClr val="FFFFFF"/>
                </a:solidFill>
                <a:cs typeface="Arial" charset="0"/>
              </a:rPr>
              <a:t>    </a:t>
            </a:r>
            <a:endParaRPr lang="en-US" sz="2400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black">
          <a:xfrm>
            <a:off x="2297113" y="3644900"/>
            <a:ext cx="460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  <a:buClr>
                <a:schemeClr val="tx1"/>
              </a:buClr>
            </a:pPr>
            <a:r>
              <a:rPr lang="ru-RU" sz="2400" b="1" dirty="0" smtClean="0">
                <a:solidFill>
                  <a:srgbClr val="FFFFFF"/>
                </a:solidFill>
                <a:cs typeface="Arial" charset="0"/>
              </a:rPr>
              <a:t>Узнать о людях</a:t>
            </a:r>
            <a:r>
              <a:rPr lang="en-US" sz="2400" b="1" dirty="0" smtClean="0">
                <a:solidFill>
                  <a:srgbClr val="FFFFFF"/>
                </a:solidFill>
                <a:cs typeface="Arial" charset="0"/>
              </a:rPr>
              <a:t>    </a:t>
            </a:r>
            <a:endParaRPr lang="en-US" sz="2400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black">
          <a:xfrm>
            <a:off x="2297113" y="4503738"/>
            <a:ext cx="460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  <a:buClr>
                <a:schemeClr val="tx1"/>
              </a:buClr>
            </a:pPr>
            <a:r>
              <a:rPr lang="ru-RU" sz="2400" b="1" dirty="0" smtClean="0">
                <a:solidFill>
                  <a:srgbClr val="FFFFFF"/>
                </a:solidFill>
                <a:cs typeface="Arial" charset="0"/>
              </a:rPr>
              <a:t>Узнать о праздниках</a:t>
            </a:r>
            <a:r>
              <a:rPr lang="en-US" sz="2400" b="1" dirty="0" smtClean="0">
                <a:solidFill>
                  <a:srgbClr val="FFFFFF"/>
                </a:solidFill>
                <a:cs typeface="Arial" charset="0"/>
              </a:rPr>
              <a:t>    </a:t>
            </a:r>
            <a:endParaRPr lang="en-US" sz="2400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black">
          <a:xfrm>
            <a:off x="2297113" y="5351463"/>
            <a:ext cx="460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  <a:buClr>
                <a:schemeClr val="tx1"/>
              </a:buClr>
            </a:pPr>
            <a:r>
              <a:rPr lang="ru-RU" sz="2400" b="1" dirty="0" smtClean="0">
                <a:solidFill>
                  <a:srgbClr val="FFFFFF"/>
                </a:solidFill>
                <a:cs typeface="Arial" charset="0"/>
              </a:rPr>
              <a:t>Помочь одноклассникам</a:t>
            </a:r>
            <a:r>
              <a:rPr lang="en-US" sz="2400" b="1" dirty="0" smtClean="0">
                <a:solidFill>
                  <a:srgbClr val="FFFFFF"/>
                </a:solidFill>
                <a:cs typeface="Arial" charset="0"/>
              </a:rPr>
              <a:t>    </a:t>
            </a:r>
            <a:endParaRPr lang="en-US" sz="2400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0" name="AutoShape 35"/>
          <p:cNvSpPr>
            <a:spLocks noChangeArrowheads="1"/>
          </p:cNvSpPr>
          <p:nvPr/>
        </p:nvSpPr>
        <p:spPr bwMode="auto">
          <a:xfrm>
            <a:off x="914400" y="1752600"/>
            <a:ext cx="6553200" cy="720725"/>
          </a:xfrm>
          <a:prstGeom prst="roundRect">
            <a:avLst>
              <a:gd name="adj" fmla="val 0"/>
            </a:avLst>
          </a:prstGeom>
          <a:noFill/>
          <a:ln w="19050" cap="rnd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Arial" charset="0"/>
              </a:rPr>
              <a:t>Актуальность темы:</a:t>
            </a:r>
            <a:endParaRPr lang="en-US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  <a:cs typeface="Arial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95536" y="332656"/>
            <a:ext cx="8496944" cy="55399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000" b="1" spc="50" dirty="0" smtClean="0">
                <a:ln w="11430"/>
                <a:solidFill>
                  <a:srgbClr val="0033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День, когда я родилась</a:t>
            </a:r>
            <a:endParaRPr lang="ru-RU" sz="3000" b="1" spc="50" dirty="0">
              <a:ln w="11430"/>
              <a:solidFill>
                <a:srgbClr val="0033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0" y="1052736"/>
            <a:ext cx="918051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13315" name="AutoShape 3"/>
          <p:cNvSpPr>
            <a:spLocks noChangeArrowheads="1"/>
          </p:cNvSpPr>
          <p:nvPr/>
        </p:nvSpPr>
        <p:spPr bwMode="gray">
          <a:xfrm>
            <a:off x="685800" y="4419600"/>
            <a:ext cx="2543175" cy="1600200"/>
          </a:xfrm>
          <a:prstGeom prst="roundRect">
            <a:avLst>
              <a:gd name="adj" fmla="val 12699"/>
            </a:avLst>
          </a:prstGeom>
          <a:solidFill>
            <a:schemeClr val="accent1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gray">
          <a:xfrm>
            <a:off x="3660775" y="3790950"/>
            <a:ext cx="190500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dirty="0">
                <a:cs typeface="Arial" charset="0"/>
              </a:rPr>
              <a:t> </a:t>
            </a:r>
            <a:r>
              <a:rPr lang="ru-RU" sz="1600" b="1" dirty="0" smtClean="0">
                <a:cs typeface="Arial" charset="0"/>
              </a:rPr>
              <a:t>Исследование</a:t>
            </a:r>
            <a:endParaRPr lang="en-US" sz="1600" b="1" dirty="0">
              <a:cs typeface="Arial" charset="0"/>
            </a:endParaRPr>
          </a:p>
        </p:txBody>
      </p:sp>
      <p:sp>
        <p:nvSpPr>
          <p:cNvPr id="13317" name="AutoShape 5"/>
          <p:cNvSpPr>
            <a:spLocks noChangeArrowheads="1"/>
          </p:cNvSpPr>
          <p:nvPr/>
        </p:nvSpPr>
        <p:spPr bwMode="gray">
          <a:xfrm>
            <a:off x="739775" y="4848225"/>
            <a:ext cx="2408238" cy="11144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>
            <a:prstShdw prst="shdw18" dist="17961" dir="13500000">
              <a:srgbClr val="FFFFFF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18" name="Text Box 18"/>
          <p:cNvSpPr txBox="1">
            <a:spLocks noChangeArrowheads="1"/>
          </p:cNvSpPr>
          <p:nvPr/>
        </p:nvSpPr>
        <p:spPr bwMode="white">
          <a:xfrm>
            <a:off x="1141413" y="4443413"/>
            <a:ext cx="16510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 smtClean="0">
                <a:solidFill>
                  <a:srgbClr val="FFFFFF"/>
                </a:solidFill>
                <a:cs typeface="Arial" charset="0"/>
              </a:rPr>
              <a:t>Гипотеза</a:t>
            </a:r>
            <a:endParaRPr lang="en-US" sz="2000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3319" name="Text Box 9"/>
          <p:cNvSpPr txBox="1">
            <a:spLocks noChangeArrowheads="1"/>
          </p:cNvSpPr>
          <p:nvPr/>
        </p:nvSpPr>
        <p:spPr bwMode="gray">
          <a:xfrm>
            <a:off x="781050" y="4926013"/>
            <a:ext cx="2316163" cy="95410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1400" b="1" dirty="0" smtClean="0">
                <a:cs typeface="Arial" charset="0"/>
              </a:rPr>
              <a:t>Исследование событий поможет расширить кругозор исследователя</a:t>
            </a:r>
            <a:endParaRPr lang="en-US" sz="1400" b="1" dirty="0">
              <a:cs typeface="Arial" charset="0"/>
            </a:endParaRPr>
          </a:p>
        </p:txBody>
      </p:sp>
      <p:sp>
        <p:nvSpPr>
          <p:cNvPr id="13320" name="AutoShape 8"/>
          <p:cNvSpPr>
            <a:spLocks noChangeArrowheads="1"/>
          </p:cNvSpPr>
          <p:nvPr/>
        </p:nvSpPr>
        <p:spPr bwMode="gray">
          <a:xfrm>
            <a:off x="685800" y="2057400"/>
            <a:ext cx="2543175" cy="1600200"/>
          </a:xfrm>
          <a:prstGeom prst="roundRect">
            <a:avLst>
              <a:gd name="adj" fmla="val 12699"/>
            </a:avLst>
          </a:prstGeom>
          <a:solidFill>
            <a:schemeClr val="folHlink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21" name="AutoShape 9"/>
          <p:cNvSpPr>
            <a:spLocks noChangeArrowheads="1"/>
          </p:cNvSpPr>
          <p:nvPr/>
        </p:nvSpPr>
        <p:spPr bwMode="gray">
          <a:xfrm>
            <a:off x="739775" y="2486025"/>
            <a:ext cx="2408238" cy="11144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>
            <a:prstShdw prst="shdw18" dist="17961" dir="13500000">
              <a:srgbClr val="FFFFFF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22" name="Text Box 18"/>
          <p:cNvSpPr txBox="1">
            <a:spLocks noChangeArrowheads="1"/>
          </p:cNvSpPr>
          <p:nvPr/>
        </p:nvSpPr>
        <p:spPr bwMode="white">
          <a:xfrm>
            <a:off x="1141413" y="2081213"/>
            <a:ext cx="16510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 smtClean="0">
                <a:solidFill>
                  <a:srgbClr val="FFFFFF"/>
                </a:solidFill>
                <a:cs typeface="Arial" charset="0"/>
              </a:rPr>
              <a:t>Объект</a:t>
            </a:r>
            <a:endParaRPr lang="en-US" sz="2000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3323" name="Text Box 9"/>
          <p:cNvSpPr txBox="1">
            <a:spLocks noChangeArrowheads="1"/>
          </p:cNvSpPr>
          <p:nvPr/>
        </p:nvSpPr>
        <p:spPr bwMode="gray">
          <a:xfrm>
            <a:off x="781050" y="2563813"/>
            <a:ext cx="2316163" cy="7386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1400" b="1" dirty="0" smtClean="0">
                <a:cs typeface="Arial" charset="0"/>
              </a:rPr>
              <a:t>День рождение исследователя </a:t>
            </a:r>
          </a:p>
          <a:p>
            <a:pPr algn="ctr" eaLnBrk="0" hangingPunct="0"/>
            <a:r>
              <a:rPr lang="ru-RU" sz="1400" b="1" dirty="0" smtClean="0">
                <a:cs typeface="Arial" charset="0"/>
              </a:rPr>
              <a:t>(21 января)</a:t>
            </a:r>
            <a:endParaRPr lang="en-US" sz="1400" b="1" dirty="0">
              <a:cs typeface="Arial" charset="0"/>
            </a:endParaRPr>
          </a:p>
        </p:txBody>
      </p:sp>
      <p:sp>
        <p:nvSpPr>
          <p:cNvPr id="13324" name="AutoShape 12"/>
          <p:cNvSpPr>
            <a:spLocks noChangeArrowheads="1"/>
          </p:cNvSpPr>
          <p:nvPr/>
        </p:nvSpPr>
        <p:spPr bwMode="gray">
          <a:xfrm>
            <a:off x="6019800" y="4419600"/>
            <a:ext cx="2543175" cy="1600200"/>
          </a:xfrm>
          <a:prstGeom prst="roundRect">
            <a:avLst>
              <a:gd name="adj" fmla="val 12699"/>
            </a:avLst>
          </a:prstGeom>
          <a:solidFill>
            <a:schemeClr val="hlink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25" name="AutoShape 13"/>
          <p:cNvSpPr>
            <a:spLocks noChangeArrowheads="1"/>
          </p:cNvSpPr>
          <p:nvPr/>
        </p:nvSpPr>
        <p:spPr bwMode="gray">
          <a:xfrm>
            <a:off x="6073775" y="4848225"/>
            <a:ext cx="2408238" cy="11144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>
            <a:prstShdw prst="shdw18" dist="17961" dir="13500000">
              <a:srgbClr val="FFFFFF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26" name="Text Box 18"/>
          <p:cNvSpPr txBox="1">
            <a:spLocks noChangeArrowheads="1"/>
          </p:cNvSpPr>
          <p:nvPr/>
        </p:nvSpPr>
        <p:spPr bwMode="white">
          <a:xfrm>
            <a:off x="6156176" y="4443413"/>
            <a:ext cx="2304255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 smtClean="0">
                <a:solidFill>
                  <a:srgbClr val="FFFFFF"/>
                </a:solidFill>
                <a:cs typeface="Arial" charset="0"/>
              </a:rPr>
              <a:t>Цель</a:t>
            </a:r>
            <a:endParaRPr lang="en-US" sz="2000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3327" name="Text Box 9"/>
          <p:cNvSpPr txBox="1">
            <a:spLocks noChangeArrowheads="1"/>
          </p:cNvSpPr>
          <p:nvPr/>
        </p:nvSpPr>
        <p:spPr bwMode="gray">
          <a:xfrm>
            <a:off x="6115050" y="4994592"/>
            <a:ext cx="2316163" cy="7386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1400" b="1" dirty="0" smtClean="0">
                <a:cs typeface="Arial" charset="0"/>
              </a:rPr>
              <a:t>Изучение фактов и событий, связанных с датой рождения</a:t>
            </a:r>
            <a:endParaRPr lang="en-US" sz="1400" b="1" dirty="0">
              <a:cs typeface="Arial" charset="0"/>
            </a:endParaRPr>
          </a:p>
        </p:txBody>
      </p:sp>
      <p:sp>
        <p:nvSpPr>
          <p:cNvPr id="13328" name="AutoShape 16"/>
          <p:cNvSpPr>
            <a:spLocks noChangeArrowheads="1"/>
          </p:cNvSpPr>
          <p:nvPr/>
        </p:nvSpPr>
        <p:spPr bwMode="gray">
          <a:xfrm>
            <a:off x="6019800" y="2057400"/>
            <a:ext cx="2543175" cy="1600200"/>
          </a:xfrm>
          <a:prstGeom prst="roundRect">
            <a:avLst>
              <a:gd name="adj" fmla="val 12699"/>
            </a:avLst>
          </a:prstGeom>
          <a:solidFill>
            <a:schemeClr val="accent2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29" name="AutoShape 17"/>
          <p:cNvSpPr>
            <a:spLocks noChangeArrowheads="1"/>
          </p:cNvSpPr>
          <p:nvPr/>
        </p:nvSpPr>
        <p:spPr bwMode="gray">
          <a:xfrm>
            <a:off x="6073775" y="2486025"/>
            <a:ext cx="2408238" cy="11144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>
            <a:prstShdw prst="shdw18" dist="17961" dir="13500000">
              <a:srgbClr val="FFFFFF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white">
          <a:xfrm>
            <a:off x="6475413" y="2081213"/>
            <a:ext cx="16510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 smtClean="0">
                <a:solidFill>
                  <a:srgbClr val="FFFFFF"/>
                </a:solidFill>
                <a:cs typeface="Arial" charset="0"/>
              </a:rPr>
              <a:t>Предмет</a:t>
            </a:r>
            <a:endParaRPr lang="en-US" sz="2000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3331" name="Text Box 9"/>
          <p:cNvSpPr txBox="1">
            <a:spLocks noChangeArrowheads="1"/>
          </p:cNvSpPr>
          <p:nvPr/>
        </p:nvSpPr>
        <p:spPr bwMode="gray">
          <a:xfrm>
            <a:off x="6115050" y="2618328"/>
            <a:ext cx="2316163" cy="7386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1400" b="1" dirty="0" smtClean="0">
                <a:cs typeface="Arial" charset="0"/>
              </a:rPr>
              <a:t>События, факты, биография знаменитых людей</a:t>
            </a:r>
            <a:endParaRPr lang="en-US" sz="1400" b="1" dirty="0">
              <a:cs typeface="Arial" charset="0"/>
            </a:endParaRP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3171825" y="2667000"/>
            <a:ext cx="2819400" cy="2803525"/>
            <a:chOff x="1968" y="1488"/>
            <a:chExt cx="1776" cy="1766"/>
          </a:xfrm>
        </p:grpSpPr>
        <p:sp>
          <p:nvSpPr>
            <p:cNvPr id="13333" name="AutoShape 21"/>
            <p:cNvSpPr>
              <a:spLocks noChangeArrowheads="1"/>
            </p:cNvSpPr>
            <p:nvPr/>
          </p:nvSpPr>
          <p:spPr bwMode="gray">
            <a:xfrm rot="6774404">
              <a:off x="2004" y="1578"/>
              <a:ext cx="1688" cy="1664"/>
            </a:xfrm>
            <a:custGeom>
              <a:avLst/>
              <a:gdLst>
                <a:gd name="G0" fmla="+- -1509893 0 0"/>
                <a:gd name="G1" fmla="+- -5955455 0 0"/>
                <a:gd name="G2" fmla="+- -1509893 0 -5955455"/>
                <a:gd name="G3" fmla="+- 10800 0 0"/>
                <a:gd name="G4" fmla="+- 0 0 -1509893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926 0 0"/>
                <a:gd name="G9" fmla="+- 0 0 -5955455"/>
                <a:gd name="G10" fmla="+- 7926 0 2700"/>
                <a:gd name="G11" fmla="cos G10 -1509893"/>
                <a:gd name="G12" fmla="sin G10 -1509893"/>
                <a:gd name="G13" fmla="cos 13500 -1509893"/>
                <a:gd name="G14" fmla="sin 13500 -1509893"/>
                <a:gd name="G15" fmla="+- G11 10800 0"/>
                <a:gd name="G16" fmla="+- G12 10800 0"/>
                <a:gd name="G17" fmla="+- G13 10800 0"/>
                <a:gd name="G18" fmla="+- G14 10800 0"/>
                <a:gd name="G19" fmla="*/ 7926 1 2"/>
                <a:gd name="G20" fmla="+- G19 5400 0"/>
                <a:gd name="G21" fmla="cos G20 -1509893"/>
                <a:gd name="G22" fmla="sin G20 -1509893"/>
                <a:gd name="G23" fmla="+- G21 10800 0"/>
                <a:gd name="G24" fmla="+- G12 G23 G22"/>
                <a:gd name="G25" fmla="+- G22 G23 G11"/>
                <a:gd name="G26" fmla="cos 10800 -1509893"/>
                <a:gd name="G27" fmla="sin 10800 -1509893"/>
                <a:gd name="G28" fmla="cos 7926 -1509893"/>
                <a:gd name="G29" fmla="sin 7926 -1509893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5955455"/>
                <a:gd name="G36" fmla="sin G34 -5955455"/>
                <a:gd name="G37" fmla="+/ -5955455 -1509893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926 G39"/>
                <a:gd name="G43" fmla="sin 7926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6689 w 21600"/>
                <a:gd name="T5" fmla="*/ 1746 h 21600"/>
                <a:gd name="T6" fmla="*/ 10657 w 21600"/>
                <a:gd name="T7" fmla="*/ 1438 h 21600"/>
                <a:gd name="T8" fmla="*/ 15121 w 21600"/>
                <a:gd name="T9" fmla="*/ 4156 h 21600"/>
                <a:gd name="T10" fmla="*/ 23223 w 21600"/>
                <a:gd name="T11" fmla="*/ 5516 h 21600"/>
                <a:gd name="T12" fmla="*/ 21035 w 21600"/>
                <a:gd name="T13" fmla="*/ 10942 h 21600"/>
                <a:gd name="T14" fmla="*/ 15609 w 21600"/>
                <a:gd name="T15" fmla="*/ 8754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8093" y="7698"/>
                  </a:moveTo>
                  <a:cubicBezTo>
                    <a:pt x="16849" y="4772"/>
                    <a:pt x="13978" y="2874"/>
                    <a:pt x="10800" y="2874"/>
                  </a:cubicBezTo>
                  <a:cubicBezTo>
                    <a:pt x="10759" y="2873"/>
                    <a:pt x="10719" y="2874"/>
                    <a:pt x="10679" y="2874"/>
                  </a:cubicBezTo>
                  <a:lnTo>
                    <a:pt x="10635" y="1"/>
                  </a:lnTo>
                  <a:cubicBezTo>
                    <a:pt x="10690" y="0"/>
                    <a:pt x="10745" y="-1"/>
                    <a:pt x="10800" y="0"/>
                  </a:cubicBezTo>
                  <a:cubicBezTo>
                    <a:pt x="15131" y="0"/>
                    <a:pt x="19043" y="2587"/>
                    <a:pt x="20738" y="6573"/>
                  </a:cubicBezTo>
                  <a:lnTo>
                    <a:pt x="23223" y="5516"/>
                  </a:lnTo>
                  <a:lnTo>
                    <a:pt x="21035" y="10942"/>
                  </a:lnTo>
                  <a:lnTo>
                    <a:pt x="15609" y="8754"/>
                  </a:lnTo>
                  <a:lnTo>
                    <a:pt x="18093" y="7698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shade val="0"/>
                    <a:invGamma/>
                  </a:schemeClr>
                </a:gs>
                <a:gs pos="100000">
                  <a:schemeClr val="hlink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176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13334" name="AutoShape 22"/>
            <p:cNvSpPr>
              <a:spLocks noChangeArrowheads="1"/>
            </p:cNvSpPr>
            <p:nvPr/>
          </p:nvSpPr>
          <p:spPr bwMode="gray">
            <a:xfrm rot="12174404">
              <a:off x="1968" y="1567"/>
              <a:ext cx="1688" cy="1664"/>
            </a:xfrm>
            <a:custGeom>
              <a:avLst/>
              <a:gdLst>
                <a:gd name="G0" fmla="+- -1509893 0 0"/>
                <a:gd name="G1" fmla="+- -5955455 0 0"/>
                <a:gd name="G2" fmla="+- -1509893 0 -5955455"/>
                <a:gd name="G3" fmla="+- 10800 0 0"/>
                <a:gd name="G4" fmla="+- 0 0 -1509893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926 0 0"/>
                <a:gd name="G9" fmla="+- 0 0 -5955455"/>
                <a:gd name="G10" fmla="+- 7926 0 2700"/>
                <a:gd name="G11" fmla="cos G10 -1509893"/>
                <a:gd name="G12" fmla="sin G10 -1509893"/>
                <a:gd name="G13" fmla="cos 13500 -1509893"/>
                <a:gd name="G14" fmla="sin 13500 -1509893"/>
                <a:gd name="G15" fmla="+- G11 10800 0"/>
                <a:gd name="G16" fmla="+- G12 10800 0"/>
                <a:gd name="G17" fmla="+- G13 10800 0"/>
                <a:gd name="G18" fmla="+- G14 10800 0"/>
                <a:gd name="G19" fmla="*/ 7926 1 2"/>
                <a:gd name="G20" fmla="+- G19 5400 0"/>
                <a:gd name="G21" fmla="cos G20 -1509893"/>
                <a:gd name="G22" fmla="sin G20 -1509893"/>
                <a:gd name="G23" fmla="+- G21 10800 0"/>
                <a:gd name="G24" fmla="+- G12 G23 G22"/>
                <a:gd name="G25" fmla="+- G22 G23 G11"/>
                <a:gd name="G26" fmla="cos 10800 -1509893"/>
                <a:gd name="G27" fmla="sin 10800 -1509893"/>
                <a:gd name="G28" fmla="cos 7926 -1509893"/>
                <a:gd name="G29" fmla="sin 7926 -1509893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5955455"/>
                <a:gd name="G36" fmla="sin G34 -5955455"/>
                <a:gd name="G37" fmla="+/ -5955455 -1509893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926 G39"/>
                <a:gd name="G43" fmla="sin 7926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6689 w 21600"/>
                <a:gd name="T5" fmla="*/ 1746 h 21600"/>
                <a:gd name="T6" fmla="*/ 10657 w 21600"/>
                <a:gd name="T7" fmla="*/ 1438 h 21600"/>
                <a:gd name="T8" fmla="*/ 15121 w 21600"/>
                <a:gd name="T9" fmla="*/ 4156 h 21600"/>
                <a:gd name="T10" fmla="*/ 23223 w 21600"/>
                <a:gd name="T11" fmla="*/ 5516 h 21600"/>
                <a:gd name="T12" fmla="*/ 21035 w 21600"/>
                <a:gd name="T13" fmla="*/ 10942 h 21600"/>
                <a:gd name="T14" fmla="*/ 15609 w 21600"/>
                <a:gd name="T15" fmla="*/ 8754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8093" y="7698"/>
                  </a:moveTo>
                  <a:cubicBezTo>
                    <a:pt x="16849" y="4772"/>
                    <a:pt x="13978" y="2874"/>
                    <a:pt x="10800" y="2874"/>
                  </a:cubicBezTo>
                  <a:cubicBezTo>
                    <a:pt x="10759" y="2873"/>
                    <a:pt x="10719" y="2874"/>
                    <a:pt x="10679" y="2874"/>
                  </a:cubicBezTo>
                  <a:lnTo>
                    <a:pt x="10635" y="1"/>
                  </a:lnTo>
                  <a:cubicBezTo>
                    <a:pt x="10690" y="0"/>
                    <a:pt x="10745" y="-1"/>
                    <a:pt x="10800" y="0"/>
                  </a:cubicBezTo>
                  <a:cubicBezTo>
                    <a:pt x="15131" y="0"/>
                    <a:pt x="19043" y="2587"/>
                    <a:pt x="20738" y="6573"/>
                  </a:cubicBezTo>
                  <a:lnTo>
                    <a:pt x="23223" y="5516"/>
                  </a:lnTo>
                  <a:lnTo>
                    <a:pt x="21035" y="10942"/>
                  </a:lnTo>
                  <a:lnTo>
                    <a:pt x="15609" y="8754"/>
                  </a:lnTo>
                  <a:lnTo>
                    <a:pt x="18093" y="7698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shade val="0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1762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13335" name="AutoShape 23"/>
            <p:cNvSpPr>
              <a:spLocks noChangeArrowheads="1"/>
            </p:cNvSpPr>
            <p:nvPr/>
          </p:nvSpPr>
          <p:spPr bwMode="gray">
            <a:xfrm rot="17574404">
              <a:off x="2029" y="1500"/>
              <a:ext cx="1688" cy="1664"/>
            </a:xfrm>
            <a:custGeom>
              <a:avLst/>
              <a:gdLst>
                <a:gd name="G0" fmla="+- -1509893 0 0"/>
                <a:gd name="G1" fmla="+- -5955455 0 0"/>
                <a:gd name="G2" fmla="+- -1509893 0 -5955455"/>
                <a:gd name="G3" fmla="+- 10800 0 0"/>
                <a:gd name="G4" fmla="+- 0 0 -1509893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926 0 0"/>
                <a:gd name="G9" fmla="+- 0 0 -5955455"/>
                <a:gd name="G10" fmla="+- 7926 0 2700"/>
                <a:gd name="G11" fmla="cos G10 -1509893"/>
                <a:gd name="G12" fmla="sin G10 -1509893"/>
                <a:gd name="G13" fmla="cos 13500 -1509893"/>
                <a:gd name="G14" fmla="sin 13500 -1509893"/>
                <a:gd name="G15" fmla="+- G11 10800 0"/>
                <a:gd name="G16" fmla="+- G12 10800 0"/>
                <a:gd name="G17" fmla="+- G13 10800 0"/>
                <a:gd name="G18" fmla="+- G14 10800 0"/>
                <a:gd name="G19" fmla="*/ 7926 1 2"/>
                <a:gd name="G20" fmla="+- G19 5400 0"/>
                <a:gd name="G21" fmla="cos G20 -1509893"/>
                <a:gd name="G22" fmla="sin G20 -1509893"/>
                <a:gd name="G23" fmla="+- G21 10800 0"/>
                <a:gd name="G24" fmla="+- G12 G23 G22"/>
                <a:gd name="G25" fmla="+- G22 G23 G11"/>
                <a:gd name="G26" fmla="cos 10800 -1509893"/>
                <a:gd name="G27" fmla="sin 10800 -1509893"/>
                <a:gd name="G28" fmla="cos 7926 -1509893"/>
                <a:gd name="G29" fmla="sin 7926 -1509893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5955455"/>
                <a:gd name="G36" fmla="sin G34 -5955455"/>
                <a:gd name="G37" fmla="+/ -5955455 -1509893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926 G39"/>
                <a:gd name="G43" fmla="sin 7926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6689 w 21600"/>
                <a:gd name="T5" fmla="*/ 1746 h 21600"/>
                <a:gd name="T6" fmla="*/ 10657 w 21600"/>
                <a:gd name="T7" fmla="*/ 1438 h 21600"/>
                <a:gd name="T8" fmla="*/ 15121 w 21600"/>
                <a:gd name="T9" fmla="*/ 4156 h 21600"/>
                <a:gd name="T10" fmla="*/ 23223 w 21600"/>
                <a:gd name="T11" fmla="*/ 5516 h 21600"/>
                <a:gd name="T12" fmla="*/ 21035 w 21600"/>
                <a:gd name="T13" fmla="*/ 10942 h 21600"/>
                <a:gd name="T14" fmla="*/ 15609 w 21600"/>
                <a:gd name="T15" fmla="*/ 8754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8093" y="7698"/>
                  </a:moveTo>
                  <a:cubicBezTo>
                    <a:pt x="16849" y="4772"/>
                    <a:pt x="13978" y="2874"/>
                    <a:pt x="10800" y="2874"/>
                  </a:cubicBezTo>
                  <a:cubicBezTo>
                    <a:pt x="10759" y="2873"/>
                    <a:pt x="10719" y="2874"/>
                    <a:pt x="10679" y="2874"/>
                  </a:cubicBezTo>
                  <a:lnTo>
                    <a:pt x="10635" y="1"/>
                  </a:lnTo>
                  <a:cubicBezTo>
                    <a:pt x="10690" y="0"/>
                    <a:pt x="10745" y="-1"/>
                    <a:pt x="10800" y="0"/>
                  </a:cubicBezTo>
                  <a:cubicBezTo>
                    <a:pt x="15131" y="0"/>
                    <a:pt x="19043" y="2587"/>
                    <a:pt x="20738" y="6573"/>
                  </a:cubicBezTo>
                  <a:lnTo>
                    <a:pt x="23223" y="5516"/>
                  </a:lnTo>
                  <a:lnTo>
                    <a:pt x="21035" y="10942"/>
                  </a:lnTo>
                  <a:lnTo>
                    <a:pt x="15609" y="8754"/>
                  </a:lnTo>
                  <a:lnTo>
                    <a:pt x="18093" y="7698"/>
                  </a:lnTo>
                  <a:close/>
                </a:path>
              </a:pathLst>
            </a:custGeom>
            <a:gradFill rotWithShape="1">
              <a:gsLst>
                <a:gs pos="0">
                  <a:schemeClr val="folHlink">
                    <a:gamma/>
                    <a:shade val="6275"/>
                    <a:invGamma/>
                  </a:schemeClr>
                </a:gs>
                <a:gs pos="100000">
                  <a:schemeClr val="folHlink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176200" prstMaterial="legacyMatte">
              <a:bevelT w="13500" h="13500" prst="angle"/>
              <a:bevelB w="13500" h="13500" prst="angle"/>
              <a:extrusionClr>
                <a:schemeClr val="fol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13336" name="AutoShape 24"/>
            <p:cNvSpPr>
              <a:spLocks noChangeArrowheads="1"/>
            </p:cNvSpPr>
            <p:nvPr/>
          </p:nvSpPr>
          <p:spPr bwMode="gray">
            <a:xfrm rot="22974404">
              <a:off x="2056" y="1536"/>
              <a:ext cx="1688" cy="1664"/>
            </a:xfrm>
            <a:custGeom>
              <a:avLst/>
              <a:gdLst>
                <a:gd name="G0" fmla="+- -1509893 0 0"/>
                <a:gd name="G1" fmla="+- -5955455 0 0"/>
                <a:gd name="G2" fmla="+- -1509893 0 -5955455"/>
                <a:gd name="G3" fmla="+- 10800 0 0"/>
                <a:gd name="G4" fmla="+- 0 0 -1509893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926 0 0"/>
                <a:gd name="G9" fmla="+- 0 0 -5955455"/>
                <a:gd name="G10" fmla="+- 7926 0 2700"/>
                <a:gd name="G11" fmla="cos G10 -1509893"/>
                <a:gd name="G12" fmla="sin G10 -1509893"/>
                <a:gd name="G13" fmla="cos 13500 -1509893"/>
                <a:gd name="G14" fmla="sin 13500 -1509893"/>
                <a:gd name="G15" fmla="+- G11 10800 0"/>
                <a:gd name="G16" fmla="+- G12 10800 0"/>
                <a:gd name="G17" fmla="+- G13 10800 0"/>
                <a:gd name="G18" fmla="+- G14 10800 0"/>
                <a:gd name="G19" fmla="*/ 7926 1 2"/>
                <a:gd name="G20" fmla="+- G19 5400 0"/>
                <a:gd name="G21" fmla="cos G20 -1509893"/>
                <a:gd name="G22" fmla="sin G20 -1509893"/>
                <a:gd name="G23" fmla="+- G21 10800 0"/>
                <a:gd name="G24" fmla="+- G12 G23 G22"/>
                <a:gd name="G25" fmla="+- G22 G23 G11"/>
                <a:gd name="G26" fmla="cos 10800 -1509893"/>
                <a:gd name="G27" fmla="sin 10800 -1509893"/>
                <a:gd name="G28" fmla="cos 7926 -1509893"/>
                <a:gd name="G29" fmla="sin 7926 -1509893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5955455"/>
                <a:gd name="G36" fmla="sin G34 -5955455"/>
                <a:gd name="G37" fmla="+/ -5955455 -1509893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926 G39"/>
                <a:gd name="G43" fmla="sin 7926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6689 w 21600"/>
                <a:gd name="T5" fmla="*/ 1746 h 21600"/>
                <a:gd name="T6" fmla="*/ 10657 w 21600"/>
                <a:gd name="T7" fmla="*/ 1438 h 21600"/>
                <a:gd name="T8" fmla="*/ 15121 w 21600"/>
                <a:gd name="T9" fmla="*/ 4156 h 21600"/>
                <a:gd name="T10" fmla="*/ 23223 w 21600"/>
                <a:gd name="T11" fmla="*/ 5516 h 21600"/>
                <a:gd name="T12" fmla="*/ 21035 w 21600"/>
                <a:gd name="T13" fmla="*/ 10942 h 21600"/>
                <a:gd name="T14" fmla="*/ 15609 w 21600"/>
                <a:gd name="T15" fmla="*/ 8754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8093" y="7698"/>
                  </a:moveTo>
                  <a:cubicBezTo>
                    <a:pt x="16849" y="4772"/>
                    <a:pt x="13978" y="2874"/>
                    <a:pt x="10800" y="2874"/>
                  </a:cubicBezTo>
                  <a:cubicBezTo>
                    <a:pt x="10759" y="2873"/>
                    <a:pt x="10719" y="2874"/>
                    <a:pt x="10679" y="2874"/>
                  </a:cubicBezTo>
                  <a:lnTo>
                    <a:pt x="10635" y="1"/>
                  </a:lnTo>
                  <a:cubicBezTo>
                    <a:pt x="10690" y="0"/>
                    <a:pt x="10745" y="-1"/>
                    <a:pt x="10800" y="0"/>
                  </a:cubicBezTo>
                  <a:cubicBezTo>
                    <a:pt x="15131" y="0"/>
                    <a:pt x="19043" y="2587"/>
                    <a:pt x="20738" y="6573"/>
                  </a:cubicBezTo>
                  <a:lnTo>
                    <a:pt x="23223" y="5516"/>
                  </a:lnTo>
                  <a:lnTo>
                    <a:pt x="21035" y="10942"/>
                  </a:lnTo>
                  <a:lnTo>
                    <a:pt x="15609" y="8754"/>
                  </a:lnTo>
                  <a:lnTo>
                    <a:pt x="18093" y="7698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gamma/>
                    <a:shade val="0"/>
                    <a:invGamma/>
                  </a:schemeClr>
                </a:gs>
                <a:gs pos="100000">
                  <a:schemeClr val="accent2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176200" prstMaterial="legacyMatte">
              <a:bevelT w="13500" h="13500" prst="angle"/>
              <a:bevelB w="13500" h="13500" prst="angle"/>
              <a:extrusionClr>
                <a:schemeClr val="accent2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395536" y="332656"/>
            <a:ext cx="8496944" cy="55399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000" b="1" spc="50" dirty="0" smtClean="0">
                <a:ln w="11430"/>
                <a:solidFill>
                  <a:srgbClr val="0033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День, когда я родилась</a:t>
            </a:r>
            <a:endParaRPr lang="ru-RU" sz="3000" b="1" spc="50" dirty="0">
              <a:ln w="11430"/>
              <a:solidFill>
                <a:srgbClr val="0033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0" y="1052736"/>
            <a:ext cx="9144000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ru-RU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Болотова</a:t>
            </a: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Софья, 5-г, ГБОУ СОШ № 426 г. Москва</a:t>
            </a: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34818" name="Freeform 2"/>
          <p:cNvSpPr>
            <a:spLocks/>
          </p:cNvSpPr>
          <p:nvPr/>
        </p:nvSpPr>
        <p:spPr bwMode="ltGray">
          <a:xfrm flipH="1">
            <a:off x="2103438" y="1828800"/>
            <a:ext cx="2341562" cy="1962150"/>
          </a:xfrm>
          <a:custGeom>
            <a:avLst/>
            <a:gdLst/>
            <a:ahLst/>
            <a:cxnLst>
              <a:cxn ang="0">
                <a:pos x="303" y="1008"/>
              </a:cxn>
              <a:cxn ang="0">
                <a:pos x="1299" y="1008"/>
              </a:cxn>
              <a:cxn ang="0">
                <a:pos x="1296" y="315"/>
              </a:cxn>
              <a:cxn ang="0">
                <a:pos x="942" y="0"/>
              </a:cxn>
              <a:cxn ang="0">
                <a:pos x="3" y="0"/>
              </a:cxn>
              <a:cxn ang="0">
                <a:pos x="0" y="723"/>
              </a:cxn>
              <a:cxn ang="0">
                <a:pos x="303" y="1008"/>
              </a:cxn>
            </a:cxnLst>
            <a:rect l="0" t="0" r="r" b="b"/>
            <a:pathLst>
              <a:path w="1299" h="1008">
                <a:moveTo>
                  <a:pt x="303" y="1008"/>
                </a:moveTo>
                <a:cubicBezTo>
                  <a:pt x="801" y="1008"/>
                  <a:pt x="1299" y="1008"/>
                  <a:pt x="1299" y="1008"/>
                </a:cubicBezTo>
                <a:cubicBezTo>
                  <a:pt x="1299" y="1008"/>
                  <a:pt x="1297" y="661"/>
                  <a:pt x="1296" y="315"/>
                </a:cubicBezTo>
                <a:cubicBezTo>
                  <a:pt x="1290" y="150"/>
                  <a:pt x="1161" y="0"/>
                  <a:pt x="942" y="0"/>
                </a:cubicBezTo>
                <a:cubicBezTo>
                  <a:pt x="472" y="0"/>
                  <a:pt x="3" y="0"/>
                  <a:pt x="3" y="0"/>
                </a:cubicBezTo>
                <a:cubicBezTo>
                  <a:pt x="3" y="0"/>
                  <a:pt x="1" y="361"/>
                  <a:pt x="0" y="723"/>
                </a:cubicBezTo>
                <a:cubicBezTo>
                  <a:pt x="0" y="915"/>
                  <a:pt x="144" y="1002"/>
                  <a:pt x="303" y="1008"/>
                </a:cubicBezTo>
                <a:close/>
              </a:path>
            </a:pathLst>
          </a:custGeom>
          <a:solidFill>
            <a:schemeClr val="folHlink">
              <a:alpha val="63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819" name="Freeform 3"/>
          <p:cNvSpPr>
            <a:spLocks/>
          </p:cNvSpPr>
          <p:nvPr/>
        </p:nvSpPr>
        <p:spPr bwMode="ltGray">
          <a:xfrm>
            <a:off x="4564063" y="1828800"/>
            <a:ext cx="2341562" cy="1962150"/>
          </a:xfrm>
          <a:custGeom>
            <a:avLst/>
            <a:gdLst/>
            <a:ahLst/>
            <a:cxnLst>
              <a:cxn ang="0">
                <a:pos x="303" y="1008"/>
              </a:cxn>
              <a:cxn ang="0">
                <a:pos x="1299" y="1008"/>
              </a:cxn>
              <a:cxn ang="0">
                <a:pos x="1296" y="315"/>
              </a:cxn>
              <a:cxn ang="0">
                <a:pos x="942" y="0"/>
              </a:cxn>
              <a:cxn ang="0">
                <a:pos x="3" y="0"/>
              </a:cxn>
              <a:cxn ang="0">
                <a:pos x="0" y="723"/>
              </a:cxn>
              <a:cxn ang="0">
                <a:pos x="303" y="1008"/>
              </a:cxn>
            </a:cxnLst>
            <a:rect l="0" t="0" r="r" b="b"/>
            <a:pathLst>
              <a:path w="1299" h="1008">
                <a:moveTo>
                  <a:pt x="303" y="1008"/>
                </a:moveTo>
                <a:cubicBezTo>
                  <a:pt x="801" y="1008"/>
                  <a:pt x="1299" y="1008"/>
                  <a:pt x="1299" y="1008"/>
                </a:cubicBezTo>
                <a:cubicBezTo>
                  <a:pt x="1299" y="1008"/>
                  <a:pt x="1297" y="661"/>
                  <a:pt x="1296" y="315"/>
                </a:cubicBezTo>
                <a:cubicBezTo>
                  <a:pt x="1290" y="150"/>
                  <a:pt x="1161" y="0"/>
                  <a:pt x="942" y="0"/>
                </a:cubicBezTo>
                <a:cubicBezTo>
                  <a:pt x="472" y="0"/>
                  <a:pt x="3" y="0"/>
                  <a:pt x="3" y="0"/>
                </a:cubicBezTo>
                <a:cubicBezTo>
                  <a:pt x="3" y="0"/>
                  <a:pt x="1" y="361"/>
                  <a:pt x="0" y="723"/>
                </a:cubicBezTo>
                <a:cubicBezTo>
                  <a:pt x="0" y="915"/>
                  <a:pt x="144" y="1002"/>
                  <a:pt x="303" y="1008"/>
                </a:cubicBezTo>
                <a:close/>
              </a:path>
            </a:pathLst>
          </a:custGeom>
          <a:solidFill>
            <a:schemeClr val="hlink">
              <a:alpha val="63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820" name="Freeform 4"/>
          <p:cNvSpPr>
            <a:spLocks/>
          </p:cNvSpPr>
          <p:nvPr/>
        </p:nvSpPr>
        <p:spPr bwMode="ltGray">
          <a:xfrm>
            <a:off x="2103438" y="3919538"/>
            <a:ext cx="2341562" cy="1962150"/>
          </a:xfrm>
          <a:custGeom>
            <a:avLst/>
            <a:gdLst/>
            <a:ahLst/>
            <a:cxnLst>
              <a:cxn ang="0">
                <a:pos x="303" y="1008"/>
              </a:cxn>
              <a:cxn ang="0">
                <a:pos x="1299" y="1008"/>
              </a:cxn>
              <a:cxn ang="0">
                <a:pos x="1296" y="315"/>
              </a:cxn>
              <a:cxn ang="0">
                <a:pos x="942" y="0"/>
              </a:cxn>
              <a:cxn ang="0">
                <a:pos x="3" y="0"/>
              </a:cxn>
              <a:cxn ang="0">
                <a:pos x="0" y="723"/>
              </a:cxn>
              <a:cxn ang="0">
                <a:pos x="303" y="1008"/>
              </a:cxn>
            </a:cxnLst>
            <a:rect l="0" t="0" r="r" b="b"/>
            <a:pathLst>
              <a:path w="1299" h="1008">
                <a:moveTo>
                  <a:pt x="303" y="1008"/>
                </a:moveTo>
                <a:cubicBezTo>
                  <a:pt x="801" y="1008"/>
                  <a:pt x="1299" y="1008"/>
                  <a:pt x="1299" y="1008"/>
                </a:cubicBezTo>
                <a:cubicBezTo>
                  <a:pt x="1299" y="1008"/>
                  <a:pt x="1297" y="661"/>
                  <a:pt x="1296" y="315"/>
                </a:cubicBezTo>
                <a:cubicBezTo>
                  <a:pt x="1290" y="150"/>
                  <a:pt x="1161" y="0"/>
                  <a:pt x="942" y="0"/>
                </a:cubicBezTo>
                <a:cubicBezTo>
                  <a:pt x="472" y="0"/>
                  <a:pt x="3" y="0"/>
                  <a:pt x="3" y="0"/>
                </a:cubicBezTo>
                <a:cubicBezTo>
                  <a:pt x="3" y="0"/>
                  <a:pt x="1" y="361"/>
                  <a:pt x="0" y="723"/>
                </a:cubicBezTo>
                <a:cubicBezTo>
                  <a:pt x="0" y="915"/>
                  <a:pt x="144" y="1002"/>
                  <a:pt x="303" y="1008"/>
                </a:cubicBezTo>
                <a:close/>
              </a:path>
            </a:pathLst>
          </a:custGeom>
          <a:solidFill>
            <a:schemeClr val="accent2">
              <a:alpha val="63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821" name="Freeform 5"/>
          <p:cNvSpPr>
            <a:spLocks/>
          </p:cNvSpPr>
          <p:nvPr/>
        </p:nvSpPr>
        <p:spPr bwMode="ltGray">
          <a:xfrm flipH="1">
            <a:off x="4564063" y="3919538"/>
            <a:ext cx="2341562" cy="1962150"/>
          </a:xfrm>
          <a:custGeom>
            <a:avLst/>
            <a:gdLst/>
            <a:ahLst/>
            <a:cxnLst>
              <a:cxn ang="0">
                <a:pos x="303" y="1008"/>
              </a:cxn>
              <a:cxn ang="0">
                <a:pos x="1299" y="1008"/>
              </a:cxn>
              <a:cxn ang="0">
                <a:pos x="1296" y="315"/>
              </a:cxn>
              <a:cxn ang="0">
                <a:pos x="942" y="0"/>
              </a:cxn>
              <a:cxn ang="0">
                <a:pos x="3" y="0"/>
              </a:cxn>
              <a:cxn ang="0">
                <a:pos x="0" y="723"/>
              </a:cxn>
              <a:cxn ang="0">
                <a:pos x="303" y="1008"/>
              </a:cxn>
            </a:cxnLst>
            <a:rect l="0" t="0" r="r" b="b"/>
            <a:pathLst>
              <a:path w="1299" h="1008">
                <a:moveTo>
                  <a:pt x="303" y="1008"/>
                </a:moveTo>
                <a:cubicBezTo>
                  <a:pt x="801" y="1008"/>
                  <a:pt x="1299" y="1008"/>
                  <a:pt x="1299" y="1008"/>
                </a:cubicBezTo>
                <a:cubicBezTo>
                  <a:pt x="1299" y="1008"/>
                  <a:pt x="1297" y="661"/>
                  <a:pt x="1296" y="315"/>
                </a:cubicBezTo>
                <a:cubicBezTo>
                  <a:pt x="1290" y="150"/>
                  <a:pt x="1161" y="0"/>
                  <a:pt x="942" y="0"/>
                </a:cubicBezTo>
                <a:cubicBezTo>
                  <a:pt x="472" y="0"/>
                  <a:pt x="3" y="0"/>
                  <a:pt x="3" y="0"/>
                </a:cubicBezTo>
                <a:cubicBezTo>
                  <a:pt x="3" y="0"/>
                  <a:pt x="1" y="361"/>
                  <a:pt x="0" y="723"/>
                </a:cubicBezTo>
                <a:cubicBezTo>
                  <a:pt x="0" y="915"/>
                  <a:pt x="144" y="1002"/>
                  <a:pt x="303" y="1008"/>
                </a:cubicBezTo>
                <a:close/>
              </a:path>
            </a:pathLst>
          </a:custGeom>
          <a:solidFill>
            <a:schemeClr val="accent1">
              <a:alpha val="63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822" name="Oval 6"/>
          <p:cNvSpPr>
            <a:spLocks noChangeArrowheads="1"/>
          </p:cNvSpPr>
          <p:nvPr/>
        </p:nvSpPr>
        <p:spPr bwMode="gray">
          <a:xfrm>
            <a:off x="3389313" y="2757488"/>
            <a:ext cx="2362200" cy="2362200"/>
          </a:xfrm>
          <a:prstGeom prst="ellipse">
            <a:avLst/>
          </a:prstGeom>
          <a:solidFill>
            <a:srgbClr val="FFFFFF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black">
          <a:xfrm>
            <a:off x="2332038" y="2060848"/>
            <a:ext cx="1792287" cy="132343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 dirty="0" smtClean="0">
                <a:solidFill>
                  <a:srgbClr val="FFFFFF"/>
                </a:solidFill>
                <a:latin typeface="Bookman Old Style" pitchFamily="18" charset="0"/>
              </a:rPr>
              <a:t>Определить источники информации по теме исследования</a:t>
            </a:r>
            <a:endParaRPr lang="en-US" sz="1600" b="1" dirty="0">
              <a:solidFill>
                <a:srgbClr val="FFFFFF"/>
              </a:solidFill>
              <a:latin typeface="Bookman Old Style" pitchFamily="18" charset="0"/>
            </a:endParaRPr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gray">
          <a:xfrm>
            <a:off x="467544" y="5972175"/>
            <a:ext cx="8424936" cy="33855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0" hangingPunct="0"/>
            <a:r>
              <a:rPr lang="ru-RU" sz="1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Совершенствовать навыки работы с пакетом программ </a:t>
            </a:r>
            <a:r>
              <a:rPr lang="en-US" sz="1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Microsoft Office</a:t>
            </a:r>
            <a:endParaRPr lang="en-US" sz="16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4825" name="Text Box 9"/>
          <p:cNvSpPr txBox="1">
            <a:spLocks noChangeArrowheads="1"/>
          </p:cNvSpPr>
          <p:nvPr/>
        </p:nvSpPr>
        <p:spPr bwMode="black">
          <a:xfrm>
            <a:off x="4716016" y="1916832"/>
            <a:ext cx="2016224" cy="15696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 dirty="0" smtClean="0">
                <a:solidFill>
                  <a:srgbClr val="FFFFFF"/>
                </a:solidFill>
                <a:latin typeface="Bookman Old Style" pitchFamily="18" charset="0"/>
              </a:rPr>
              <a:t>Найти информацию о событиях и людях, рожденных в этот день</a:t>
            </a:r>
            <a:endParaRPr lang="en-US" sz="1600" b="1" dirty="0">
              <a:solidFill>
                <a:srgbClr val="FFFFFF"/>
              </a:solidFill>
              <a:latin typeface="Bookman Old Style" pitchFamily="18" charset="0"/>
            </a:endParaRP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black">
          <a:xfrm>
            <a:off x="2195736" y="4437112"/>
            <a:ext cx="2232248" cy="132343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Совершенствовать навыки перевода при работе с двуязычным словарем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4827" name="Text Box 11"/>
          <p:cNvSpPr txBox="1">
            <a:spLocks noChangeArrowheads="1"/>
          </p:cNvSpPr>
          <p:nvPr/>
        </p:nvSpPr>
        <p:spPr bwMode="black">
          <a:xfrm>
            <a:off x="4572000" y="4512022"/>
            <a:ext cx="2304256" cy="1077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Проанализировать, систематизировать и обобщить материал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4828" name="Rectangle 12"/>
          <p:cNvSpPr>
            <a:spLocks noChangeArrowheads="1"/>
          </p:cNvSpPr>
          <p:nvPr/>
        </p:nvSpPr>
        <p:spPr bwMode="auto">
          <a:xfrm>
            <a:off x="3491880" y="3276600"/>
            <a:ext cx="8215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Task1</a:t>
            </a:r>
            <a:endParaRPr lang="en-US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4829" name="Rectangle 13"/>
          <p:cNvSpPr>
            <a:spLocks noChangeArrowheads="1"/>
          </p:cNvSpPr>
          <p:nvPr/>
        </p:nvSpPr>
        <p:spPr bwMode="auto">
          <a:xfrm>
            <a:off x="4716016" y="3276600"/>
            <a:ext cx="8215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Task2</a:t>
            </a:r>
            <a:endParaRPr lang="en-US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4830" name="Rectangle 14"/>
          <p:cNvSpPr>
            <a:spLocks noChangeArrowheads="1"/>
          </p:cNvSpPr>
          <p:nvPr/>
        </p:nvSpPr>
        <p:spPr bwMode="auto">
          <a:xfrm>
            <a:off x="3563888" y="4149080"/>
            <a:ext cx="8856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Task 4</a:t>
            </a:r>
            <a:endParaRPr lang="en-US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4831" name="Rectangle 15"/>
          <p:cNvSpPr>
            <a:spLocks noChangeArrowheads="1"/>
          </p:cNvSpPr>
          <p:nvPr/>
        </p:nvSpPr>
        <p:spPr bwMode="auto">
          <a:xfrm>
            <a:off x="4716016" y="4152900"/>
            <a:ext cx="8856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Task 3</a:t>
            </a:r>
            <a:endParaRPr lang="en-US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95536" y="332656"/>
            <a:ext cx="8496944" cy="55399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000" b="1" spc="50" dirty="0" smtClean="0">
                <a:ln w="11430"/>
                <a:solidFill>
                  <a:srgbClr val="0033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День, когда я родилась</a:t>
            </a:r>
            <a:endParaRPr lang="ru-RU" sz="3000" b="1" spc="50" dirty="0">
              <a:ln w="11430"/>
              <a:solidFill>
                <a:srgbClr val="0033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0" y="1052736"/>
            <a:ext cx="9144000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ru-RU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Болотова</a:t>
            </a: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Софья, 5-г, ГБОУ СОШ № 426 г. Москва</a:t>
            </a: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 rot="20666111">
            <a:off x="153003" y="1650214"/>
            <a:ext cx="269817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Bookman Old Style" pitchFamily="18" charset="0"/>
              </a:rPr>
              <a:t>Задачи:</a:t>
            </a:r>
            <a:endParaRPr lang="ru-RU" sz="4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8195" name="AutoShape 3"/>
          <p:cNvSpPr>
            <a:spLocks noChangeArrowheads="1"/>
          </p:cNvSpPr>
          <p:nvPr/>
        </p:nvSpPr>
        <p:spPr bwMode="gray">
          <a:xfrm>
            <a:off x="5359400" y="3186113"/>
            <a:ext cx="2849563" cy="2752725"/>
          </a:xfrm>
          <a:prstGeom prst="roundRect">
            <a:avLst>
              <a:gd name="adj" fmla="val 8014"/>
            </a:avLst>
          </a:prstGeom>
          <a:solidFill>
            <a:srgbClr val="F8F8F8"/>
          </a:solidFill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gray">
          <a:xfrm>
            <a:off x="5422900" y="3251200"/>
            <a:ext cx="2703513" cy="2611438"/>
          </a:xfrm>
          <a:prstGeom prst="roundRect">
            <a:avLst>
              <a:gd name="adj" fmla="val 7912"/>
            </a:avLst>
          </a:prstGeom>
          <a:gradFill rotWithShape="1">
            <a:gsLst>
              <a:gs pos="0">
                <a:schemeClr val="accent1">
                  <a:gamma/>
                  <a:tint val="38039"/>
                  <a:invGamma/>
                </a:schemeClr>
              </a:gs>
              <a:gs pos="100000">
                <a:schemeClr val="accent1">
                  <a:alpha val="50000"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838200" y="2622550"/>
            <a:ext cx="2857500" cy="466725"/>
            <a:chOff x="752" y="1413"/>
            <a:chExt cx="1321" cy="294"/>
          </a:xfrm>
        </p:grpSpPr>
        <p:sp>
          <p:nvSpPr>
            <p:cNvPr id="8198" name="AutoShape 6"/>
            <p:cNvSpPr>
              <a:spLocks noChangeArrowheads="1"/>
            </p:cNvSpPr>
            <p:nvPr/>
          </p:nvSpPr>
          <p:spPr bwMode="gray">
            <a:xfrm>
              <a:off x="752" y="1413"/>
              <a:ext cx="1321" cy="294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2">
                    <a:gamma/>
                    <a:shade val="79216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79216"/>
                    <a:invGamma/>
                  </a:schemeClr>
                </a:gs>
              </a:gsLst>
              <a:lin ang="0" scaled="1"/>
            </a:gradFill>
            <a:ln w="12700">
              <a:noFill/>
              <a:round/>
              <a:headEnd/>
              <a:tailEnd/>
            </a:ln>
            <a:effectLst>
              <a:outerShdw dist="53882" dir="2700000" algn="ctr" rotWithShape="0">
                <a:srgbClr val="292929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199" name="AutoShape 7"/>
            <p:cNvSpPr>
              <a:spLocks noChangeArrowheads="1"/>
            </p:cNvSpPr>
            <p:nvPr/>
          </p:nvSpPr>
          <p:spPr bwMode="gray">
            <a:xfrm flipH="1">
              <a:off x="2007" y="1457"/>
              <a:ext cx="59" cy="204"/>
            </a:xfrm>
            <a:prstGeom prst="moon">
              <a:avLst>
                <a:gd name="adj" fmla="val 22032"/>
              </a:avLst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  <a:alpha val="0"/>
                  </a:srgbClr>
                </a:gs>
                <a:gs pos="50000">
                  <a:srgbClr val="FFFFFF">
                    <a:alpha val="84000"/>
                  </a:srgbClr>
                </a:gs>
                <a:gs pos="100000">
                  <a:srgbClr val="FFFFFF">
                    <a:gamma/>
                    <a:shade val="46275"/>
                    <a:invGamma/>
                    <a:alpha val="0"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00" name="AutoShape 8"/>
            <p:cNvSpPr>
              <a:spLocks noChangeArrowheads="1"/>
            </p:cNvSpPr>
            <p:nvPr/>
          </p:nvSpPr>
          <p:spPr bwMode="gray">
            <a:xfrm>
              <a:off x="766" y="1457"/>
              <a:ext cx="59" cy="204"/>
            </a:xfrm>
            <a:prstGeom prst="moon">
              <a:avLst>
                <a:gd name="adj" fmla="val 22032"/>
              </a:avLst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  <a:alpha val="0"/>
                  </a:srgbClr>
                </a:gs>
                <a:gs pos="50000">
                  <a:srgbClr val="FFFFFF">
                    <a:alpha val="84000"/>
                  </a:srgbClr>
                </a:gs>
                <a:gs pos="100000">
                  <a:srgbClr val="FFFFFF">
                    <a:gamma/>
                    <a:shade val="46275"/>
                    <a:invGamma/>
                    <a:alpha val="0"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5334000" y="2622550"/>
            <a:ext cx="2857500" cy="466725"/>
            <a:chOff x="3623" y="1413"/>
            <a:chExt cx="1321" cy="294"/>
          </a:xfrm>
        </p:grpSpPr>
        <p:sp>
          <p:nvSpPr>
            <p:cNvPr id="8202" name="AutoShape 10"/>
            <p:cNvSpPr>
              <a:spLocks noChangeArrowheads="1"/>
            </p:cNvSpPr>
            <p:nvPr/>
          </p:nvSpPr>
          <p:spPr bwMode="gray">
            <a:xfrm>
              <a:off x="3623" y="1413"/>
              <a:ext cx="1321" cy="294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1">
                    <a:gamma/>
                    <a:shade val="89020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9020"/>
                    <a:invGamma/>
                  </a:schemeClr>
                </a:gs>
              </a:gsLst>
              <a:lin ang="0" scaled="1"/>
            </a:gradFill>
            <a:ln w="12700">
              <a:solidFill>
                <a:schemeClr val="accent1"/>
              </a:solidFill>
              <a:round/>
              <a:headEnd/>
              <a:tailEnd/>
            </a:ln>
            <a:effectLst>
              <a:outerShdw dist="53882" dir="2700000" algn="ctr" rotWithShape="0">
                <a:srgbClr val="292929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03" name="AutoShape 11"/>
            <p:cNvSpPr>
              <a:spLocks noChangeArrowheads="1"/>
            </p:cNvSpPr>
            <p:nvPr/>
          </p:nvSpPr>
          <p:spPr bwMode="gray">
            <a:xfrm flipH="1">
              <a:off x="4878" y="1457"/>
              <a:ext cx="59" cy="204"/>
            </a:xfrm>
            <a:prstGeom prst="moon">
              <a:avLst>
                <a:gd name="adj" fmla="val 22032"/>
              </a:avLst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  <a:alpha val="0"/>
                  </a:srgbClr>
                </a:gs>
                <a:gs pos="50000">
                  <a:srgbClr val="FFFFFF">
                    <a:alpha val="84000"/>
                  </a:srgbClr>
                </a:gs>
                <a:gs pos="100000">
                  <a:srgbClr val="FFFFFF">
                    <a:gamma/>
                    <a:shade val="46275"/>
                    <a:invGamma/>
                    <a:alpha val="0"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04" name="AutoShape 12"/>
            <p:cNvSpPr>
              <a:spLocks noChangeArrowheads="1"/>
            </p:cNvSpPr>
            <p:nvPr/>
          </p:nvSpPr>
          <p:spPr bwMode="gray">
            <a:xfrm>
              <a:off x="3637" y="1457"/>
              <a:ext cx="59" cy="204"/>
            </a:xfrm>
            <a:prstGeom prst="moon">
              <a:avLst>
                <a:gd name="adj" fmla="val 22032"/>
              </a:avLst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  <a:alpha val="0"/>
                  </a:srgbClr>
                </a:gs>
                <a:gs pos="50000">
                  <a:srgbClr val="FFFFFF">
                    <a:alpha val="84000"/>
                  </a:srgbClr>
                </a:gs>
                <a:gs pos="100000">
                  <a:srgbClr val="FFFFFF">
                    <a:gamma/>
                    <a:shade val="46275"/>
                    <a:invGamma/>
                    <a:alpha val="0"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205" name="AutoShape 13"/>
          <p:cNvSpPr>
            <a:spLocks noChangeArrowheads="1"/>
          </p:cNvSpPr>
          <p:nvPr/>
        </p:nvSpPr>
        <p:spPr bwMode="gray">
          <a:xfrm>
            <a:off x="838200" y="3186113"/>
            <a:ext cx="2849563" cy="2713037"/>
          </a:xfrm>
          <a:prstGeom prst="roundRect">
            <a:avLst>
              <a:gd name="adj" fmla="val 8014"/>
            </a:avLst>
          </a:prstGeom>
          <a:solidFill>
            <a:srgbClr val="F8F8F8"/>
          </a:solidFill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206" name="Text Box 18"/>
          <p:cNvSpPr txBox="1">
            <a:spLocks noChangeArrowheads="1"/>
          </p:cNvSpPr>
          <p:nvPr/>
        </p:nvSpPr>
        <p:spPr bwMode="black">
          <a:xfrm>
            <a:off x="1104900" y="2701925"/>
            <a:ext cx="2238375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 dirty="0" smtClean="0">
                <a:cs typeface="Arial" charset="0"/>
              </a:rPr>
              <a:t>1 этап</a:t>
            </a:r>
            <a:endParaRPr lang="en-US" sz="1600" b="1" dirty="0">
              <a:cs typeface="Arial" charset="0"/>
            </a:endParaRPr>
          </a:p>
        </p:txBody>
      </p:sp>
      <p:sp>
        <p:nvSpPr>
          <p:cNvPr id="8207" name="Text Box 18"/>
          <p:cNvSpPr txBox="1">
            <a:spLocks noChangeArrowheads="1"/>
          </p:cNvSpPr>
          <p:nvPr/>
        </p:nvSpPr>
        <p:spPr bwMode="white">
          <a:xfrm>
            <a:off x="5654675" y="2701925"/>
            <a:ext cx="2238375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 dirty="0" smtClean="0">
                <a:cs typeface="Arial" charset="0"/>
              </a:rPr>
              <a:t>2 этап</a:t>
            </a:r>
            <a:endParaRPr lang="en-US" sz="1600" b="1" dirty="0">
              <a:cs typeface="Arial" charset="0"/>
            </a:endParaRPr>
          </a:p>
        </p:txBody>
      </p:sp>
      <p:sp>
        <p:nvSpPr>
          <p:cNvPr id="8208" name="AutoShape 16"/>
          <p:cNvSpPr>
            <a:spLocks noChangeArrowheads="1"/>
          </p:cNvSpPr>
          <p:nvPr/>
        </p:nvSpPr>
        <p:spPr bwMode="blackGray">
          <a:xfrm rot="-10793605" flipH="1" flipV="1">
            <a:off x="3770313" y="3732213"/>
            <a:ext cx="1446212" cy="755650"/>
          </a:xfrm>
          <a:prstGeom prst="rightArrow">
            <a:avLst>
              <a:gd name="adj1" fmla="val 46509"/>
              <a:gd name="adj2" fmla="val 42052"/>
            </a:avLst>
          </a:prstGeom>
          <a:gradFill rotWithShape="1">
            <a:gsLst>
              <a:gs pos="0">
                <a:schemeClr val="accent2">
                  <a:gamma/>
                  <a:tint val="0"/>
                  <a:invGamma/>
                  <a:alpha val="0"/>
                </a:schemeClr>
              </a:gs>
              <a:gs pos="100000">
                <a:schemeClr val="accent2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gray">
          <a:xfrm>
            <a:off x="5732463" y="3482424"/>
            <a:ext cx="2367929" cy="7386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1400" dirty="0" smtClean="0">
                <a:solidFill>
                  <a:srgbClr val="1C1C1C"/>
                </a:solidFill>
                <a:cs typeface="Arial" charset="0"/>
              </a:rPr>
              <a:t>Осуществить перевод материала на английский язык</a:t>
            </a:r>
            <a:endParaRPr lang="en-US" sz="1400" dirty="0">
              <a:solidFill>
                <a:srgbClr val="1C1C1C"/>
              </a:solidFill>
              <a:cs typeface="Arial" charset="0"/>
            </a:endParaRPr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gray">
          <a:xfrm>
            <a:off x="5652120" y="4581128"/>
            <a:ext cx="2514600" cy="11695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ru-RU" sz="1400" dirty="0" smtClean="0">
                <a:solidFill>
                  <a:srgbClr val="1C1C1C"/>
                </a:solidFill>
                <a:cs typeface="Arial" charset="0"/>
              </a:rPr>
              <a:t>Оформить  полученные результаты с помощью пакета программ </a:t>
            </a:r>
            <a:r>
              <a:rPr lang="en-US" sz="1400" dirty="0" smtClean="0">
                <a:solidFill>
                  <a:srgbClr val="1C1C1C"/>
                </a:solidFill>
                <a:cs typeface="Arial" charset="0"/>
              </a:rPr>
              <a:t>Microsoft Office (MS Word, MS PowerPoint)</a:t>
            </a:r>
            <a:endParaRPr lang="en-US" sz="1400" dirty="0">
              <a:solidFill>
                <a:srgbClr val="1C1C1C"/>
              </a:solidFill>
              <a:cs typeface="Arial" charset="0"/>
            </a:endParaRPr>
          </a:p>
        </p:txBody>
      </p: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5491163" y="3397250"/>
            <a:ext cx="168275" cy="168275"/>
            <a:chOff x="2928" y="2208"/>
            <a:chExt cx="262" cy="262"/>
          </a:xfrm>
        </p:grpSpPr>
        <p:sp>
          <p:nvSpPr>
            <p:cNvPr id="8214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5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5491163" y="4687888"/>
            <a:ext cx="168275" cy="168275"/>
            <a:chOff x="2928" y="2208"/>
            <a:chExt cx="262" cy="262"/>
          </a:xfrm>
        </p:grpSpPr>
        <p:sp>
          <p:nvSpPr>
            <p:cNvPr id="8217" name="Oval 25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8" name="Oval 26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220" name="AutoShape 28"/>
          <p:cNvSpPr>
            <a:spLocks noChangeArrowheads="1"/>
          </p:cNvSpPr>
          <p:nvPr/>
        </p:nvSpPr>
        <p:spPr bwMode="gray">
          <a:xfrm>
            <a:off x="914400" y="3429000"/>
            <a:ext cx="2698750" cy="428625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 w="57150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latin typeface="Bookman Old Style" pitchFamily="18" charset="0"/>
            </a:endParaRPr>
          </a:p>
        </p:txBody>
      </p:sp>
      <p:sp>
        <p:nvSpPr>
          <p:cNvPr id="8221" name="AutoShape 29"/>
          <p:cNvSpPr>
            <a:spLocks noChangeArrowheads="1"/>
          </p:cNvSpPr>
          <p:nvPr/>
        </p:nvSpPr>
        <p:spPr bwMode="gray">
          <a:xfrm>
            <a:off x="914400" y="4149080"/>
            <a:ext cx="2698750" cy="428625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 w="57150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gray">
          <a:xfrm>
            <a:off x="949390" y="3502025"/>
            <a:ext cx="2103461" cy="2862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buFont typeface="Wingdings" pitchFamily="2" charset="2"/>
              <a:buChar char="§"/>
            </a:pPr>
            <a:r>
              <a:rPr lang="ru-RU" sz="1400" b="1" dirty="0" smtClean="0">
                <a:latin typeface="Bookman Old Style" pitchFamily="18" charset="0"/>
                <a:cs typeface="Arial" charset="0"/>
              </a:rPr>
              <a:t> найти литературу</a:t>
            </a:r>
            <a:endParaRPr lang="en-US" sz="1400" b="1" dirty="0">
              <a:latin typeface="Bookman Old Style" pitchFamily="18" charset="0"/>
              <a:cs typeface="Arial" charset="0"/>
            </a:endParaRPr>
          </a:p>
        </p:txBody>
      </p:sp>
      <p:sp>
        <p:nvSpPr>
          <p:cNvPr id="8224" name="Rectangle 32"/>
          <p:cNvSpPr>
            <a:spLocks noChangeArrowheads="1"/>
          </p:cNvSpPr>
          <p:nvPr/>
        </p:nvSpPr>
        <p:spPr bwMode="gray">
          <a:xfrm>
            <a:off x="946151" y="4190441"/>
            <a:ext cx="2689746" cy="2862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ru-RU" sz="1400" b="1" dirty="0">
                <a:latin typeface="Bookman Old Style" pitchFamily="18" charset="0"/>
                <a:cs typeface="Arial" charset="0"/>
              </a:rPr>
              <a:t> </a:t>
            </a:r>
            <a:r>
              <a:rPr lang="ru-RU" sz="1400" b="1" dirty="0" smtClean="0">
                <a:latin typeface="Bookman Old Style" pitchFamily="18" charset="0"/>
                <a:cs typeface="Arial" charset="0"/>
              </a:rPr>
              <a:t>изучить события</a:t>
            </a:r>
            <a:endParaRPr lang="en-US" sz="1400" b="1" dirty="0">
              <a:latin typeface="Bookman Old Style" pitchFamily="18" charset="0"/>
              <a:cs typeface="Arial" charset="0"/>
            </a:endParaRPr>
          </a:p>
        </p:txBody>
      </p:sp>
      <p:sp>
        <p:nvSpPr>
          <p:cNvPr id="8226" name="AutoShape 34"/>
          <p:cNvSpPr>
            <a:spLocks noChangeArrowheads="1"/>
          </p:cNvSpPr>
          <p:nvPr/>
        </p:nvSpPr>
        <p:spPr bwMode="blackGray">
          <a:xfrm rot="10793605" flipV="1">
            <a:off x="3738563" y="4337050"/>
            <a:ext cx="1447800" cy="755650"/>
          </a:xfrm>
          <a:prstGeom prst="rightArrow">
            <a:avLst>
              <a:gd name="adj1" fmla="val 46509"/>
              <a:gd name="adj2" fmla="val 42098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  <a:alpha val="0"/>
                </a:schemeClr>
              </a:gs>
              <a:gs pos="100000">
                <a:schemeClr val="accent1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227" name="Text Box 9"/>
          <p:cNvSpPr txBox="1">
            <a:spLocks noChangeArrowheads="1"/>
          </p:cNvSpPr>
          <p:nvPr/>
        </p:nvSpPr>
        <p:spPr bwMode="gray">
          <a:xfrm>
            <a:off x="971600" y="1628800"/>
            <a:ext cx="71628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Arial" charset="0"/>
              </a:rPr>
              <a:t>Этапы исследования: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  <a:cs typeface="Arial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95536" y="332656"/>
            <a:ext cx="8496944" cy="55399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000" b="1" spc="50" dirty="0" smtClean="0">
                <a:ln w="11430"/>
                <a:solidFill>
                  <a:srgbClr val="0033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День, когда я родилась</a:t>
            </a:r>
            <a:endParaRPr lang="ru-RU" sz="3000" b="1" spc="50" dirty="0">
              <a:ln w="11430"/>
              <a:solidFill>
                <a:srgbClr val="0033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0" y="1052736"/>
            <a:ext cx="9144000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ru-RU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Болотова</a:t>
            </a: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Софья, 5-г, ГБОУ СОШ № 426 г. Москва</a:t>
            </a: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43" name="AutoShape 28"/>
          <p:cNvSpPr>
            <a:spLocks noChangeArrowheads="1"/>
          </p:cNvSpPr>
          <p:nvPr/>
        </p:nvSpPr>
        <p:spPr bwMode="gray">
          <a:xfrm>
            <a:off x="899592" y="4797152"/>
            <a:ext cx="2698750" cy="428625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 w="57150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latin typeface="Bookman Old Style" pitchFamily="18" charset="0"/>
            </a:endParaRPr>
          </a:p>
        </p:txBody>
      </p:sp>
      <p:sp>
        <p:nvSpPr>
          <p:cNvPr id="44" name="Rectangle 31"/>
          <p:cNvSpPr>
            <a:spLocks noChangeArrowheads="1"/>
          </p:cNvSpPr>
          <p:nvPr/>
        </p:nvSpPr>
        <p:spPr bwMode="gray">
          <a:xfrm>
            <a:off x="971600" y="4870177"/>
            <a:ext cx="2340705" cy="2862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buFont typeface="Wingdings" pitchFamily="2" charset="2"/>
              <a:buChar char="§"/>
            </a:pPr>
            <a:r>
              <a:rPr lang="ru-RU" sz="1400" b="1" dirty="0" smtClean="0">
                <a:latin typeface="Bookman Old Style" pitchFamily="18" charset="0"/>
                <a:cs typeface="Arial" charset="0"/>
              </a:rPr>
              <a:t> подобрать материал</a:t>
            </a:r>
            <a:endParaRPr lang="en-US" sz="1400" b="1" dirty="0">
              <a:latin typeface="Bookman Old Style" pitchFamily="18" charset="0"/>
              <a:cs typeface="Arial" charset="0"/>
            </a:endParaRPr>
          </a:p>
        </p:txBody>
      </p:sp>
      <p:sp>
        <p:nvSpPr>
          <p:cNvPr id="45" name="AutoShape 28"/>
          <p:cNvSpPr>
            <a:spLocks noChangeArrowheads="1"/>
          </p:cNvSpPr>
          <p:nvPr/>
        </p:nvSpPr>
        <p:spPr bwMode="gray">
          <a:xfrm>
            <a:off x="899592" y="5373216"/>
            <a:ext cx="2698750" cy="428625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 w="57150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latin typeface="Bookman Old Style" pitchFamily="18" charset="0"/>
            </a:endParaRPr>
          </a:p>
        </p:txBody>
      </p:sp>
      <p:sp>
        <p:nvSpPr>
          <p:cNvPr id="46" name="Rectangle 31"/>
          <p:cNvSpPr>
            <a:spLocks noChangeArrowheads="1"/>
          </p:cNvSpPr>
          <p:nvPr/>
        </p:nvSpPr>
        <p:spPr bwMode="gray">
          <a:xfrm>
            <a:off x="988050" y="5446241"/>
            <a:ext cx="2287806" cy="2862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buFont typeface="Wingdings" pitchFamily="2" charset="2"/>
              <a:buChar char="§"/>
            </a:pPr>
            <a:r>
              <a:rPr lang="ru-RU" sz="1400" b="1" dirty="0" smtClean="0">
                <a:latin typeface="Bookman Old Style" pitchFamily="18" charset="0"/>
                <a:cs typeface="Arial" charset="0"/>
              </a:rPr>
              <a:t> обобщить материал</a:t>
            </a:r>
            <a:endParaRPr lang="en-US" sz="1400" b="1" dirty="0">
              <a:latin typeface="Bookman Old Style" pitchFamily="18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95536" y="332656"/>
            <a:ext cx="8496944" cy="55399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000" b="1" spc="50" dirty="0" smtClean="0">
                <a:ln w="11430"/>
                <a:solidFill>
                  <a:srgbClr val="0033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День, когда я родилась</a:t>
            </a:r>
            <a:endParaRPr lang="ru-RU" sz="3000" b="1" spc="50" dirty="0">
              <a:ln w="11430"/>
              <a:solidFill>
                <a:srgbClr val="0033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0" y="1052736"/>
            <a:ext cx="9144000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ru-RU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Болотова</a:t>
            </a: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Софья, 5-г, ГБОУ СОШ № 426 г. Москва</a:t>
            </a: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pic>
        <p:nvPicPr>
          <p:cNvPr id="4" name="фото_знаменитостей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28728" y="1500174"/>
            <a:ext cx="6429420" cy="48220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070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20482" name="AutoShape 2"/>
          <p:cNvSpPr>
            <a:spLocks noChangeArrowheads="1"/>
          </p:cNvSpPr>
          <p:nvPr/>
        </p:nvSpPr>
        <p:spPr bwMode="gray">
          <a:xfrm>
            <a:off x="3238500" y="2711450"/>
            <a:ext cx="4557713" cy="1028700"/>
          </a:xfrm>
          <a:prstGeom prst="roundRect">
            <a:avLst>
              <a:gd name="adj" fmla="val 11505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0"/>
                  <a:invGamma/>
                </a:schemeClr>
              </a:gs>
            </a:gsLst>
            <a:lin ang="0" scaled="1"/>
          </a:gradFill>
          <a:ln w="6350" algn="ctr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483" name="AutoShape 3"/>
          <p:cNvSpPr>
            <a:spLocks noChangeArrowheads="1"/>
          </p:cNvSpPr>
          <p:nvPr/>
        </p:nvSpPr>
        <p:spPr bwMode="ltGray">
          <a:xfrm>
            <a:off x="3225800" y="3860800"/>
            <a:ext cx="4546600" cy="995363"/>
          </a:xfrm>
          <a:prstGeom prst="roundRect">
            <a:avLst>
              <a:gd name="adj" fmla="val 11505"/>
            </a:avLst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tint val="0"/>
                  <a:invGamma/>
                </a:schemeClr>
              </a:gs>
            </a:gsLst>
            <a:lin ang="0" scaled="1"/>
          </a:gradFill>
          <a:ln w="6350" algn="ctr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484" name="AutoShape 4"/>
          <p:cNvSpPr>
            <a:spLocks noChangeArrowheads="1"/>
          </p:cNvSpPr>
          <p:nvPr/>
        </p:nvSpPr>
        <p:spPr bwMode="gray">
          <a:xfrm>
            <a:off x="3203575" y="4997450"/>
            <a:ext cx="4572000" cy="1008063"/>
          </a:xfrm>
          <a:prstGeom prst="roundRect">
            <a:avLst>
              <a:gd name="adj" fmla="val 11505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0"/>
                  <a:invGamma/>
                </a:schemeClr>
              </a:gs>
            </a:gsLst>
            <a:lin ang="0" scaled="1"/>
          </a:gradFill>
          <a:ln w="6350" algn="ctr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gray">
          <a:xfrm>
            <a:off x="3933825" y="2908300"/>
            <a:ext cx="358140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16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ru-RU" sz="1600" b="1" dirty="0" smtClean="0">
                <a:solidFill>
                  <a:srgbClr val="000000"/>
                </a:solidFill>
                <a:cs typeface="Arial" charset="0"/>
              </a:rPr>
              <a:t>узнали о событиях, произошедших в день рождения исследователя</a:t>
            </a:r>
            <a:endParaRPr lang="en-US" sz="16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gray">
          <a:xfrm>
            <a:off x="3898921" y="3857628"/>
            <a:ext cx="3602037" cy="95410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16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ru-RU" sz="1600" b="1" dirty="0" smtClean="0">
                <a:solidFill>
                  <a:srgbClr val="000000"/>
                </a:solidFill>
                <a:cs typeface="Arial" charset="0"/>
              </a:rPr>
              <a:t>выявили основные черты характера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1600" b="1" dirty="0" smtClean="0">
                <a:solidFill>
                  <a:srgbClr val="000000"/>
                </a:solidFill>
                <a:cs typeface="Arial" charset="0"/>
              </a:rPr>
              <a:t>отрицательные факторы</a:t>
            </a:r>
            <a:endParaRPr lang="en-US" sz="16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gray">
          <a:xfrm>
            <a:off x="3932238" y="5000636"/>
            <a:ext cx="3506787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16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ru-RU" sz="1600" b="1" dirty="0" smtClean="0">
                <a:solidFill>
                  <a:srgbClr val="000000"/>
                </a:solidFill>
                <a:cs typeface="Arial" charset="0"/>
              </a:rPr>
              <a:t>узнали о праздниках в православном христианском календаре и в мире</a:t>
            </a:r>
            <a:endParaRPr lang="en-US" sz="16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489" name="AutoShape 9"/>
          <p:cNvSpPr>
            <a:spLocks noChangeArrowheads="1"/>
          </p:cNvSpPr>
          <p:nvPr/>
        </p:nvSpPr>
        <p:spPr bwMode="gray">
          <a:xfrm>
            <a:off x="3349625" y="3073400"/>
            <a:ext cx="482600" cy="381000"/>
          </a:xfrm>
          <a:prstGeom prst="rightArrow">
            <a:avLst>
              <a:gd name="adj1" fmla="val 50000"/>
              <a:gd name="adj2" fmla="val 52778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490" name="AutoShape 10"/>
          <p:cNvSpPr>
            <a:spLocks noChangeArrowheads="1"/>
          </p:cNvSpPr>
          <p:nvPr/>
        </p:nvSpPr>
        <p:spPr bwMode="gray">
          <a:xfrm>
            <a:off x="3357563" y="4121150"/>
            <a:ext cx="482600" cy="381000"/>
          </a:xfrm>
          <a:prstGeom prst="rightArrow">
            <a:avLst>
              <a:gd name="adj1" fmla="val 50000"/>
              <a:gd name="adj2" fmla="val 52778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491" name="AutoShape 11"/>
          <p:cNvSpPr>
            <a:spLocks noChangeArrowheads="1"/>
          </p:cNvSpPr>
          <p:nvPr/>
        </p:nvSpPr>
        <p:spPr bwMode="gray">
          <a:xfrm>
            <a:off x="3348038" y="5308600"/>
            <a:ext cx="482600" cy="381000"/>
          </a:xfrm>
          <a:prstGeom prst="rightArrow">
            <a:avLst>
              <a:gd name="adj1" fmla="val 50000"/>
              <a:gd name="adj2" fmla="val 52778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gray">
          <a:xfrm>
            <a:off x="914400" y="1609725"/>
            <a:ext cx="6553200" cy="37343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ru-RU" b="1" dirty="0" smtClean="0">
                <a:solidFill>
                  <a:srgbClr val="000000"/>
                </a:solidFill>
                <a:cs typeface="Arial" charset="0"/>
              </a:rPr>
              <a:t>Результаты и выводы</a:t>
            </a:r>
            <a:endParaRPr lang="en-US" b="1" dirty="0">
              <a:solidFill>
                <a:srgbClr val="000000"/>
              </a:solidFill>
              <a:cs typeface="Arial" charset="0"/>
            </a:endParaRP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1066800" y="4806950"/>
            <a:ext cx="2295525" cy="1365250"/>
            <a:chOff x="471" y="272"/>
            <a:chExt cx="1161" cy="1539"/>
          </a:xfrm>
        </p:grpSpPr>
        <p:sp>
          <p:nvSpPr>
            <p:cNvPr id="20494" name="Oval 14"/>
            <p:cNvSpPr>
              <a:spLocks noChangeArrowheads="1"/>
            </p:cNvSpPr>
            <p:nvPr/>
          </p:nvSpPr>
          <p:spPr bwMode="ltGray">
            <a:xfrm>
              <a:off x="471" y="1438"/>
              <a:ext cx="1159" cy="362"/>
            </a:xfrm>
            <a:prstGeom prst="ellipse">
              <a:avLst/>
            </a:prstGeom>
            <a:gradFill rotWithShape="1">
              <a:gsLst>
                <a:gs pos="0">
                  <a:srgbClr val="C1CF9D"/>
                </a:gs>
                <a:gs pos="50000">
                  <a:srgbClr val="C1CF9D">
                    <a:gamma/>
                    <a:tint val="42353"/>
                    <a:invGamma/>
                  </a:srgbClr>
                </a:gs>
                <a:gs pos="100000">
                  <a:srgbClr val="C1CF9D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495" name="AutoShape 15"/>
            <p:cNvSpPr>
              <a:spLocks noChangeArrowheads="1"/>
            </p:cNvSpPr>
            <p:nvPr/>
          </p:nvSpPr>
          <p:spPr bwMode="ltGray">
            <a:xfrm>
              <a:off x="473" y="272"/>
              <a:ext cx="1159" cy="1539"/>
            </a:xfrm>
            <a:prstGeom prst="can">
              <a:avLst>
                <a:gd name="adj" fmla="val 33197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>
                    <a:alpha val="50000"/>
                  </a:schemeClr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1066800" y="3670300"/>
            <a:ext cx="2295525" cy="1365250"/>
            <a:chOff x="471" y="272"/>
            <a:chExt cx="1161" cy="1539"/>
          </a:xfrm>
        </p:grpSpPr>
        <p:sp>
          <p:nvSpPr>
            <p:cNvPr id="20497" name="Oval 17"/>
            <p:cNvSpPr>
              <a:spLocks noChangeArrowheads="1"/>
            </p:cNvSpPr>
            <p:nvPr/>
          </p:nvSpPr>
          <p:spPr bwMode="ltGray">
            <a:xfrm>
              <a:off x="471" y="1438"/>
              <a:ext cx="1159" cy="362"/>
            </a:xfrm>
            <a:prstGeom prst="ellipse">
              <a:avLst/>
            </a:prstGeom>
            <a:gradFill rotWithShape="1">
              <a:gsLst>
                <a:gs pos="0">
                  <a:srgbClr val="C1CF9D"/>
                </a:gs>
                <a:gs pos="50000">
                  <a:srgbClr val="C1CF9D">
                    <a:gamma/>
                    <a:tint val="42353"/>
                    <a:invGamma/>
                  </a:srgbClr>
                </a:gs>
                <a:gs pos="100000">
                  <a:srgbClr val="C1CF9D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498" name="AutoShape 18"/>
            <p:cNvSpPr>
              <a:spLocks noChangeArrowheads="1"/>
            </p:cNvSpPr>
            <p:nvPr/>
          </p:nvSpPr>
          <p:spPr bwMode="ltGray">
            <a:xfrm>
              <a:off x="473" y="272"/>
              <a:ext cx="1159" cy="1539"/>
            </a:xfrm>
            <a:prstGeom prst="can">
              <a:avLst>
                <a:gd name="adj" fmla="val 33197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>
                    <a:alpha val="50000"/>
                  </a:schemeClr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1066800" y="2533650"/>
            <a:ext cx="2295525" cy="1365250"/>
            <a:chOff x="471" y="272"/>
            <a:chExt cx="1161" cy="1539"/>
          </a:xfrm>
        </p:grpSpPr>
        <p:sp>
          <p:nvSpPr>
            <p:cNvPr id="20500" name="Oval 20"/>
            <p:cNvSpPr>
              <a:spLocks noChangeArrowheads="1"/>
            </p:cNvSpPr>
            <p:nvPr/>
          </p:nvSpPr>
          <p:spPr bwMode="ltGray">
            <a:xfrm>
              <a:off x="471" y="1438"/>
              <a:ext cx="1159" cy="362"/>
            </a:xfrm>
            <a:prstGeom prst="ellipse">
              <a:avLst/>
            </a:prstGeom>
            <a:gradFill rotWithShape="1">
              <a:gsLst>
                <a:gs pos="0">
                  <a:srgbClr val="C1CF9D"/>
                </a:gs>
                <a:gs pos="50000">
                  <a:srgbClr val="C1CF9D">
                    <a:gamma/>
                    <a:tint val="42353"/>
                    <a:invGamma/>
                  </a:srgbClr>
                </a:gs>
                <a:gs pos="100000">
                  <a:srgbClr val="C1CF9D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01" name="AutoShape 21"/>
            <p:cNvSpPr>
              <a:spLocks noChangeArrowheads="1"/>
            </p:cNvSpPr>
            <p:nvPr/>
          </p:nvSpPr>
          <p:spPr bwMode="ltGray">
            <a:xfrm>
              <a:off x="473" y="272"/>
              <a:ext cx="1159" cy="1539"/>
            </a:xfrm>
            <a:prstGeom prst="can">
              <a:avLst>
                <a:gd name="adj" fmla="val 33197"/>
              </a:avLst>
            </a:pr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>
                    <a:alpha val="50000"/>
                  </a:schemeClr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0502" name="Text Box 22"/>
          <p:cNvSpPr txBox="1">
            <a:spLocks noChangeArrowheads="1"/>
          </p:cNvSpPr>
          <p:nvPr/>
        </p:nvSpPr>
        <p:spPr bwMode="black">
          <a:xfrm>
            <a:off x="1149350" y="3133725"/>
            <a:ext cx="212883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00330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>
                <a:solidFill>
                  <a:srgbClr val="FFFFFF"/>
                </a:solidFill>
                <a:cs typeface="Arial" charset="0"/>
              </a:rPr>
              <a:t>  </a:t>
            </a:r>
            <a:r>
              <a:rPr lang="ru-RU" sz="2000" b="1" dirty="0" smtClean="0">
                <a:solidFill>
                  <a:srgbClr val="FFFFFF"/>
                </a:solidFill>
                <a:cs typeface="Arial" charset="0"/>
              </a:rPr>
              <a:t>Во-первых</a:t>
            </a:r>
            <a:endParaRPr lang="en-US" sz="2000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0503" name="Text Box 23"/>
          <p:cNvSpPr txBox="1">
            <a:spLocks noChangeArrowheads="1"/>
          </p:cNvSpPr>
          <p:nvPr/>
        </p:nvSpPr>
        <p:spPr bwMode="black">
          <a:xfrm>
            <a:off x="1149350" y="4268788"/>
            <a:ext cx="212883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00330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>
                <a:solidFill>
                  <a:srgbClr val="FFFFFF"/>
                </a:solidFill>
                <a:cs typeface="Arial" charset="0"/>
              </a:rPr>
              <a:t>  </a:t>
            </a:r>
            <a:r>
              <a:rPr lang="ru-RU" sz="2000" b="1" dirty="0" smtClean="0">
                <a:solidFill>
                  <a:srgbClr val="FFFFFF"/>
                </a:solidFill>
                <a:cs typeface="Arial" charset="0"/>
              </a:rPr>
              <a:t>Во-вторых</a:t>
            </a:r>
            <a:endParaRPr lang="en-US" sz="2000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0504" name="Text Box 24"/>
          <p:cNvSpPr txBox="1">
            <a:spLocks noChangeArrowheads="1"/>
          </p:cNvSpPr>
          <p:nvPr/>
        </p:nvSpPr>
        <p:spPr bwMode="black">
          <a:xfrm>
            <a:off x="1149350" y="5440363"/>
            <a:ext cx="212883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00330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 smtClean="0">
                <a:solidFill>
                  <a:srgbClr val="FFFFFF"/>
                </a:solidFill>
                <a:cs typeface="Arial" charset="0"/>
              </a:rPr>
              <a:t>В-третьих</a:t>
            </a:r>
            <a:endParaRPr lang="en-US" sz="2000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5536" y="332656"/>
            <a:ext cx="8496944" cy="55399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000" b="1" spc="50" dirty="0" smtClean="0">
                <a:ln w="11430"/>
                <a:solidFill>
                  <a:srgbClr val="0033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День, когда я родилась</a:t>
            </a:r>
            <a:endParaRPr lang="ru-RU" sz="3000" b="1" spc="50" dirty="0">
              <a:ln w="11430"/>
              <a:solidFill>
                <a:srgbClr val="0033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0" y="1052736"/>
            <a:ext cx="9144000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ru-RU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Болотова</a:t>
            </a: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Софья, 5-г, ГБОУ СОШ № 426 г. Москва</a:t>
            </a: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pic>
        <p:nvPicPr>
          <p:cNvPr id="27" name="Рисунок 26" descr="http://www.infinityfineart.com/images/Heavenly_Light_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12" y="1428736"/>
            <a:ext cx="2615635" cy="16430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0" name="Рисунок 29" descr="http://infosmi.net/images/stories/articles/2014/Zdorovie/02-2014/02/XEJst8ge4Kg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6" y="4000504"/>
            <a:ext cx="2000264" cy="12858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H:\Documents and Settings\Aida\Рабочий стол\Рисунок1м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5" y="195263"/>
            <a:ext cx="8870950" cy="651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кругленный прямоугольник 5"/>
          <p:cNvSpPr/>
          <p:nvPr/>
        </p:nvSpPr>
        <p:spPr>
          <a:xfrm>
            <a:off x="899592" y="2348880"/>
            <a:ext cx="7056784" cy="36004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Болотова</a:t>
            </a:r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Софья, 5-г, ГБОУ СОШ № 426 г. Москва</a:t>
            </a:r>
            <a:endParaRPr lang="ru-RU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475656" y="3356992"/>
            <a:ext cx="6048672" cy="7200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Bookman Old Style" pitchFamily="18" charset="0"/>
              </a:rPr>
              <a:t>Спасибо за внимание</a:t>
            </a:r>
            <a:endParaRPr lang="ru-RU" sz="4000" dirty="0">
              <a:latin typeface="Bookman Old Style" pitchFamily="18" charset="0"/>
            </a:endParaRPr>
          </a:p>
        </p:txBody>
      </p:sp>
      <p:pic>
        <p:nvPicPr>
          <p:cNvPr id="10" name="Рисунок 9" descr="197921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1920" y="4221088"/>
            <a:ext cx="1512168" cy="151216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95536" y="1290826"/>
            <a:ext cx="8496944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solidFill>
                  <a:srgbClr val="0033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Thank you for your attention</a:t>
            </a:r>
            <a:endParaRPr lang="ru-RU" sz="4000" b="1" spc="50" dirty="0">
              <a:ln w="11430"/>
              <a:solidFill>
                <a:srgbClr val="0033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нежинки 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Снежинки 1</Template>
  <TotalTime>295</TotalTime>
  <Words>342</Words>
  <Application>Microsoft Office PowerPoint</Application>
  <PresentationFormat>Экран (4:3)</PresentationFormat>
  <Paragraphs>71</Paragraphs>
  <Slides>9</Slides>
  <Notes>1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Снежинки 1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сергей</dc:creator>
  <dc:description>http://aida.ucoz.ru</dc:description>
  <cp:lastModifiedBy>Пользователь</cp:lastModifiedBy>
  <cp:revision>23</cp:revision>
  <dcterms:created xsi:type="dcterms:W3CDTF">2015-03-15T17:10:58Z</dcterms:created>
  <dcterms:modified xsi:type="dcterms:W3CDTF">2015-03-17T09:15:22Z</dcterms:modified>
  <cp:category>шаблоны к Powerpoint</cp:category>
</cp:coreProperties>
</file>