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4" r:id="rId2"/>
    <p:sldId id="275" r:id="rId3"/>
    <p:sldId id="273" r:id="rId4"/>
    <p:sldId id="272" r:id="rId5"/>
    <p:sldId id="281" r:id="rId6"/>
    <p:sldId id="283" r:id="rId7"/>
    <p:sldId id="299" r:id="rId8"/>
    <p:sldId id="288" r:id="rId9"/>
    <p:sldId id="287" r:id="rId10"/>
    <p:sldId id="289" r:id="rId11"/>
    <p:sldId id="292" r:id="rId12"/>
    <p:sldId id="286" r:id="rId13"/>
    <p:sldId id="291" r:id="rId14"/>
    <p:sldId id="290" r:id="rId15"/>
    <p:sldId id="285" r:id="rId16"/>
    <p:sldId id="297" r:id="rId17"/>
    <p:sldId id="296" r:id="rId18"/>
    <p:sldId id="295" r:id="rId19"/>
    <p:sldId id="294" r:id="rId20"/>
    <p:sldId id="293" r:id="rId21"/>
    <p:sldId id="302" r:id="rId22"/>
    <p:sldId id="271" r:id="rId23"/>
    <p:sldId id="270" r:id="rId24"/>
    <p:sldId id="277" r:id="rId25"/>
    <p:sldId id="267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324D-27C9-4F36-AAB6-A3E8BC08780C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2CDF-9F90-4283-ABA8-D7F3A21AD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324D-27C9-4F36-AAB6-A3E8BC08780C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2CDF-9F90-4283-ABA8-D7F3A21AD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324D-27C9-4F36-AAB6-A3E8BC08780C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2CDF-9F90-4283-ABA8-D7F3A21AD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324D-27C9-4F36-AAB6-A3E8BC08780C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2CDF-9F90-4283-ABA8-D7F3A21AD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324D-27C9-4F36-AAB6-A3E8BC08780C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2CDF-9F90-4283-ABA8-D7F3A21AD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324D-27C9-4F36-AAB6-A3E8BC08780C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2CDF-9F90-4283-ABA8-D7F3A21AD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324D-27C9-4F36-AAB6-A3E8BC08780C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2CDF-9F90-4283-ABA8-D7F3A21AD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324D-27C9-4F36-AAB6-A3E8BC08780C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2CDF-9F90-4283-ABA8-D7F3A21AD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324D-27C9-4F36-AAB6-A3E8BC08780C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2CDF-9F90-4283-ABA8-D7F3A21AD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324D-27C9-4F36-AAB6-A3E8BC08780C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2CDF-9F90-4283-ABA8-D7F3A21AD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324D-27C9-4F36-AAB6-A3E8BC08780C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7D2CDF-9F90-4283-ABA8-D7F3A21AD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D0324D-27C9-4F36-AAB6-A3E8BC08780C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7D2CDF-9F90-4283-ABA8-D7F3A21AD4E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&#1042;&#1099;&#1089;&#1090;&#1091;&#1087;&#1083;&#1077;&#1085;&#1080;&#1077;%20&#1085;&#1072;%20&#1082;&#1086;&#1085;&#1092;&#1077;&#1088;&#1077;&#1085;&#1094;&#1080;&#1080;%2020%20&#1085;&#1086;&#1103;&#1073;&#1088;%202014\&#1052;&#1040;&#1090;&#1077;&#1088;&#1080;&#1072;&#1083;%20&#1076;&#1083;&#1103;%20&#1087;&#1088;&#1077;&#1079;&#1077;&#1085;&#1090;&#1072;&#1094;&#1080;&#1080;%20(&#1055;&#1056;&#1048;&#1052;&#1045;&#1056;&#1067;)\Mother%20Goose%20Rhymes.pptm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&#1042;&#1099;&#1089;&#1090;&#1091;&#1087;&#1083;&#1077;&#1085;&#1080;&#1077;%20&#1085;&#1072;%20&#1082;&#1086;&#1085;&#1092;&#1077;&#1088;&#1077;&#1085;&#1094;&#1080;&#1080;%2020%20&#1085;&#1086;&#1103;&#1073;&#1088;%202014\&#1052;&#1040;&#1090;&#1077;&#1088;&#1080;&#1072;&#1083;%20&#1076;&#1083;&#1103;%20&#1087;&#1088;&#1077;&#1079;&#1077;&#1085;&#1090;&#1072;&#1094;&#1080;&#1080;%20(&#1055;&#1056;&#1048;&#1052;&#1045;&#1056;&#1067;)\&#1055;&#1054;&#1051;&#1045;%20&#1063;&#1059;&#1044;&#1045;&#1057;%20Floral%20Symbols%20of%20the%20UK%20-%20&#1082;&#1086;&#1087;&#1080;&#1103;.pptx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file:///C:\&#1042;&#1099;&#1089;&#1090;&#1091;&#1087;&#1083;&#1077;&#1085;&#1080;&#1077;%20&#1085;&#1072;%20&#1082;&#1086;&#1085;&#1092;&#1077;&#1088;&#1077;&#1085;&#1094;&#1080;&#1080;%2020%20&#1085;&#1086;&#1103;&#1073;&#1088;%202014\&#1052;&#1040;&#1090;&#1077;&#1088;&#1080;&#1072;&#1083;%20&#1076;&#1083;&#1103;%20&#1087;&#1088;&#1077;&#1079;&#1077;&#1085;&#1090;&#1072;&#1094;&#1080;&#1080;%20(&#1055;&#1056;&#1048;&#1052;&#1045;&#1056;&#1067;)\&#1050;&#1072;&#1082;%20&#1084;&#1099;%20&#1080;&#1079;&#1091;&#1095;&#1072;&#1077;&#1084;%20&#1072;&#1085;&#1075;&#1083;&#1080;&#1081;&#1089;&#1082;&#1080;&#1081;%20&#1103;&#1079;&#1099;&#1082;%20-%202012.wmv" TargetMode="Externa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file:///C:\&#1042;&#1099;&#1089;&#1090;&#1091;&#1087;&#1083;&#1077;&#1085;&#1080;&#1077;%20&#1085;&#1072;%20&#1082;&#1086;&#1085;&#1092;&#1077;&#1088;&#1077;&#1085;&#1094;&#1080;&#1080;%2020%20&#1085;&#1086;&#1103;&#1073;&#1088;%202014\&#1052;&#1040;&#1090;&#1077;&#1088;&#1080;&#1072;&#1083;%20&#1076;&#1083;&#1103;%20&#1087;&#1088;&#1077;&#1079;&#1077;&#1085;&#1090;&#1072;&#1094;&#1080;&#1080;%20(&#1055;&#1056;&#1048;&#1052;&#1045;&#1056;&#1067;)\Food%20for%20animals%20%20%203%20&#1082;&#1083;&#1072;&#1089;&#1089;.%202%20&#1095;&#1077;&#1090;&#1074;&#1077;&#1088;&#1090;&#1100;.pptm" TargetMode="External"/><Relationship Id="rId3" Type="http://schemas.openxmlformats.org/officeDocument/2006/relationships/image" Target="../media/image3.jpeg"/><Relationship Id="rId7" Type="http://schemas.openxmlformats.org/officeDocument/2006/relationships/hyperlink" Target="file:///C:\&#1042;&#1099;&#1089;&#1090;&#1091;&#1087;&#1083;&#1077;&#1085;&#1080;&#1077;%20&#1085;&#1072;%20&#1082;&#1086;&#1085;&#1092;&#1077;&#1088;&#1077;&#1085;&#1094;&#1080;&#1080;%2020%20&#1085;&#1086;&#1103;&#1073;&#1088;%202014\&#1052;&#1040;&#1090;&#1077;&#1088;&#1080;&#1072;&#1083;%20&#1076;&#1083;&#1103;%20&#1087;&#1088;&#1077;&#1079;&#1077;&#1085;&#1090;&#1072;&#1094;&#1080;&#1080;%20(&#1055;&#1056;&#1048;&#1052;&#1045;&#1056;&#1067;)\&#1042;&#1088;&#1077;&#1084;&#1077;&#1085;&#1072;%20&#1075;&#1086;&#1076;&#1072;%203%20&#1082;&#1083;.%20&#1055;&#1080;&#1089;&#1072;&#1090;&#1100;..pp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F:\&#1044;&#1080;&#1089;&#1082;%20ASUS%20&#1082;&#1086;&#1087;&#1080;&#1103;\&#1048;&#1053;&#1058;&#1045;&#1056;&#1040;&#1050;&#1058;&#1048;&#1042;&#1053;&#1067;&#1045;%20&#1058;&#1045;&#1057;&#1058;&#1067;\3%20&#1082;&#1083;&#1072;&#1089;&#1089;\Can%20,Have%20Present%20Simple,%203,4%20&#1082;&#1083;&#1072;&#1089;&#1089;..pptm" TargetMode="External"/><Relationship Id="rId11" Type="http://schemas.openxmlformats.org/officeDocument/2006/relationships/hyperlink" Target="file:///C:\&#1042;&#1099;&#1089;&#1090;&#1091;&#1087;&#1083;&#1077;&#1085;&#1080;&#1077;%20&#1085;&#1072;%20&#1082;&#1086;&#1085;&#1092;&#1077;&#1088;&#1077;&#1085;&#1094;&#1080;&#1080;%2020%20&#1085;&#1086;&#1103;&#1073;&#1088;%202014\&#1052;&#1040;&#1090;&#1077;&#1088;&#1080;&#1072;&#1083;%20&#1076;&#1083;&#1103;%20&#1087;&#1088;&#1077;&#1079;&#1077;&#1085;&#1090;&#1072;&#1094;&#1080;&#1080;%20(&#1055;&#1056;&#1048;&#1052;&#1045;&#1056;&#1067;)\to%20BE%20%20&#1082;&#1086;&#1085;&#1077;&#1094;%202%20&#1095;&#1077;&#1090;&#1074;&#1077;&#1088;&#1090;&#1080;..pptx" TargetMode="External"/><Relationship Id="rId5" Type="http://schemas.openxmlformats.org/officeDocument/2006/relationships/hyperlink" Target="file:///C:\&#1042;&#1099;&#1089;&#1090;&#1091;&#1087;&#1083;&#1077;&#1085;&#1080;&#1077;%20&#1085;&#1072;%20&#1082;&#1086;&#1085;&#1092;&#1077;&#1088;&#1077;&#1085;&#1094;&#1080;&#1080;%2020%20&#1085;&#1086;&#1103;&#1073;&#1088;%202014\&#1052;&#1040;&#1090;&#1077;&#1088;&#1080;&#1072;&#1083;%20&#1076;&#1083;&#1103;%20&#1087;&#1088;&#1077;&#1079;&#1077;&#1085;&#1090;&#1072;&#1094;&#1080;&#1080;%20(&#1055;&#1056;&#1048;&#1052;&#1045;&#1056;&#1067;)\Present%20Simple%20-&#1091;&#1090;&#1074;.%20&#1087;&#1088;&#1077;&#1076;&#1083;.%20-%20&#1074;&#1099;&#1073;&#1086;&#1088;..pptm" TargetMode="External"/><Relationship Id="rId10" Type="http://schemas.openxmlformats.org/officeDocument/2006/relationships/hyperlink" Target="file:///C:\&#1042;&#1099;&#1089;&#1090;&#1091;&#1087;&#1083;&#1077;&#1085;&#1080;&#1077;%20&#1085;&#1072;%20&#1082;&#1086;&#1085;&#1092;&#1077;&#1088;&#1077;&#1085;&#1094;&#1080;&#1080;%2020%20&#1085;&#1086;&#1103;&#1073;&#1088;%202014\&#1052;&#1040;&#1090;&#1077;&#1088;&#1080;&#1072;&#1083;%20&#1076;&#1083;&#1103;%20&#1087;&#1088;&#1077;&#1079;&#1077;&#1085;&#1090;&#1072;&#1094;&#1080;&#1080;%20(&#1055;&#1056;&#1048;&#1052;&#1045;&#1056;&#1067;)\&#1058;&#1088;&#1077;&#1085;&#1072;&#1078;&#1077;&#1088;%20&#1054;&#1073;&#1086;&#1088;&#1086;&#1090;%20There%20is,%20are%20%204%20&#1082;&#1083;..pptm" TargetMode="External"/><Relationship Id="rId4" Type="http://schemas.openxmlformats.org/officeDocument/2006/relationships/hyperlink" Target="file:///C:\&#1042;&#1099;&#1089;&#1090;&#1091;&#1087;&#1083;&#1077;&#1085;&#1080;&#1077;%20&#1085;&#1072;%20&#1082;&#1086;&#1085;&#1092;&#1077;&#1088;&#1077;&#1085;&#1094;&#1080;&#1080;%2020%20&#1085;&#1086;&#1103;&#1073;&#1088;%202014\&#1052;&#1040;&#1090;&#1077;&#1088;&#1080;&#1072;&#1083;%20&#1076;&#1083;&#1103;%20&#1087;&#1088;&#1077;&#1079;&#1077;&#1085;&#1090;&#1072;&#1094;&#1080;&#1080;%20(&#1055;&#1056;&#1048;&#1052;&#1045;&#1056;&#1067;)\Crossword%20ANIMALS.pptx" TargetMode="External"/><Relationship Id="rId9" Type="http://schemas.openxmlformats.org/officeDocument/2006/relationships/hyperlink" Target="file:///C:\&#1042;&#1099;&#1089;&#1090;&#1091;&#1087;&#1083;&#1077;&#1085;&#1080;&#1077;%20&#1085;&#1072;%20&#1082;&#1086;&#1085;&#1092;&#1077;&#1088;&#1077;&#1085;&#1094;&#1080;&#1080;%2020%20&#1085;&#1086;&#1103;&#1073;&#1088;%202014\&#1052;&#1040;&#1090;&#1077;&#1088;&#1080;&#1072;&#1083;%20&#1076;&#1083;&#1103;%20&#1087;&#1088;&#1077;&#1079;&#1077;&#1085;&#1090;&#1072;&#1094;&#1080;&#1080;%20(&#1055;&#1056;&#1048;&#1052;&#1045;&#1056;&#1067;)\&#1055;&#1088;&#1077;&#1076;&#1083;&#1086;&#1075;&#1080;%20&#1084;&#1077;&#1089;&#1090;&#1072;,%204%20&#1082;&#1083;&#1072;&#1089;&#1089;%201%20&#1095;&#1077;&#1090;&#1074;&#1077;&#1088;&#1090;&#1100;..pp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estival.1september.ru/articles/213950/" TargetMode="External"/><Relationship Id="rId5" Type="http://schemas.openxmlformats.org/officeDocument/2006/relationships/hyperlink" Target="http://festival.1september.ru/articles/503443/" TargetMode="External"/><Relationship Id="rId4" Type="http://schemas.openxmlformats.org/officeDocument/2006/relationships/hyperlink" Target="http://festival.1september.ru/articles/41591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33056" cy="112474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8552" y="44624"/>
            <a:ext cx="2121118" cy="1484784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43608" y="24208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ИКТ по английскому языку</a:t>
            </a: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3212976"/>
            <a:ext cx="7140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во внеурочной деятельности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как элемент реализации ФГОС НОО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33056" cy="112474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8552" y="44624"/>
            <a:ext cx="2121118" cy="1484784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43608" y="24208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196752"/>
            <a:ext cx="883447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Вконтакте :  для общения</a:t>
            </a:r>
            <a:r>
              <a:rPr lang="en-US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и</a:t>
            </a:r>
            <a:r>
              <a:rPr lang="en-US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самообразования </a:t>
            </a:r>
          </a:p>
          <a:p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-  видеофильмы на английском языке;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Segoe Print" pitchFamily="2" charset="0"/>
              </a:rPr>
              <a:t> фотоальбомы     * достопримечательности</a:t>
            </a:r>
          </a:p>
          <a:p>
            <a:r>
              <a:rPr lang="ru-RU" b="1" dirty="0" smtClean="0">
                <a:latin typeface="Segoe Print" pitchFamily="2" charset="0"/>
              </a:rPr>
              <a:t>                          * плакаты с грамматичскими правилами</a:t>
            </a:r>
          </a:p>
          <a:p>
            <a:r>
              <a:rPr lang="ru-RU" b="1" dirty="0" smtClean="0">
                <a:latin typeface="Segoe Print" pitchFamily="2" charset="0"/>
              </a:rPr>
              <a:t>                          * словари в картинках</a:t>
            </a:r>
          </a:p>
          <a:p>
            <a:r>
              <a:rPr lang="ru-RU" b="1" dirty="0" smtClean="0">
                <a:latin typeface="Segoe Print" pitchFamily="2" charset="0"/>
              </a:rPr>
              <a:t>                          * интересные  фотофакты из жизни британцев</a:t>
            </a:r>
          </a:p>
          <a:p>
            <a:r>
              <a:rPr lang="ru-RU" b="1" dirty="0" smtClean="0">
                <a:latin typeface="Segoe Print" pitchFamily="2" charset="0"/>
              </a:rPr>
              <a:t>                          * </a:t>
            </a:r>
            <a:r>
              <a:rPr lang="en-US" b="1" dirty="0" smtClean="0">
                <a:latin typeface="Segoe Print" pitchFamily="2" charset="0"/>
              </a:rPr>
              <a:t>LOL ( Lots of  Laugh)</a:t>
            </a: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                          * фотографии из школьной жизни</a:t>
            </a:r>
          </a:p>
          <a:p>
            <a:r>
              <a:rPr lang="ru-RU" b="1" dirty="0" smtClean="0">
                <a:latin typeface="Segoe Print" pitchFamily="2" charset="0"/>
              </a:rPr>
              <a:t> - аудиозаписи песен, учебных программ (в т.ч. для родителей)</a:t>
            </a:r>
          </a:p>
          <a:p>
            <a:r>
              <a:rPr lang="ru-RU" b="1" dirty="0" smtClean="0">
                <a:latin typeface="Segoe Print" pitchFamily="2" charset="0"/>
              </a:rPr>
              <a:t> - лента для публикации новостей, объявлений;</a:t>
            </a:r>
          </a:p>
          <a:p>
            <a:r>
              <a:rPr lang="ru-RU" b="1" dirty="0" smtClean="0">
                <a:latin typeface="Segoe Print" pitchFamily="2" charset="0"/>
              </a:rPr>
              <a:t> - обсуждения : для родителей и для школьников</a:t>
            </a:r>
          </a:p>
          <a:p>
            <a:endParaRPr lang="ru-RU" b="1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Segoe Print" pitchFamily="2" charset="0"/>
              </a:rPr>
              <a:t>CHRISTMAS CARD  Как написать открытку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Segoe Print" pitchFamily="2" charset="0"/>
              </a:rPr>
              <a:t>ИГРА-КОНКУРС "ПЕРЕВОДЧИК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Segoe Print" pitchFamily="2" charset="0"/>
              </a:rPr>
              <a:t>КАЛЕНДАРЬ ПРАЗДНИКОВ ВЕЛИКОБРИТАНИИ</a:t>
            </a:r>
          </a:p>
          <a:p>
            <a:r>
              <a:rPr lang="ru-RU" b="1" dirty="0" smtClean="0">
                <a:latin typeface="Segoe Print" pitchFamily="2" charset="0"/>
              </a:rPr>
              <a:t>- </a:t>
            </a:r>
            <a:r>
              <a:rPr lang="en-US" b="1" dirty="0" smtClean="0">
                <a:latin typeface="Segoe Print" pitchFamily="2" charset="0"/>
              </a:rPr>
              <a:t>Funny Stories</a:t>
            </a:r>
            <a:endParaRPr lang="ru-RU" b="1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Segoe Print" pitchFamily="2" charset="0"/>
              </a:rPr>
              <a:t>Самые красивые слова английского языка</a:t>
            </a:r>
          </a:p>
          <a:p>
            <a:r>
              <a:rPr lang="ru-RU" b="1" dirty="0" smtClean="0">
                <a:latin typeface="Segoe Print" pitchFamily="2" charset="0"/>
              </a:rPr>
              <a:t>- Советы БИЛЛа ГЕЙТСа для подростков</a:t>
            </a:r>
            <a:endParaRPr lang="ru-RU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11760" cy="99252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2378" y="44624"/>
            <a:ext cx="1337291" cy="936104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43608" y="24208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412776"/>
            <a:ext cx="64214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школе:  -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мультимедийные программык к УМК,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              др. интерактивные обучающие игры  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7" name="Picture 6" descr="декабрь 2011 036.jpg"/>
          <p:cNvPicPr>
            <a:picLocks noChangeAspect="1"/>
          </p:cNvPicPr>
          <p:nvPr/>
        </p:nvPicPr>
        <p:blipFill>
          <a:blip r:embed="rId4" cstate="print"/>
          <a:srcRect t="13086"/>
          <a:stretch>
            <a:fillRect/>
          </a:stretch>
        </p:blipFill>
        <p:spPr>
          <a:xfrm>
            <a:off x="216024" y="2310767"/>
            <a:ext cx="3923928" cy="4547233"/>
          </a:xfrm>
          <a:prstGeom prst="rect">
            <a:avLst/>
          </a:prstGeom>
        </p:spPr>
      </p:pic>
      <p:pic>
        <p:nvPicPr>
          <p:cNvPr id="8" name="Picture 7" descr="13 апреля 2012  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2780928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79712" cy="81471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248" y="44624"/>
            <a:ext cx="1234422" cy="864096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43608" y="24208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620688"/>
            <a:ext cx="38571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Проектая деятельность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Segoe Print" pitchFamily="2" charset="0"/>
              </a:rPr>
              <a:t> обсуждение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Segoe Print" pitchFamily="2" charset="0"/>
              </a:rPr>
              <a:t> работа на компьютерах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Segoe Print" pitchFamily="2" charset="0"/>
              </a:rPr>
              <a:t> презентация</a:t>
            </a: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8" name="Picture 7" descr="Фото2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6524" y="2546298"/>
            <a:ext cx="4633320" cy="3474990"/>
          </a:xfrm>
          <a:prstGeom prst="rect">
            <a:avLst/>
          </a:prstGeom>
        </p:spPr>
      </p:pic>
      <p:pic>
        <p:nvPicPr>
          <p:cNvPr id="10" name="Picture 9" descr="1-16 ноября 2012 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5488" y="2546298"/>
            <a:ext cx="4608512" cy="3456384"/>
          </a:xfrm>
          <a:prstGeom prst="rect">
            <a:avLst/>
          </a:prstGeom>
        </p:spPr>
      </p:pic>
      <p:pic>
        <p:nvPicPr>
          <p:cNvPr id="12" name="Picture 11" descr="1-15 ноября 2014 149.JPG"/>
          <p:cNvPicPr>
            <a:picLocks noChangeAspect="1"/>
          </p:cNvPicPr>
          <p:nvPr/>
        </p:nvPicPr>
        <p:blipFill>
          <a:blip r:embed="rId6" cstate="print"/>
          <a:srcRect t="27485"/>
          <a:stretch>
            <a:fillRect/>
          </a:stretch>
        </p:blipFill>
        <p:spPr>
          <a:xfrm>
            <a:off x="683568" y="2510943"/>
            <a:ext cx="7992888" cy="4347057"/>
          </a:xfrm>
          <a:prstGeom prst="rect">
            <a:avLst/>
          </a:prstGeom>
        </p:spPr>
      </p:pic>
      <p:pic>
        <p:nvPicPr>
          <p:cNvPr id="13" name="Picture 12" descr="16-18 ноября 2014 004.JPG"/>
          <p:cNvPicPr>
            <a:picLocks noChangeAspect="1"/>
          </p:cNvPicPr>
          <p:nvPr/>
        </p:nvPicPr>
        <p:blipFill>
          <a:blip r:embed="rId7" cstate="print"/>
          <a:srcRect t="18500"/>
          <a:stretch>
            <a:fillRect/>
          </a:stretch>
        </p:blipFill>
        <p:spPr>
          <a:xfrm>
            <a:off x="899592" y="1979863"/>
            <a:ext cx="7200800" cy="4401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39752" cy="96288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44624"/>
            <a:ext cx="1555342" cy="1088740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43608" y="24208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1052736"/>
            <a:ext cx="576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Драматизация стихов, рифмовок</a:t>
            </a:r>
            <a:endParaRPr lang="ru-RU" sz="24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7" name="Picture 6" descr="24 апреля 2012 023.JPG"/>
          <p:cNvPicPr>
            <a:picLocks noChangeAspect="1"/>
          </p:cNvPicPr>
          <p:nvPr/>
        </p:nvPicPr>
        <p:blipFill>
          <a:blip r:embed="rId4" cstate="print"/>
          <a:srcRect l="5113" t="8001" r="24510" b="18500"/>
          <a:stretch>
            <a:fillRect/>
          </a:stretch>
        </p:blipFill>
        <p:spPr>
          <a:xfrm>
            <a:off x="2232248" y="2204864"/>
            <a:ext cx="4644008" cy="3637518"/>
          </a:xfrm>
          <a:prstGeom prst="rect">
            <a:avLst/>
          </a:prstGeom>
        </p:spPr>
      </p:pic>
      <p:pic>
        <p:nvPicPr>
          <p:cNvPr id="8" name="Picture 7" descr="24 апреля 2012 014.JPG"/>
          <p:cNvPicPr>
            <a:picLocks noChangeAspect="1"/>
          </p:cNvPicPr>
          <p:nvPr/>
        </p:nvPicPr>
        <p:blipFill>
          <a:blip r:embed="rId5" cstate="print"/>
          <a:srcRect l="5901" t="12201" r="9051" b="27950"/>
          <a:stretch>
            <a:fillRect/>
          </a:stretch>
        </p:blipFill>
        <p:spPr>
          <a:xfrm>
            <a:off x="755576" y="1916832"/>
            <a:ext cx="7776864" cy="4104456"/>
          </a:xfrm>
          <a:prstGeom prst="rect">
            <a:avLst/>
          </a:prstGeom>
        </p:spPr>
      </p:pic>
      <p:sp>
        <p:nvSpPr>
          <p:cNvPr id="10" name="Action Button: Information 9">
            <a:hlinkClick r:id="rId6" action="ppaction://hlinkpres?slideindex=1&amp;slidetitle=Slide 1" highlightClick="1"/>
          </p:cNvPr>
          <p:cNvSpPr/>
          <p:nvPr/>
        </p:nvSpPr>
        <p:spPr>
          <a:xfrm>
            <a:off x="8388424" y="6165304"/>
            <a:ext cx="755576" cy="4217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3728" cy="87398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248" y="44624"/>
            <a:ext cx="1234422" cy="864096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43608" y="24208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620688"/>
            <a:ext cx="3265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Segoe Print" pitchFamily="2" charset="0"/>
              </a:rPr>
              <a:t>Поле чудес</a:t>
            </a:r>
            <a:endParaRPr lang="ru-RU" sz="3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7" name="Picture 6" descr="1-10 февраля 2013 029.JPG"/>
          <p:cNvPicPr>
            <a:picLocks noChangeAspect="1"/>
          </p:cNvPicPr>
          <p:nvPr/>
        </p:nvPicPr>
        <p:blipFill>
          <a:blip r:embed="rId4" cstate="print"/>
          <a:srcRect l="2751" t="13251"/>
          <a:stretch>
            <a:fillRect/>
          </a:stretch>
        </p:blipFill>
        <p:spPr>
          <a:xfrm>
            <a:off x="3959424" y="2564904"/>
            <a:ext cx="5184576" cy="3468604"/>
          </a:xfrm>
          <a:prstGeom prst="rect">
            <a:avLst/>
          </a:prstGeom>
        </p:spPr>
      </p:pic>
      <p:pic>
        <p:nvPicPr>
          <p:cNvPr id="8" name="Picture 7" descr="1-10 февраля 2013 025.JPG"/>
          <p:cNvPicPr>
            <a:picLocks noChangeAspect="1"/>
          </p:cNvPicPr>
          <p:nvPr/>
        </p:nvPicPr>
        <p:blipFill>
          <a:blip r:embed="rId5" cstate="print"/>
          <a:srcRect l="9838" b="13251"/>
          <a:stretch>
            <a:fillRect/>
          </a:stretch>
        </p:blipFill>
        <p:spPr>
          <a:xfrm>
            <a:off x="0" y="1412776"/>
            <a:ext cx="4290859" cy="3096344"/>
          </a:xfrm>
          <a:prstGeom prst="rect">
            <a:avLst/>
          </a:prstGeom>
        </p:spPr>
      </p:pic>
      <p:sp>
        <p:nvSpPr>
          <p:cNvPr id="10" name="Action Button: Information 9">
            <a:hlinkClick r:id="rId6" action="ppaction://hlinkpres?slideindex=2&amp;slidetitle=Game 1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979712" cy="81471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4624"/>
            <a:ext cx="1267310" cy="887118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43608" y="24208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620688"/>
            <a:ext cx="239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Segoe Print" pitchFamily="2" charset="0"/>
              </a:rPr>
              <a:t>Праздники</a:t>
            </a:r>
            <a:endParaRPr lang="ru-RU" sz="3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7" name="Picture 6" descr="24-25 декабря 2013 003 (2).jpg"/>
          <p:cNvPicPr>
            <a:picLocks noChangeAspect="1"/>
          </p:cNvPicPr>
          <p:nvPr/>
        </p:nvPicPr>
        <p:blipFill>
          <a:blip r:embed="rId4" cstate="print"/>
          <a:srcRect l="4326" t="21650" r="4326"/>
          <a:stretch>
            <a:fillRect/>
          </a:stretch>
        </p:blipFill>
        <p:spPr>
          <a:xfrm>
            <a:off x="94401" y="1196752"/>
            <a:ext cx="4477599" cy="2880320"/>
          </a:xfrm>
          <a:prstGeom prst="rect">
            <a:avLst/>
          </a:prstGeom>
        </p:spPr>
      </p:pic>
      <p:pic>
        <p:nvPicPr>
          <p:cNvPr id="8" name="Picture 7" descr="декабрь 2009 044.jpg"/>
          <p:cNvPicPr>
            <a:picLocks noChangeAspect="1"/>
          </p:cNvPicPr>
          <p:nvPr/>
        </p:nvPicPr>
        <p:blipFill>
          <a:blip r:embed="rId5" cstate="print"/>
          <a:srcRect l="2751" t="16400" r="14563" b="12201"/>
          <a:stretch>
            <a:fillRect/>
          </a:stretch>
        </p:blipFill>
        <p:spPr>
          <a:xfrm>
            <a:off x="3095328" y="2940765"/>
            <a:ext cx="6048672" cy="391723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95736" cy="90361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44624"/>
            <a:ext cx="1339318" cy="937523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43608" y="24208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764704"/>
            <a:ext cx="5291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Просмотр, обсуждение,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 драматизация мультфильмов</a:t>
            </a:r>
            <a:endParaRPr lang="ru-RU" sz="24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7" name="Picture 6" descr="20 мая 2014 044.JPG"/>
          <p:cNvPicPr>
            <a:picLocks noChangeAspect="1"/>
          </p:cNvPicPr>
          <p:nvPr/>
        </p:nvPicPr>
        <p:blipFill>
          <a:blip r:embed="rId4" cstate="print"/>
          <a:srcRect t="5901" r="7476" b="9051"/>
          <a:stretch>
            <a:fillRect/>
          </a:stretch>
        </p:blipFill>
        <p:spPr>
          <a:xfrm>
            <a:off x="1619672" y="1772816"/>
            <a:ext cx="6264696" cy="4318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6961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0984" y="44624"/>
            <a:ext cx="1028685" cy="720080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43608" y="24208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836712"/>
            <a:ext cx="382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Общение по скайпу</a:t>
            </a:r>
            <a:endParaRPr lang="ru-RU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7" name="Picture 6" descr="1-21 декабря 2013 019.JPG"/>
          <p:cNvPicPr>
            <a:picLocks noChangeAspect="1"/>
          </p:cNvPicPr>
          <p:nvPr/>
        </p:nvPicPr>
        <p:blipFill>
          <a:blip r:embed="rId4" cstate="print"/>
          <a:srcRect l="21107" t="30050" r="20075" b="5901"/>
          <a:stretch>
            <a:fillRect/>
          </a:stretch>
        </p:blipFill>
        <p:spPr>
          <a:xfrm>
            <a:off x="-36512" y="1988840"/>
            <a:ext cx="4849326" cy="3960440"/>
          </a:xfrm>
          <a:prstGeom prst="rect">
            <a:avLst/>
          </a:prstGeom>
        </p:spPr>
      </p:pic>
      <p:pic>
        <p:nvPicPr>
          <p:cNvPr id="8" name="Picture 7" descr="20-30 ноября 2013 002.JPG"/>
          <p:cNvPicPr>
            <a:picLocks noChangeAspect="1"/>
          </p:cNvPicPr>
          <p:nvPr/>
        </p:nvPicPr>
        <p:blipFill>
          <a:blip r:embed="rId5" cstate="print"/>
          <a:srcRect l="27950" t="4851" r="11413" b="8001"/>
          <a:stretch>
            <a:fillRect/>
          </a:stretch>
        </p:blipFill>
        <p:spPr>
          <a:xfrm>
            <a:off x="4833137" y="1340768"/>
            <a:ext cx="4275367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19672" cy="66654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4624"/>
            <a:ext cx="1195302" cy="836712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43608" y="24208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692696"/>
            <a:ext cx="5813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Создание видеофильмов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6" descr="20 мая 2014 080.JPG"/>
          <p:cNvPicPr>
            <a:picLocks noChangeAspect="1"/>
          </p:cNvPicPr>
          <p:nvPr/>
        </p:nvPicPr>
        <p:blipFill>
          <a:blip r:embed="rId4" cstate="print"/>
          <a:srcRect l="8263" t="14300" r="10626"/>
          <a:stretch>
            <a:fillRect/>
          </a:stretch>
        </p:blipFill>
        <p:spPr>
          <a:xfrm>
            <a:off x="1763688" y="1630327"/>
            <a:ext cx="5904656" cy="4678993"/>
          </a:xfrm>
          <a:prstGeom prst="rect">
            <a:avLst/>
          </a:prstGeom>
        </p:spPr>
      </p:pic>
      <p:sp>
        <p:nvSpPr>
          <p:cNvPr id="10" name="Action Button: Information 9">
            <a:hlinkClick r:id="rId5" action="ppaction://hlinkfile" highlightClick="1"/>
          </p:cNvPr>
          <p:cNvSpPr/>
          <p:nvPr/>
        </p:nvSpPr>
        <p:spPr>
          <a:xfrm>
            <a:off x="8532440" y="6264696"/>
            <a:ext cx="611560" cy="47667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1-15 ноября 2014 1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1700808"/>
            <a:ext cx="6048672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35696" cy="75545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4625"/>
            <a:ext cx="1195302" cy="836712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43608" y="24208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908720"/>
            <a:ext cx="406713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    Интерактивные </a:t>
            </a:r>
          </a:p>
          <a:p>
            <a:endParaRPr lang="ru-RU" sz="28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     </a:t>
            </a: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      Тесты </a:t>
            </a: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    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      Тренажеры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7" name="Action Button: End 6">
            <a:hlinkClick r:id="rId4" action="ppaction://hlinkpres?slideindex=1&amp;slidetitle=Slide 1" highlightClick="1"/>
          </p:cNvPr>
          <p:cNvSpPr/>
          <p:nvPr/>
        </p:nvSpPr>
        <p:spPr>
          <a:xfrm>
            <a:off x="6732240" y="1844824"/>
            <a:ext cx="576064" cy="47667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1844824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Кроссворды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10" name="Action Button: Forward or Next 9">
            <a:hlinkClick r:id="rId5" action="ppaction://hlinkpres?slideindex=1&amp;slidetitle=Slide 1" highlightClick="1"/>
          </p:cNvPr>
          <p:cNvSpPr/>
          <p:nvPr/>
        </p:nvSpPr>
        <p:spPr>
          <a:xfrm>
            <a:off x="4932040" y="3429000"/>
            <a:ext cx="46635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Action Button: Forward or Next 10">
            <a:hlinkClick r:id="rId6" action="ppaction://hlinkpres?slideindex=1&amp;slidetitle=Slide 1" highlightClick="1"/>
          </p:cNvPr>
          <p:cNvSpPr/>
          <p:nvPr/>
        </p:nvSpPr>
        <p:spPr>
          <a:xfrm>
            <a:off x="6012160" y="3429000"/>
            <a:ext cx="46635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ction Button: Forward or Next 11">
            <a:hlinkClick r:id="rId7" action="ppaction://hlinkpres?slideindex=1&amp;slidetitle=Slide 1" highlightClick="1"/>
          </p:cNvPr>
          <p:cNvSpPr/>
          <p:nvPr/>
        </p:nvSpPr>
        <p:spPr>
          <a:xfrm>
            <a:off x="7092280" y="3429000"/>
            <a:ext cx="53836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948264" y="4005064"/>
            <a:ext cx="89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писать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24128" y="4005064"/>
            <a:ext cx="125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мн. выбор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4005064"/>
            <a:ext cx="128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Pr.S</a:t>
            </a:r>
            <a:r>
              <a:rPr lang="ru-RU" dirty="0" smtClean="0"/>
              <a:t> выбор</a:t>
            </a:r>
            <a:endParaRPr lang="ru-RU" dirty="0"/>
          </a:p>
        </p:txBody>
      </p:sp>
      <p:sp>
        <p:nvSpPr>
          <p:cNvPr id="16" name="Action Button: Forward or Next 15">
            <a:hlinkClick r:id="rId8" action="ppaction://hlinkpres?slideindex=1&amp;slidetitle=Slide 1" highlightClick="1"/>
          </p:cNvPr>
          <p:cNvSpPr/>
          <p:nvPr/>
        </p:nvSpPr>
        <p:spPr>
          <a:xfrm>
            <a:off x="8100392" y="3429000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884368" y="4005064"/>
            <a:ext cx="101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лексика</a:t>
            </a:r>
            <a:endParaRPr lang="ru-RU" dirty="0"/>
          </a:p>
        </p:txBody>
      </p:sp>
      <p:sp>
        <p:nvSpPr>
          <p:cNvPr id="18" name="Action Button: Forward or Next 17">
            <a:hlinkClick r:id="rId9" action="ppaction://hlinkpres?slideindex=1&amp;slidetitle=Slide 1" highlightClick="1"/>
          </p:cNvPr>
          <p:cNvSpPr/>
          <p:nvPr/>
        </p:nvSpPr>
        <p:spPr>
          <a:xfrm>
            <a:off x="7380312" y="4797152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279579" y="5373216"/>
            <a:ext cx="186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Предлоги места</a:t>
            </a:r>
            <a:endParaRPr lang="ru-RU" dirty="0"/>
          </a:p>
        </p:txBody>
      </p:sp>
      <p:sp>
        <p:nvSpPr>
          <p:cNvPr id="20" name="Action Button: Forward or Next 19">
            <a:hlinkClick r:id="rId10" action="ppaction://hlinkpres?slideindex=1&amp;slidetitle=Slide 1" highlightClick="1"/>
          </p:cNvPr>
          <p:cNvSpPr/>
          <p:nvPr/>
        </p:nvSpPr>
        <p:spPr>
          <a:xfrm>
            <a:off x="4788024" y="4869160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427984" y="5445224"/>
            <a:ext cx="142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/are</a:t>
            </a:r>
            <a:endParaRPr lang="ru-RU" dirty="0"/>
          </a:p>
        </p:txBody>
      </p:sp>
      <p:sp>
        <p:nvSpPr>
          <p:cNvPr id="22" name="Action Button: Forward or Next 21">
            <a:hlinkClick r:id="rId11" action="ppaction://hlinkpres?slideindex=1&amp;slidetitle=Slide 1" highlightClick="1"/>
          </p:cNvPr>
          <p:cNvSpPr/>
          <p:nvPr/>
        </p:nvSpPr>
        <p:spPr>
          <a:xfrm>
            <a:off x="6228184" y="4869160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084168" y="5517232"/>
            <a:ext cx="72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6961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72008"/>
            <a:ext cx="1195302" cy="836712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71600" y="1772816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Организация внеурочной деятельности</a:t>
            </a:r>
            <a:r>
              <a:rPr lang="ru-RU" sz="3200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должна обеспечивать учет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индивидуальных особенностей и </a:t>
            </a:r>
            <a:r>
              <a:rPr lang="ru-RU" sz="3200" b="1" i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потребностей </a:t>
            </a:r>
            <a:r>
              <a:rPr lang="ru-RU" sz="3200" b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обучающихся</a:t>
            </a:r>
            <a:endParaRPr lang="ru-RU" sz="3200" b="1" dirty="0" smtClean="0"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83207" cy="69269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4624"/>
            <a:ext cx="1483334" cy="1038335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43608" y="24208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  <a:endParaRPr lang="ru-RU" sz="3600" b="1" dirty="0"/>
          </a:p>
        </p:txBody>
      </p:sp>
      <p:pic>
        <p:nvPicPr>
          <p:cNvPr id="7" name="Picture 6" descr="16-18 ноября 2014 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4096" y="1314146"/>
            <a:ext cx="7236296" cy="5427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6961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72008"/>
            <a:ext cx="1195302" cy="836712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51720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85137" y="2030070"/>
            <a:ext cx="870142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- ИКТ – технологии позволяют развивать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 все четыре вида универсальных учебных действий: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 (личностные, регулятивные,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  познавательные и коммуникативные)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  - </a:t>
            </a:r>
            <a:r>
              <a:rPr lang="ru-RU" sz="2000" b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обеспечивать учет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индивидуальных особенностей и </a:t>
            </a:r>
            <a:r>
              <a:rPr lang="ru-RU" sz="2400" b="1" i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потребностей</a:t>
            </a:r>
            <a:endParaRPr lang="ru-RU" sz="2400" b="1" dirty="0" smtClean="0">
              <a:latin typeface="Segoe Print" pitchFamily="2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обучающихся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 - ИКТ можно, несомненно, считать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   одним из важных механизмов реализации ФГОС.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08720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- Обучающиеся  успешно овладевают английским языком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6961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72008"/>
            <a:ext cx="1195302" cy="836712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51720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1556792"/>
            <a:ext cx="856997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Внеурочная деятельность с использованием  ИКТ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обеспечивает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широкую  творческую деятельность учащегося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 в информационной среде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положительный  эмоциональный настрой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6-18 ноября 2014 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365104"/>
            <a:ext cx="2771800" cy="2078850"/>
          </a:xfrm>
          <a:prstGeom prst="rect">
            <a:avLst/>
          </a:prstGeom>
        </p:spPr>
      </p:pic>
      <p:pic>
        <p:nvPicPr>
          <p:cNvPr id="8" name="Picture 7" descr="1-15 ноября 2014 151.JPG"/>
          <p:cNvPicPr>
            <a:picLocks noChangeAspect="1"/>
          </p:cNvPicPr>
          <p:nvPr/>
        </p:nvPicPr>
        <p:blipFill>
          <a:blip r:embed="rId5" cstate="print"/>
          <a:srcRect l="3538" t="4851" r="11413" b="9051"/>
          <a:stretch>
            <a:fillRect/>
          </a:stretch>
        </p:blipFill>
        <p:spPr>
          <a:xfrm>
            <a:off x="971600" y="4293096"/>
            <a:ext cx="2903967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6961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72008"/>
            <a:ext cx="1195302" cy="836712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5" name="Picture 4" descr="май 2011 046.jpg"/>
          <p:cNvPicPr>
            <a:picLocks noChangeAspect="1"/>
          </p:cNvPicPr>
          <p:nvPr/>
        </p:nvPicPr>
        <p:blipFill>
          <a:blip r:embed="rId4" cstate="print"/>
          <a:srcRect t="23239"/>
          <a:stretch>
            <a:fillRect/>
          </a:stretch>
        </p:blipFill>
        <p:spPr>
          <a:xfrm>
            <a:off x="1763688" y="620688"/>
            <a:ext cx="5531404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6961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72008"/>
            <a:ext cx="1195302" cy="836712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27584" y="119675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Требования к результатам освоения  ООП НОО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1844824"/>
            <a:ext cx="7819769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Предметные результаты </a:t>
            </a:r>
            <a:r>
              <a:rPr lang="ru-RU" sz="2000" b="1" dirty="0" smtClean="0">
                <a:latin typeface="Segoe Print" pitchFamily="2" charset="0"/>
              </a:rPr>
              <a:t>:</a:t>
            </a:r>
            <a:endParaRPr lang="ru-RU" sz="2000" dirty="0" smtClean="0">
              <a:latin typeface="Segoe Print" pitchFamily="2" charset="0"/>
            </a:endParaRP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Segoe Print" pitchFamily="2" charset="0"/>
              </a:rPr>
              <a:t>приобретение начальных навыков общения </a:t>
            </a:r>
          </a:p>
          <a:p>
            <a:pPr marL="342900" indent="-342900"/>
            <a:r>
              <a:rPr lang="ru-RU" sz="2000" b="1" dirty="0" smtClean="0">
                <a:latin typeface="Segoe Print" pitchFamily="2" charset="0"/>
              </a:rPr>
              <a:t>    в устной и письменной форме с носителями ИЯ; </a:t>
            </a:r>
          </a:p>
          <a:p>
            <a:pPr marL="342900" indent="-342900"/>
            <a:r>
              <a:rPr lang="ru-RU" sz="2000" b="1" dirty="0" smtClean="0">
                <a:latin typeface="Segoe Print" pitchFamily="2" charset="0"/>
              </a:rPr>
              <a:t>    освоение правил речевого и неречевого поведения;</a:t>
            </a:r>
          </a:p>
          <a:p>
            <a:endParaRPr lang="ru-RU" sz="2000" b="1" dirty="0" smtClean="0">
              <a:latin typeface="Segoe Print" pitchFamily="2" charset="0"/>
            </a:endParaRPr>
          </a:p>
          <a:p>
            <a:r>
              <a:rPr lang="ru-RU" sz="2000" b="1" dirty="0" smtClean="0">
                <a:latin typeface="Segoe Print" pitchFamily="2" charset="0"/>
              </a:rPr>
              <a:t>2) освоение начальных лингвистических представлений, </a:t>
            </a:r>
          </a:p>
          <a:p>
            <a:r>
              <a:rPr lang="ru-RU" sz="2000" b="1" dirty="0" smtClean="0">
                <a:latin typeface="Segoe Print" pitchFamily="2" charset="0"/>
              </a:rPr>
              <a:t>    расширение лингвистического кругозора;</a:t>
            </a:r>
          </a:p>
          <a:p>
            <a:endParaRPr lang="ru-RU" sz="2000" b="1" dirty="0" smtClean="0">
              <a:latin typeface="Segoe Print" pitchFamily="2" charset="0"/>
            </a:endParaRPr>
          </a:p>
          <a:p>
            <a:r>
              <a:rPr lang="ru-RU" sz="2000" b="1" dirty="0" smtClean="0">
                <a:latin typeface="Segoe Print" pitchFamily="2" charset="0"/>
              </a:rPr>
              <a:t>3) сформированность дружелюбного отношения и</a:t>
            </a:r>
          </a:p>
          <a:p>
            <a:r>
              <a:rPr lang="ru-RU" sz="2000" b="1" dirty="0" smtClean="0">
                <a:latin typeface="Segoe Print" pitchFamily="2" charset="0"/>
              </a:rPr>
              <a:t>    толерантности к носителям другого языка</a:t>
            </a:r>
          </a:p>
          <a:p>
            <a:r>
              <a:rPr lang="ru-RU" sz="2000" b="1" dirty="0" smtClean="0">
                <a:latin typeface="Segoe Print" pitchFamily="2" charset="0"/>
              </a:rPr>
              <a:t>    на основе знакомства</a:t>
            </a:r>
          </a:p>
          <a:p>
            <a:r>
              <a:rPr lang="ru-RU" sz="2000" b="1" dirty="0" smtClean="0">
                <a:latin typeface="Segoe Print" pitchFamily="2" charset="0"/>
              </a:rPr>
              <a:t>    с жизнью своих сверстников в других странах, </a:t>
            </a:r>
          </a:p>
          <a:p>
            <a:r>
              <a:rPr lang="ru-RU" sz="2000" b="1" dirty="0" smtClean="0">
                <a:latin typeface="Segoe Print" pitchFamily="2" charset="0"/>
              </a:rPr>
              <a:t>    с детским фольклором и доступными образцами</a:t>
            </a:r>
          </a:p>
          <a:p>
            <a:r>
              <a:rPr lang="ru-RU" sz="2000" b="1" dirty="0" smtClean="0">
                <a:latin typeface="Segoe Print" pitchFamily="2" charset="0"/>
              </a:rPr>
              <a:t>    детской художественной литературы</a:t>
            </a:r>
            <a:r>
              <a:rPr lang="ru-RU" b="1" dirty="0" smtClean="0">
                <a:latin typeface="Segoe Print" pitchFamily="2" charset="0"/>
              </a:rPr>
              <a:t>.</a:t>
            </a:r>
            <a:r>
              <a:rPr lang="ru-RU" dirty="0" smtClean="0"/>
              <a:t> (п. 12-1,2,3) </a:t>
            </a:r>
            <a:endParaRPr lang="ru-RU" b="1" dirty="0" smtClean="0">
              <a:latin typeface="Segoe Print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6961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72008"/>
            <a:ext cx="1195302" cy="836712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9552" y="1628800"/>
            <a:ext cx="808490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"Если бы </a:t>
            </a:r>
            <a:r>
              <a:rPr lang="ru-RU" sz="2800" b="1" dirty="0" smtClean="0">
                <a:solidFill>
                  <a:srgbClr val="C00000"/>
                </a:solidFill>
              </a:rPr>
              <a:t>компьютер</a:t>
            </a:r>
            <a:r>
              <a:rPr lang="ru-RU" sz="2800" b="1" dirty="0" smtClean="0">
                <a:solidFill>
                  <a:srgbClr val="002060"/>
                </a:solidFill>
              </a:rPr>
              <a:t> не был изобретен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как универсальное техническое устройство,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его следовало бы изобрести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специально </a:t>
            </a:r>
            <a:r>
              <a:rPr lang="ru-RU" sz="2800" b="1" dirty="0" smtClean="0">
                <a:solidFill>
                  <a:srgbClr val="C00000"/>
                </a:solidFill>
              </a:rPr>
              <a:t>для целей образования</a:t>
            </a:r>
            <a:r>
              <a:rPr lang="ru-RU" sz="2800" b="1" dirty="0" smtClean="0">
                <a:solidFill>
                  <a:srgbClr val="002060"/>
                </a:solidFill>
              </a:rPr>
              <a:t>".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Энтони Мэллан</a:t>
            </a:r>
          </a:p>
          <a:p>
            <a:endParaRPr lang="ru-RU" dirty="0"/>
          </a:p>
        </p:txBody>
      </p:sp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>
          <a:xfrm>
            <a:off x="8388424" y="3789040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6961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72008"/>
            <a:ext cx="1195302" cy="836712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11560" y="1268760"/>
            <a:ext cx="77048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C00000"/>
                </a:solidFill>
              </a:rPr>
              <a:t>Источники.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dirty="0" smtClean="0"/>
              <a:t>1.Альбрехт К.Н. Использование ИКТ на уроках английского языка // Электронный научный журнал «Информационно-коммуникационные технологии в педагогическом образовании». – 2010. http://journal.kuzspa.ru/articles/45/</a:t>
            </a:r>
            <a:br>
              <a:rPr lang="ru-RU" sz="1200" dirty="0" smtClean="0"/>
            </a:br>
            <a:r>
              <a:rPr lang="ru-RU" sz="1200" dirty="0" smtClean="0"/>
              <a:t>2.Биболетова М.З. Мультимедийные средства как помощник УМК “Enjoy English” для средней школы // Иностранные языки в школе. – 1999. -  №3. – С. 3-4.</a:t>
            </a:r>
            <a:br>
              <a:rPr lang="ru-RU" sz="1200" dirty="0" smtClean="0"/>
            </a:br>
            <a:r>
              <a:rPr lang="ru-RU" sz="1200" dirty="0" smtClean="0"/>
              <a:t>3.Вильямс Р. Компьютеры в школе / Пер. с англ., Общ. ред. и вступ. ст. В.В.Рубцова. - М.: Прогресс, 1988.</a:t>
            </a:r>
            <a:br>
              <a:rPr lang="ru-RU" sz="1200" dirty="0" smtClean="0"/>
            </a:br>
            <a:r>
              <a:rPr lang="ru-RU" sz="1200" dirty="0" smtClean="0"/>
              <a:t>4.Войтко С.А. Об использовании информационно-коммуникационных технологий на уроках английского языка // Интернет-журнал  Фестиваль педагогических идей «Открытый урок», 2004 – 2005. </a:t>
            </a:r>
            <a:r>
              <a:rPr lang="ru-RU" sz="1200" dirty="0" smtClean="0">
                <a:hlinkClick r:id="rId4"/>
              </a:rPr>
              <a:t>http://festival.1september.ru/articles/415914/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>5.Коптюг Н.М. Интернет-уроки как вспомогательный материал для учителя английского языка // Иностранные языки в школе. – 2000. - № 4. – С. 54-59.</a:t>
            </a:r>
            <a:br>
              <a:rPr lang="ru-RU" sz="1200" dirty="0" smtClean="0"/>
            </a:br>
            <a:r>
              <a:rPr lang="ru-RU" sz="1200" dirty="0" smtClean="0"/>
              <a:t>6.Нарышкина Е.А. Использование компьютерных программ при обучении английскому языку // Интернет-журнал  Фестиваль педагогических идей «Открытый урок», 2007 – 2008.</a:t>
            </a:r>
            <a:r>
              <a:rPr lang="ru-RU" sz="1200" dirty="0" smtClean="0">
                <a:hlinkClick r:id="rId5"/>
              </a:rPr>
              <a:t>http://festival.1september.ru/articles/503443/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>7.Никитина И.Н. Урок английского языка с использованием новых информационных технологий // Интернет-журнал  Фестиваль педагогических идей «Открытый урок», 2004 – 2005. </a:t>
            </a:r>
            <a:r>
              <a:rPr lang="ru-RU" sz="1200" dirty="0" smtClean="0">
                <a:hlinkClick r:id="rId6"/>
              </a:rPr>
              <a:t>http://festival.1september.ru/articles/213950/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>8.Подопригорова Л.А. Использование интернета в обучении иностранным языкам // Иностранные языки в школе, 2003. - №5. – С. 25-31.</a:t>
            </a:r>
            <a:br>
              <a:rPr lang="ru-RU" sz="1200" dirty="0" smtClean="0"/>
            </a:br>
            <a:r>
              <a:rPr lang="ru-RU" sz="1200" dirty="0" smtClean="0"/>
              <a:t>9.Полат Е.С. Некоторые концептуальные положения организации дистанционного обучения иностранному языку на базе компьютерных телекоммуникаций // Иностранные языки в школе,  2005. - №4 - С. 6-11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6961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72008"/>
            <a:ext cx="1195302" cy="836712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5785" y="1268760"/>
            <a:ext cx="8097088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- обеспечить</a:t>
            </a:r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личностное развитие-</a:t>
            </a:r>
            <a:r>
              <a:rPr lang="ru-RU" sz="2000" b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сформированность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мотивации к обучению и познанию,</a:t>
            </a:r>
            <a:endParaRPr lang="ru-RU" sz="2000" b="1" dirty="0" smtClean="0">
              <a:solidFill>
                <a:srgbClr val="C00000"/>
              </a:solidFill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готовность и способность к саморазвитию 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Segoe Print" pitchFamily="2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Segoe Print" pitchFamily="2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- обеспечить </a:t>
            </a:r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предметные результаты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освоения ООП;</a:t>
            </a:r>
          </a:p>
          <a:p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- сформировать </a:t>
            </a:r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етапредметные  результаты: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освоение обучающимися УУД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  (познавательные, регулятивные и коммуникативные),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  в том числе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Times New Roman" pitchFamily="18" charset="0"/>
              </a:rPr>
              <a:t>использование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ИКТ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для решения коммуникативных и познавательных задач.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  <a:cs typeface="Arial" pitchFamily="34" charset="0"/>
            </a:endParaRPr>
          </a:p>
          <a:p>
            <a:pPr lvl="0"/>
            <a:endParaRPr lang="ru-RU" sz="2000" b="1" dirty="0" smtClean="0">
              <a:latin typeface="Segoe Print" pitchFamily="2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764704"/>
            <a:ext cx="7397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Задачи внеурочной деятельности с использованием ИКТ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Action Button: Information 6">
            <a:hlinkClick r:id="rId4" action="ppaction://hlinksldjump" highlightClick="1"/>
          </p:cNvPr>
          <p:cNvSpPr/>
          <p:nvPr/>
        </p:nvSpPr>
        <p:spPr>
          <a:xfrm>
            <a:off x="8172400" y="3140968"/>
            <a:ext cx="360040" cy="28803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6961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72008"/>
            <a:ext cx="1195302" cy="836712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5785" y="1556792"/>
            <a:ext cx="8698215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latin typeface="Segoe Print" pitchFamily="2" charset="0"/>
              </a:rPr>
              <a:t>создание благоприятных условий для накопления опыта</a:t>
            </a:r>
          </a:p>
          <a:p>
            <a:r>
              <a:rPr lang="ru-RU" sz="2000" b="1" dirty="0" smtClean="0">
                <a:latin typeface="Segoe Print" pitchFamily="2" charset="0"/>
              </a:rPr>
              <a:t>   коллективной жизни, навыков сотрудничества;</a:t>
            </a:r>
          </a:p>
          <a:p>
            <a:endParaRPr lang="ru-RU" sz="2000" b="1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Segoe Print" pitchFamily="2" charset="0"/>
              </a:rPr>
              <a:t>формирование потребности в продуктивной деятельности ;</a:t>
            </a:r>
          </a:p>
          <a:p>
            <a:pPr>
              <a:buFontTx/>
              <a:buChar char="-"/>
            </a:pPr>
            <a:endParaRPr lang="ru-RU" sz="2000" b="1" dirty="0" smtClean="0">
              <a:latin typeface="Segoe Print" pitchFamily="2" charset="0"/>
            </a:endParaRPr>
          </a:p>
          <a:p>
            <a:r>
              <a:rPr lang="ru-RU" sz="2000" b="1" dirty="0" smtClean="0">
                <a:latin typeface="Segoe Print" pitchFamily="2" charset="0"/>
              </a:rPr>
              <a:t> 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Segoe Print" pitchFamily="2" charset="0"/>
              </a:rPr>
              <a:t> развитие познавательного интереса;</a:t>
            </a:r>
          </a:p>
          <a:p>
            <a:pPr>
              <a:buFontTx/>
              <a:buChar char="-"/>
            </a:pPr>
            <a:endParaRPr lang="ru-RU" sz="2000" b="1" dirty="0" smtClean="0">
              <a:latin typeface="Segoe Print" pitchFamily="2" charset="0"/>
            </a:endParaRPr>
          </a:p>
          <a:p>
            <a:r>
              <a:rPr lang="ru-RU" sz="2000" b="1" dirty="0" smtClean="0">
                <a:latin typeface="Segoe Print" pitchFamily="2" charset="0"/>
              </a:rPr>
              <a:t> - организация свободного времени учащихся</a:t>
            </a:r>
          </a:p>
          <a:p>
            <a:endParaRPr lang="ru-RU" sz="2000" b="1" dirty="0" smtClean="0">
              <a:latin typeface="Segoe Print" pitchFamily="2" charset="0"/>
            </a:endParaRPr>
          </a:p>
          <a:p>
            <a:endParaRPr lang="ru-RU" sz="2000" b="1" dirty="0" smtClean="0">
              <a:latin typeface="Segoe Print" pitchFamily="2" charset="0"/>
            </a:endParaRPr>
          </a:p>
          <a:p>
            <a:endParaRPr lang="ru-RU" sz="2000" b="1" dirty="0" smtClean="0">
              <a:latin typeface="Segoe Print" pitchFamily="2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01317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b="1" dirty="0" smtClean="0"/>
              <a:t>В основе ФГОС  лежит системно-деятельностный подход</a:t>
            </a:r>
            <a:endParaRPr lang="ru-RU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6961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6070" y="44624"/>
            <a:ext cx="1092434" cy="764704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7544" y="1988840"/>
            <a:ext cx="83682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latin typeface="Segoe Print" pitchFamily="2" charset="0"/>
              </a:rPr>
              <a:t>создавать и использовать информацию (в том числе запись и обработка изображений и звука, выступления с аудио-, видеосопровождением и графическим сопровождением);</a:t>
            </a:r>
          </a:p>
          <a:p>
            <a:pPr>
              <a:buFontTx/>
              <a:buChar char="-"/>
            </a:pPr>
            <a:endParaRPr lang="ru-RU" sz="2000" b="1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Segoe Print" pitchFamily="2" charset="0"/>
              </a:rPr>
              <a:t> получать информацию различными способами (поиск информации в сети Интернет и др.);</a:t>
            </a:r>
          </a:p>
          <a:p>
            <a:pPr>
              <a:buFontTx/>
              <a:buChar char="-"/>
            </a:pPr>
            <a:endParaRPr lang="ru-RU" sz="2000" b="1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Segoe Print" pitchFamily="2" charset="0"/>
              </a:rPr>
              <a:t>обрабатывать материалы и информациию с использованием    технологических инструментов;</a:t>
            </a:r>
          </a:p>
          <a:p>
            <a:pPr>
              <a:buFontTx/>
              <a:buChar char="-"/>
            </a:pPr>
            <a:endParaRPr lang="ru-RU" sz="2000" b="1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Segoe Print" pitchFamily="2" charset="0"/>
              </a:rPr>
              <a:t>размещать свои материалы и работы в информационной среде образовательного учреждения;</a:t>
            </a:r>
          </a:p>
          <a:p>
            <a:pPr>
              <a:buFontTx/>
              <a:buChar char="-"/>
            </a:pPr>
            <a:endParaRPr lang="ru-RU" sz="2000" b="1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Segoe Print" pitchFamily="2" charset="0"/>
              </a:rPr>
              <a:t>общение в сети Интернет </a:t>
            </a:r>
          </a:p>
          <a:p>
            <a:pPr algn="r"/>
            <a:r>
              <a:rPr lang="ru-RU" b="1" dirty="0" smtClean="0">
                <a:solidFill>
                  <a:srgbClr val="00B0F0"/>
                </a:solidFill>
              </a:rPr>
              <a:t>ФГОС п. </a:t>
            </a:r>
            <a:r>
              <a:rPr lang="en-US" b="1" dirty="0" smtClean="0">
                <a:solidFill>
                  <a:srgbClr val="00B0F0"/>
                </a:solidFill>
              </a:rPr>
              <a:t>IV</a:t>
            </a:r>
            <a:r>
              <a:rPr lang="ru-RU" b="1" dirty="0" smtClean="0">
                <a:solidFill>
                  <a:srgbClr val="00B0F0"/>
                </a:solidFill>
              </a:rPr>
              <a:t>- 25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3868" y="764704"/>
            <a:ext cx="80441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Материально-техническое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 и информационное оснащение образовательного процесса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Print" pitchFamily="2" charset="0"/>
              </a:rPr>
              <a:t>должно обеспечивать возможность обучающимся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6961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72008"/>
            <a:ext cx="1195302" cy="836712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27584" y="119675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Средства информационно - коммуникационных технологий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2060848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аппаратные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 (компьютер    </a:t>
            </a:r>
            <a:r>
              <a:rPr lang="ru-RU" sz="2000" b="1" dirty="0" smtClean="0">
                <a:latin typeface="Segoe Print" pitchFamily="2" charset="0"/>
              </a:rPr>
              <a:t>,принтер, сканер, фотоаппарат, видеокамера, интерактивная указка и др.)</a:t>
            </a:r>
          </a:p>
          <a:p>
            <a:endParaRPr lang="ru-RU" sz="2000" b="1" dirty="0" smtClean="0">
              <a:latin typeface="Segoe Print" pitchFamily="2" charset="0"/>
            </a:endParaRPr>
          </a:p>
          <a:p>
            <a:endParaRPr lang="ru-RU" sz="2000" b="1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программные </a:t>
            </a:r>
          </a:p>
          <a:p>
            <a:r>
              <a:rPr lang="ru-RU" sz="2000" b="1" dirty="0" smtClean="0">
                <a:latin typeface="Segoe Print" pitchFamily="2" charset="0"/>
              </a:rPr>
              <a:t>  (электронные учебники, тренажеры, тестовые среды, </a:t>
            </a:r>
          </a:p>
          <a:p>
            <a:r>
              <a:rPr lang="ru-RU" sz="2000" b="1" dirty="0" smtClean="0">
                <a:latin typeface="Segoe Print" pitchFamily="2" charset="0"/>
              </a:rPr>
              <a:t>  информационные сайты, </a:t>
            </a:r>
          </a:p>
          <a:p>
            <a:r>
              <a:rPr lang="ru-RU" sz="2000" b="1" dirty="0" smtClean="0">
                <a:latin typeface="Segoe Print" pitchFamily="2" charset="0"/>
              </a:rPr>
              <a:t>  поисковые системы Интернета и т.д.).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7" name="Action Button: Information 6">
            <a:hlinkClick r:id="rId4" action="ppaction://hlinksldjump" highlightClick="1"/>
          </p:cNvPr>
          <p:cNvSpPr/>
          <p:nvPr/>
        </p:nvSpPr>
        <p:spPr>
          <a:xfrm>
            <a:off x="2987824" y="2492896"/>
            <a:ext cx="288032" cy="21602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6961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72008"/>
            <a:ext cx="1195302" cy="836712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3528" y="1124744"/>
            <a:ext cx="865333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Во внеурочной деятельности по обучению английского языка </a:t>
            </a:r>
          </a:p>
          <a:p>
            <a:r>
              <a:rPr lang="ru-RU" sz="2000" b="1" dirty="0" smtClean="0">
                <a:latin typeface="Segoe Print" pitchFamily="2" charset="0"/>
              </a:rPr>
              <a:t>используем ИКТ  как средство</a:t>
            </a:r>
          </a:p>
          <a:p>
            <a:endParaRPr lang="ru-RU" sz="2000" b="1" dirty="0" smtClean="0">
              <a:latin typeface="Segoe Print" pitchFamily="2" charset="0"/>
            </a:endParaRPr>
          </a:p>
          <a:p>
            <a:r>
              <a:rPr lang="ru-RU" sz="2000" b="1" dirty="0" smtClean="0">
                <a:latin typeface="Segoe Print" pitchFamily="2" charset="0"/>
              </a:rPr>
              <a:t> - для самообразования,</a:t>
            </a:r>
          </a:p>
          <a:p>
            <a:endParaRPr lang="ru-RU" sz="2000" b="1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Segoe Print" pitchFamily="2" charset="0"/>
              </a:rPr>
              <a:t> как иллюстративное средство,</a:t>
            </a:r>
          </a:p>
          <a:p>
            <a:pPr>
              <a:buFontTx/>
              <a:buChar char="-"/>
            </a:pPr>
            <a:endParaRPr lang="ru-RU" sz="2000" b="1" dirty="0" smtClean="0">
              <a:latin typeface="Segoe Print" pitchFamily="2" charset="0"/>
            </a:endParaRPr>
          </a:p>
          <a:p>
            <a:r>
              <a:rPr lang="ru-RU" sz="2000" b="1" dirty="0" smtClean="0">
                <a:latin typeface="Segoe Print" pitchFamily="2" charset="0"/>
              </a:rPr>
              <a:t>- для организации языковой практики </a:t>
            </a:r>
          </a:p>
          <a:p>
            <a:pPr>
              <a:buFontTx/>
              <a:buChar char="-"/>
            </a:pPr>
            <a:endParaRPr lang="ru-RU" sz="2000" b="1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Segoe Print" pitchFamily="2" charset="0"/>
              </a:rPr>
              <a:t> как средство общения </a:t>
            </a:r>
          </a:p>
          <a:p>
            <a:pPr>
              <a:buFontTx/>
              <a:buChar char="-"/>
            </a:pPr>
            <a:endParaRPr lang="ru-RU" sz="2000" b="1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Segoe Print" pitchFamily="2" charset="0"/>
              </a:rPr>
              <a:t> для подготовки учащихся к итоговой аттестации</a:t>
            </a:r>
          </a:p>
          <a:p>
            <a:endParaRPr lang="ru-RU" sz="2000" b="1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Segoe Print" pitchFamily="2" charset="0"/>
              </a:rPr>
              <a:t> для  выполнения учебно-исследовательских работ</a:t>
            </a:r>
          </a:p>
          <a:p>
            <a:pPr>
              <a:buFontTx/>
              <a:buChar char="-"/>
            </a:pPr>
            <a:endParaRPr lang="ru-RU" sz="2000" b="1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Segoe Print" pitchFamily="2" charset="0"/>
              </a:rPr>
              <a:t> подготовки языковых конкурсов </a:t>
            </a:r>
          </a:p>
          <a:p>
            <a:pPr>
              <a:buFontTx/>
              <a:buChar char="-"/>
            </a:pPr>
            <a:endParaRPr lang="ru-RU" sz="2000" b="1" dirty="0" smtClean="0">
              <a:latin typeface="Segoe Print" pitchFamily="2" charset="0"/>
            </a:endParaRPr>
          </a:p>
          <a:p>
            <a:r>
              <a:rPr lang="ru-RU" sz="2000" b="1" dirty="0" smtClean="0">
                <a:latin typeface="Segoe Print" pitchFamily="2" charset="0"/>
              </a:rPr>
              <a:t>- проведении внеклассных мероприятий по английскому языку</a:t>
            </a:r>
            <a:endParaRPr lang="ru-RU" sz="20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33056" cy="112474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8552" y="44624"/>
            <a:ext cx="2121118" cy="1484784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43608" y="24208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1556792"/>
            <a:ext cx="7486345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Вне школы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(самостоятельная работа)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b="1" dirty="0" smtClean="0">
                <a:latin typeface="Segoe Print" pitchFamily="2" charset="0"/>
              </a:rPr>
              <a:t> выполнение домашних заданий </a:t>
            </a:r>
          </a:p>
          <a:p>
            <a:r>
              <a:rPr lang="ru-RU" b="1" dirty="0" smtClean="0">
                <a:latin typeface="Segoe Print" pitchFamily="2" charset="0"/>
              </a:rPr>
              <a:t>  с помощью обучающих компьютерных программ УМК;</a:t>
            </a:r>
          </a:p>
          <a:p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 - подготовка электронных презентаций для иллюстрации</a:t>
            </a:r>
          </a:p>
          <a:p>
            <a:r>
              <a:rPr lang="ru-RU" b="1" dirty="0" smtClean="0">
                <a:latin typeface="Segoe Print" pitchFamily="2" charset="0"/>
              </a:rPr>
              <a:t>   устных сообщений;</a:t>
            </a:r>
          </a:p>
          <a:p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 - </a:t>
            </a:r>
            <a:r>
              <a:rPr lang="en-US" b="1" dirty="0" smtClean="0">
                <a:latin typeface="Segoe Print" pitchFamily="2" charset="0"/>
              </a:rPr>
              <a:t>SMS</a:t>
            </a:r>
            <a:r>
              <a:rPr lang="ru-RU" b="1" dirty="0" smtClean="0">
                <a:latin typeface="Segoe Print" pitchFamily="2" charset="0"/>
              </a:rPr>
              <a:t> на английском языке;</a:t>
            </a:r>
          </a:p>
          <a:p>
            <a:pPr>
              <a:buFontTx/>
              <a:buChar char="-"/>
            </a:pPr>
            <a:endParaRPr lang="ru-RU" b="1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Segoe Print" pitchFamily="2" charset="0"/>
              </a:rPr>
              <a:t> электронные письма (одноклассникам и друзьям);</a:t>
            </a:r>
          </a:p>
          <a:p>
            <a:pPr>
              <a:buFontTx/>
              <a:buChar char="-"/>
            </a:pPr>
            <a:endParaRPr lang="ru-RU" b="1" dirty="0" smtClean="0">
              <a:latin typeface="Segoe Print" pitchFamily="2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Segoe Print" pitchFamily="2" charset="0"/>
              </a:rPr>
              <a:t> выполнение он-лайн тестов;</a:t>
            </a:r>
          </a:p>
          <a:p>
            <a:pPr>
              <a:buFontTx/>
              <a:buChar char="-"/>
            </a:pPr>
            <a:endParaRPr lang="ru-RU" b="1" dirty="0" smtClean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 - сетевое общение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b="1" dirty="0" smtClean="0">
                <a:latin typeface="Segoe Print" pitchFamily="2" charset="0"/>
              </a:rPr>
              <a:t>ВКонтакте</a:t>
            </a:r>
            <a:endParaRPr lang="ru-RU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33056" cy="112474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 descr="KIK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8552" y="44624"/>
            <a:ext cx="2121118" cy="1484784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43608" y="24208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 </a:t>
            </a:r>
            <a:endParaRPr lang="ru-RU" sz="3600" b="1" dirty="0"/>
          </a:p>
        </p:txBody>
      </p:sp>
      <p:pic>
        <p:nvPicPr>
          <p:cNvPr id="6" name="Picture 5" descr="1 стр. ВКнтакте.jpg"/>
          <p:cNvPicPr>
            <a:picLocks noChangeAspect="1"/>
          </p:cNvPicPr>
          <p:nvPr/>
        </p:nvPicPr>
        <p:blipFill>
          <a:blip r:embed="rId4" cstate="print"/>
          <a:srcRect r="-117" b="16400"/>
          <a:stretch>
            <a:fillRect/>
          </a:stretch>
        </p:blipFill>
        <p:spPr>
          <a:xfrm>
            <a:off x="1187625" y="1253442"/>
            <a:ext cx="6624736" cy="5388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724</Words>
  <Application>Microsoft Office PowerPoint</Application>
  <PresentationFormat>On-screen Show (4:3)</PresentationFormat>
  <Paragraphs>235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99</cp:revision>
  <dcterms:created xsi:type="dcterms:W3CDTF">2014-11-16T07:07:00Z</dcterms:created>
  <dcterms:modified xsi:type="dcterms:W3CDTF">2015-11-02T04:06:08Z</dcterms:modified>
</cp:coreProperties>
</file>