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3" r:id="rId14"/>
    <p:sldId id="267" r:id="rId15"/>
    <p:sldId id="272" r:id="rId16"/>
    <p:sldId id="268" r:id="rId17"/>
    <p:sldId id="269" r:id="rId1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>
        <p:scale>
          <a:sx n="114" d="100"/>
          <a:sy n="114" d="100"/>
        </p:scale>
        <p:origin x="-155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5628707006187307"/>
          <c:y val="6.1002453716558921E-2"/>
          <c:w val="0.5699878608923884"/>
          <c:h val="0.8103880413385833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Нужно провести более глобальную очистку</c:v>
                </c:pt>
                <c:pt idx="1">
                  <c:v>нужно благоустроить территорию вокруг</c:v>
                </c:pt>
                <c:pt idx="2">
                  <c:v>следует проводить уборки ежегодно</c:v>
                </c:pt>
                <c:pt idx="3">
                  <c:v>все что можно уже сделано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777472"/>
        <c:axId val="126198336"/>
      </c:barChart>
      <c:catAx>
        <c:axId val="1167774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6198336"/>
        <c:crosses val="autoZero"/>
        <c:auto val="1"/>
        <c:lblAlgn val="ctr"/>
        <c:lblOffset val="100"/>
        <c:noMultiLvlLbl val="0"/>
      </c:catAx>
      <c:valAx>
        <c:axId val="1261983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6777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323D-9C9A-438D-BB20-A6CCDBB9EF94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C89-2506-4BDB-B06F-909AC2BE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323D-9C9A-438D-BB20-A6CCDBB9EF94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C89-2506-4BDB-B06F-909AC2BE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323D-9C9A-438D-BB20-A6CCDBB9EF94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C89-2506-4BDB-B06F-909AC2BE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323D-9C9A-438D-BB20-A6CCDBB9EF94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C89-2506-4BDB-B06F-909AC2BE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323D-9C9A-438D-BB20-A6CCDBB9EF94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C89-2506-4BDB-B06F-909AC2BE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323D-9C9A-438D-BB20-A6CCDBB9EF94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C89-2506-4BDB-B06F-909AC2BE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323D-9C9A-438D-BB20-A6CCDBB9EF94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C89-2506-4BDB-B06F-909AC2BE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323D-9C9A-438D-BB20-A6CCDBB9EF94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C89-2506-4BDB-B06F-909AC2BE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323D-9C9A-438D-BB20-A6CCDBB9EF94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C89-2506-4BDB-B06F-909AC2BE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323D-9C9A-438D-BB20-A6CCDBB9EF94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C89-2506-4BDB-B06F-909AC2BE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323D-9C9A-438D-BB20-A6CCDBB9EF94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C89-2506-4BDB-B06F-909AC2BE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F323D-9C9A-438D-BB20-A6CCDBB9EF94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9C89-2506-4BDB-B06F-909AC2BE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131445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29642" cy="113191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опыт 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(определение наличия</a:t>
            </a:r>
            <a:br>
              <a:rPr lang="ru-RU" sz="3600" b="1" dirty="0" smtClean="0"/>
            </a:br>
            <a:r>
              <a:rPr lang="ru-RU" sz="3600" b="1" dirty="0" smtClean="0"/>
              <a:t> хлорид анионов</a:t>
            </a:r>
            <a:r>
              <a:rPr lang="en-US" sz="3600" b="1" dirty="0" smtClean="0"/>
              <a:t> </a:t>
            </a:r>
            <a:r>
              <a:rPr lang="ru-RU" sz="3600" b="1" dirty="0" smtClean="0"/>
              <a:t>в воде)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186766" cy="4625989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При добавлении в воду </a:t>
            </a:r>
            <a:r>
              <a:rPr lang="en-US" b="1" dirty="0" err="1" smtClean="0">
                <a:solidFill>
                  <a:srgbClr val="C00000"/>
                </a:solidFill>
              </a:rPr>
              <a:t>AgNO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en-US" dirty="0" smtClean="0"/>
              <a:t>(</a:t>
            </a:r>
            <a:r>
              <a:rPr lang="ru-RU" dirty="0" smtClean="0"/>
              <a:t>нитрат серебра) , вода помутнела</a:t>
            </a:r>
            <a:r>
              <a:rPr lang="ru-RU" dirty="0" smtClean="0">
                <a:solidFill>
                  <a:srgbClr val="C00000"/>
                </a:solidFill>
              </a:rPr>
              <a:t>. И образовался белый осадок.   </a:t>
            </a:r>
            <a:r>
              <a:rPr lang="ru-RU" dirty="0" smtClean="0"/>
              <a:t>     </a:t>
            </a:r>
            <a:r>
              <a:rPr lang="ru-RU" b="1" dirty="0" smtClean="0">
                <a:solidFill>
                  <a:srgbClr val="C00000"/>
                </a:solidFill>
              </a:rPr>
              <a:t>Значит: </a:t>
            </a:r>
          </a:p>
          <a:p>
            <a:pPr>
              <a:buFontTx/>
              <a:buChar char="-"/>
            </a:pPr>
            <a:r>
              <a:rPr lang="ru-RU" dirty="0" smtClean="0"/>
              <a:t>-</a:t>
            </a:r>
            <a:r>
              <a:rPr lang="ru-RU" sz="2400" dirty="0" smtClean="0"/>
              <a:t>В воде есть немного ионов хлора, что делает</a:t>
            </a:r>
          </a:p>
          <a:p>
            <a:pPr>
              <a:buNone/>
            </a:pPr>
            <a:r>
              <a:rPr lang="ru-RU" sz="2400" dirty="0" smtClean="0"/>
              <a:t>ее непригодной для питья и бытового использования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29322" y="185736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pic>
        <p:nvPicPr>
          <p:cNvPr id="5" name="Рисунок 4" descr="оргенту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071942"/>
            <a:ext cx="3500462" cy="2523588"/>
          </a:xfrm>
          <a:prstGeom prst="rect">
            <a:avLst/>
          </a:prstGeom>
        </p:spPr>
      </p:pic>
      <p:pic>
        <p:nvPicPr>
          <p:cNvPr id="6" name="Рисунок 5" descr="док мен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4000504"/>
            <a:ext cx="2786082" cy="2645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опыт3</a:t>
            </a:r>
            <a:br>
              <a:rPr lang="ru-RU" b="1" dirty="0" smtClean="0"/>
            </a:br>
            <a:r>
              <a:rPr lang="ru-RU" b="1" dirty="0" smtClean="0"/>
              <a:t>(Определение гидрокарбонат анионов)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2900354" cy="435771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Мы провели химический опыт, и в результате</a:t>
            </a:r>
          </a:p>
          <a:p>
            <a:pPr>
              <a:buNone/>
            </a:pPr>
            <a:r>
              <a:rPr lang="ru-RU" dirty="0" smtClean="0"/>
              <a:t>      реакции получили отсутствие выделения </a:t>
            </a:r>
          </a:p>
          <a:p>
            <a:pPr>
              <a:buNone/>
            </a:pPr>
            <a:r>
              <a:rPr lang="ru-RU" dirty="0" smtClean="0"/>
              <a:t>      углекислого газа.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rgbClr val="C00000"/>
                </a:solidFill>
              </a:rPr>
              <a:t>Следовательно, гидрокарбонат анионы отсутствуют.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кр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1714488"/>
            <a:ext cx="3786214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Опыт 4</a:t>
            </a:r>
            <a:br>
              <a:rPr lang="ru-RU" b="1" dirty="0" smtClean="0"/>
            </a:br>
            <a:r>
              <a:rPr lang="ru-RU" b="1" dirty="0" smtClean="0"/>
              <a:t>(Определение сульфат анионов)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При добавлении </a:t>
            </a:r>
            <a:r>
              <a:rPr lang="en-US" dirty="0" smtClean="0"/>
              <a:t>BCL</a:t>
            </a:r>
            <a:r>
              <a:rPr lang="en-US" sz="2400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в воду, образовалось некое помутнее, следовательно, в речной воде присутствуют  сульфат анионы.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Этот факт также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свидетельствует о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нежелательности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физического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контакта с ней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с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214686"/>
            <a:ext cx="4214842" cy="3429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Ожидаемый позитивный эффект от реализации проекта: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Вовлечение учеников и учителей МБОУСОШ №2, а также жителей нашего  города в природоохранную деятельность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Привлечение внимания властей к проблеме загрязнения рек и водоемов в г. Лобня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Улучшение экологической ситуации в городе.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Этап №2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(Заключение)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Исходя из проделанной мною работы, сделаю выводы: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!</a:t>
            </a:r>
            <a:r>
              <a:rPr lang="ru-RU" b="1" dirty="0" smtClean="0"/>
              <a:t> </a:t>
            </a:r>
            <a:r>
              <a:rPr lang="ru-RU" dirty="0" smtClean="0"/>
              <a:t>Следует привлечь к этой проблеме как можно больше людей;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C00000"/>
                </a:solidFill>
              </a:rPr>
              <a:t> ! </a:t>
            </a:r>
            <a:r>
              <a:rPr lang="ru-RU" dirty="0" smtClean="0"/>
              <a:t>Следует провести различные работы  на других территориях реки;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!</a:t>
            </a:r>
            <a:r>
              <a:rPr lang="ru-RU" dirty="0" smtClean="0"/>
              <a:t> Нужно обезопасить досуг людей вдоль данной территории (поставить предупреждающие знаки).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3684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Опрос.</a:t>
            </a:r>
            <a:br>
              <a:rPr lang="ru-RU" dirty="0" smtClean="0"/>
            </a:br>
            <a:r>
              <a:rPr lang="ru-RU" dirty="0" smtClean="0"/>
              <a:t>Что еще нужно сделать для реки?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2143116"/>
          <a:ext cx="8043890" cy="3983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Стихотворение Натальи Викторовны Жуковой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214423"/>
            <a:ext cx="6072230" cy="4786345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4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400" b="1" u="sng" dirty="0" smtClean="0">
                <a:solidFill>
                  <a:srgbClr val="C00000"/>
                </a:solidFill>
              </a:rPr>
              <a:t>Я речка Лобня, к вам взываю, люди!</a:t>
            </a:r>
          </a:p>
          <a:p>
            <a:pPr>
              <a:buNone/>
            </a:pPr>
            <a:r>
              <a:rPr lang="ru-RU" sz="1400" b="1" u="sng" dirty="0" smtClean="0">
                <a:solidFill>
                  <a:srgbClr val="C00000"/>
                </a:solidFill>
              </a:rPr>
              <a:t>Все взоры устремите на меня!</a:t>
            </a:r>
          </a:p>
          <a:p>
            <a:pPr>
              <a:buNone/>
            </a:pPr>
            <a:r>
              <a:rPr lang="ru-RU" sz="1400" b="1" u="sng" dirty="0" smtClean="0">
                <a:solidFill>
                  <a:srgbClr val="C00000"/>
                </a:solidFill>
              </a:rPr>
              <a:t>Ещё немного, и воды не будет!</a:t>
            </a:r>
          </a:p>
          <a:p>
            <a:pPr>
              <a:buNone/>
            </a:pPr>
            <a:r>
              <a:rPr lang="ru-RU" sz="1400" b="1" u="sng" dirty="0" smtClean="0">
                <a:solidFill>
                  <a:srgbClr val="C00000"/>
                </a:solidFill>
              </a:rPr>
              <a:t>Ведь главная артерия больна…</a:t>
            </a:r>
          </a:p>
          <a:p>
            <a:pPr>
              <a:buNone/>
            </a:pPr>
            <a:r>
              <a:rPr lang="ru-RU" sz="1400" b="1" u="sng" dirty="0" smtClean="0">
                <a:solidFill>
                  <a:srgbClr val="C00000"/>
                </a:solidFill>
              </a:rPr>
              <a:t>Мне давит грязь на сердце, кровоточит!</a:t>
            </a:r>
          </a:p>
          <a:p>
            <a:pPr>
              <a:buNone/>
            </a:pPr>
            <a:r>
              <a:rPr lang="ru-RU" sz="1400" b="1" u="sng" dirty="0" smtClean="0">
                <a:solidFill>
                  <a:srgbClr val="C00000"/>
                </a:solidFill>
              </a:rPr>
              <a:t>И мусором забиты берега,</a:t>
            </a:r>
          </a:p>
          <a:p>
            <a:pPr>
              <a:buNone/>
            </a:pPr>
            <a:r>
              <a:rPr lang="ru-RU" sz="1400" b="1" u="sng" dirty="0" smtClean="0">
                <a:solidFill>
                  <a:srgbClr val="C00000"/>
                </a:solidFill>
              </a:rPr>
              <a:t>Когда-то я была красивой очень,</a:t>
            </a:r>
          </a:p>
          <a:p>
            <a:pPr>
              <a:buNone/>
            </a:pPr>
            <a:r>
              <a:rPr lang="ru-RU" sz="1400" b="1" u="sng" dirty="0" smtClean="0">
                <a:solidFill>
                  <a:srgbClr val="C00000"/>
                </a:solidFill>
              </a:rPr>
              <a:t>Глубокая и чистая река!</a:t>
            </a:r>
          </a:p>
          <a:p>
            <a:pPr>
              <a:buNone/>
            </a:pPr>
            <a:r>
              <a:rPr lang="ru-RU" sz="1400" b="1" u="sng" dirty="0" smtClean="0">
                <a:solidFill>
                  <a:srgbClr val="C00000"/>
                </a:solidFill>
              </a:rPr>
              <a:t>Здесь утки прилетают по привычке,</a:t>
            </a:r>
          </a:p>
          <a:p>
            <a:pPr>
              <a:buNone/>
            </a:pPr>
            <a:r>
              <a:rPr lang="ru-RU" sz="1400" b="1" u="sng" dirty="0" smtClean="0">
                <a:solidFill>
                  <a:srgbClr val="C00000"/>
                </a:solidFill>
              </a:rPr>
              <a:t>Потомство появляется, и что?</a:t>
            </a:r>
          </a:p>
          <a:p>
            <a:pPr>
              <a:buNone/>
            </a:pPr>
            <a:r>
              <a:rPr lang="ru-RU" sz="1400" b="1" u="sng" dirty="0" smtClean="0">
                <a:solidFill>
                  <a:srgbClr val="C00000"/>
                </a:solidFill>
              </a:rPr>
              <a:t>Утятам развернуться как обычно,</a:t>
            </a:r>
          </a:p>
          <a:p>
            <a:pPr>
              <a:buNone/>
            </a:pPr>
            <a:r>
              <a:rPr lang="ru-RU" sz="1400" b="1" u="sng" dirty="0" smtClean="0">
                <a:solidFill>
                  <a:srgbClr val="C00000"/>
                </a:solidFill>
              </a:rPr>
              <a:t>Масштабы не дают, и какого?</a:t>
            </a:r>
          </a:p>
          <a:p>
            <a:pPr>
              <a:buNone/>
            </a:pPr>
            <a:r>
              <a:rPr lang="ru-RU" sz="1400" b="1" u="sng" dirty="0" smtClean="0">
                <a:solidFill>
                  <a:srgbClr val="C00000"/>
                </a:solidFill>
              </a:rPr>
              <a:t>Мне видеть, как проходите вы мимо,</a:t>
            </a:r>
          </a:p>
          <a:p>
            <a:pPr>
              <a:buNone/>
            </a:pPr>
            <a:r>
              <a:rPr lang="ru-RU" sz="1400" b="1" u="sng" dirty="0" smtClean="0">
                <a:solidFill>
                  <a:srgbClr val="C00000"/>
                </a:solidFill>
              </a:rPr>
              <a:t>И как меня «заковывает тьма»,</a:t>
            </a:r>
          </a:p>
          <a:p>
            <a:pPr>
              <a:buNone/>
            </a:pPr>
            <a:r>
              <a:rPr lang="ru-RU" sz="1400" b="1" u="sng" dirty="0" smtClean="0">
                <a:solidFill>
                  <a:srgbClr val="C00000"/>
                </a:solidFill>
              </a:rPr>
              <a:t>Я стала очень сильно уязвима,</a:t>
            </a:r>
          </a:p>
          <a:p>
            <a:pPr>
              <a:buNone/>
            </a:pPr>
            <a:r>
              <a:rPr lang="ru-RU" sz="1400" b="1" u="sng" dirty="0" smtClean="0">
                <a:solidFill>
                  <a:srgbClr val="C00000"/>
                </a:solidFill>
              </a:rPr>
              <a:t>От этого щемящая тоска!</a:t>
            </a:r>
          </a:p>
          <a:p>
            <a:pPr>
              <a:buNone/>
            </a:pPr>
            <a:r>
              <a:rPr lang="ru-RU" sz="1400" b="1" u="sng" dirty="0" smtClean="0">
                <a:solidFill>
                  <a:srgbClr val="C00000"/>
                </a:solidFill>
              </a:rPr>
              <a:t>Не дайте мне погибнуть, умоляю,</a:t>
            </a:r>
          </a:p>
          <a:p>
            <a:pPr>
              <a:buNone/>
            </a:pPr>
            <a:r>
              <a:rPr lang="ru-RU" sz="1400" b="1" u="sng" dirty="0" smtClean="0">
                <a:solidFill>
                  <a:srgbClr val="C00000"/>
                </a:solidFill>
              </a:rPr>
              <a:t>Ведь «</a:t>
            </a:r>
            <a:r>
              <a:rPr lang="ru-RU" sz="1400" b="1" u="sng" dirty="0" err="1" smtClean="0">
                <a:solidFill>
                  <a:srgbClr val="C00000"/>
                </a:solidFill>
              </a:rPr>
              <a:t>Лобненка</a:t>
            </a:r>
            <a:r>
              <a:rPr lang="ru-RU" sz="1400" b="1" u="sng" dirty="0" smtClean="0">
                <a:solidFill>
                  <a:srgbClr val="C00000"/>
                </a:solidFill>
              </a:rPr>
              <a:t>» для города нужна,</a:t>
            </a:r>
          </a:p>
          <a:p>
            <a:pPr>
              <a:buNone/>
            </a:pPr>
            <a:r>
              <a:rPr lang="ru-RU" sz="1400" b="1" u="sng" dirty="0" smtClean="0">
                <a:solidFill>
                  <a:srgbClr val="C00000"/>
                </a:solidFill>
              </a:rPr>
              <a:t>К вам обращаюсь люди, я - живая!!!!</a:t>
            </a:r>
          </a:p>
          <a:p>
            <a:pPr>
              <a:buNone/>
            </a:pPr>
            <a:r>
              <a:rPr lang="ru-RU" sz="1400" b="1" u="sng" dirty="0" smtClean="0">
                <a:solidFill>
                  <a:srgbClr val="C00000"/>
                </a:solidFill>
              </a:rPr>
              <a:t>Но реки, умирают…иногда.</a:t>
            </a:r>
          </a:p>
          <a:p>
            <a:endParaRPr lang="ru-RU" sz="1400" u="sng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sun9-36.userapi.com/c855332/v855332315/1901c0/z5l530FjoQ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57364"/>
            <a:ext cx="418289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100" b="1" u="sng" dirty="0" smtClean="0">
                <a:solidFill>
                  <a:schemeClr val="accent2">
                    <a:lumMod val="75000"/>
                  </a:schemeClr>
                </a:solidFill>
              </a:rPr>
              <a:t>Благодарности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>
              <a:buNone/>
            </a:pPr>
            <a:r>
              <a:rPr lang="ru-RU" dirty="0" smtClean="0"/>
              <a:t>Выражаю огромную благодарность своему научному руководитель — </a:t>
            </a:r>
            <a:r>
              <a:rPr lang="ru-RU" dirty="0" err="1" smtClean="0"/>
              <a:t>Красовицкой</a:t>
            </a:r>
            <a:r>
              <a:rPr lang="ru-RU" dirty="0" smtClean="0"/>
              <a:t> Ольге Александрове, </a:t>
            </a:r>
            <a:r>
              <a:rPr lang="ru-RU" dirty="0" smtClean="0"/>
              <a:t>также</a:t>
            </a:r>
            <a:r>
              <a:rPr lang="ru-RU" dirty="0" smtClean="0"/>
              <a:t>, благотворительному фонду «Сохраним жизнь воде» А в частности</a:t>
            </a:r>
            <a:r>
              <a:rPr lang="ru-RU" smtClean="0"/>
              <a:t>, </a:t>
            </a:r>
            <a:r>
              <a:rPr lang="ru-RU" smtClean="0"/>
              <a:t>Любовь </a:t>
            </a:r>
            <a:r>
              <a:rPr lang="ru-RU" dirty="0" smtClean="0"/>
              <a:t>Викторовне Мазуриной! </a:t>
            </a:r>
          </a:p>
          <a:p>
            <a:pPr algn="ctr">
              <a:buNone/>
            </a:pPr>
            <a:r>
              <a:rPr lang="ru-RU" dirty="0" smtClean="0"/>
              <a:t>           Если бы не вы и ваша помощь, то данная проблема так и осталась бы неосвещенной!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Проблема:</a:t>
            </a:r>
            <a:r>
              <a:rPr lang="ru-RU" sz="2800" dirty="0" smtClean="0">
                <a:solidFill>
                  <a:srgbClr val="C00000"/>
                </a:solidFill>
              </a:rPr>
              <a:t>  </a:t>
            </a:r>
            <a:r>
              <a:rPr lang="ru-RU" sz="2800" dirty="0" smtClean="0"/>
              <a:t>загрязнение реки Лобня,     экологически напряженная ситуация с ней, угроза ее исчезновения.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Цель:</a:t>
            </a:r>
            <a:r>
              <a:rPr lang="ru-RU" sz="2800" dirty="0" smtClean="0"/>
              <a:t> изучить состояние воды в реке Лобня для разработки мероприятий по улучшению ее качества и не дать ей исчезнуть.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Актуальность: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проблема загрязнения водоемов является одной из самых актуальных для жителей Лобни.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Задачи:</a:t>
            </a:r>
            <a:r>
              <a:rPr lang="ru-RU" sz="2800" dirty="0" smtClean="0"/>
              <a:t> выяснить уровень загрязнение реки, привлечь внимание общественности к данной проблеме, помочь усилиями городской власти в восстановление ее экосистемы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Гипотеза: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 воды реки Лобня и прилегающая территория нуждается в помощи и очистке от загрязнений, и усилий простых граждан города недостаточно.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Станция, а в последствии и город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обня были названы в честь небольшой реки, протекающей в этой местности.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лобн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643050"/>
            <a:ext cx="5262576" cy="3503372"/>
          </a:xfrm>
          <a:ln w="50800" cmpd="sng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Рисунок 4" descr="станция лоб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857628"/>
            <a:ext cx="3811666" cy="2214578"/>
          </a:xfrm>
          <a:prstGeom prst="rect">
            <a:avLst/>
          </a:prstGeom>
          <a:ln w="50800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Рисунок 5" descr="с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071942"/>
            <a:ext cx="3657600" cy="2143116"/>
          </a:xfrm>
          <a:prstGeom prst="rect">
            <a:avLst/>
          </a:prstGeom>
          <a:ln w="50800" cmpd="sng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503599659017114_ce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1357298"/>
            <a:ext cx="5072098" cy="50948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8215338" cy="785810"/>
          </a:xfrm>
        </p:spPr>
        <p:txBody>
          <a:bodyPr>
            <a:normAutofit/>
          </a:bodyPr>
          <a:lstStyle/>
          <a:p>
            <a:r>
              <a:rPr lang="ru-RU" sz="3100" smtClean="0"/>
              <a:t> </a:t>
            </a:r>
            <a:endParaRPr lang="ru-RU" dirty="0"/>
          </a:p>
        </p:txBody>
      </p:sp>
      <p:pic>
        <p:nvPicPr>
          <p:cNvPr id="4" name="Содержимое 3" descr="труб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1714488"/>
            <a:ext cx="3357554" cy="2223068"/>
          </a:xfrm>
          <a:ln w="50800" cap="rnd" cmpd="sng">
            <a:solidFill>
              <a:schemeClr val="accent1"/>
            </a:solidFill>
          </a:ln>
          <a:effectLst>
            <a:outerShdw blurRad="596900" dir="1140000" algn="ctr" rotWithShape="0">
              <a:srgbClr val="000000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85786" y="285728"/>
            <a:ext cx="7572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начале 90-х во время строительства в микрорайоне Букино часть речки по улице Заречной была взята в трубу.</a:t>
            </a:r>
          </a:p>
          <a:p>
            <a:endParaRPr lang="ru-RU" dirty="0"/>
          </a:p>
        </p:txBody>
      </p:sp>
      <p:pic>
        <p:nvPicPr>
          <p:cNvPr id="9" name="Рисунок 8" descr="утят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143380"/>
            <a:ext cx="3020568" cy="2441448"/>
          </a:xfrm>
          <a:prstGeom prst="rect">
            <a:avLst/>
          </a:prstGeom>
          <a:ln w="50800" cap="rnd" cmpd="sng">
            <a:solidFill>
              <a:schemeClr val="accent1"/>
            </a:solidFill>
          </a:ln>
          <a:effectLst>
            <a:outerShdw blurRad="482600" dist="406400" dir="14400000" sx="96000" sy="96000" algn="ctr" rotWithShape="0">
              <a:srgbClr val="000000">
                <a:alpha val="74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ек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357166"/>
            <a:ext cx="5214942" cy="3366599"/>
          </a:xfrm>
        </p:spPr>
      </p:pic>
      <p:pic>
        <p:nvPicPr>
          <p:cNvPr id="5" name="Рисунок 4" descr="ке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857628"/>
            <a:ext cx="4579938" cy="25762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158" y="428604"/>
            <a:ext cx="2500329" cy="4832092"/>
          </a:xfrm>
          <a:prstGeom prst="rect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Загрязнения реки Лобня ухудшают не только природу, но и жизнедеятельность уток и селезней, расположившихся  вдоль берегов.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58204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Мы  провели химический анализ воды в реке. Давайте посмотрим, что получилось.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s://sun9-41.userapi.com/c855132/v855132759/18e88c/mBJtJa3Wp9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714620"/>
            <a:ext cx="2357454" cy="3286148"/>
          </a:xfrm>
          <a:prstGeom prst="rect">
            <a:avLst/>
          </a:prstGeom>
          <a:noFill/>
          <a:ln w="257175" cmpd="tri">
            <a:solidFill>
              <a:schemeClr val="accent1"/>
            </a:solidFill>
          </a:ln>
        </p:spPr>
      </p:pic>
      <p:pic>
        <p:nvPicPr>
          <p:cNvPr id="5" name="Рисунок 4" descr="оп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3357562"/>
            <a:ext cx="2236320" cy="2286016"/>
          </a:xfrm>
          <a:prstGeom prst="rect">
            <a:avLst/>
          </a:prstGeom>
          <a:ln w="228600" cmpd="tri">
            <a:solidFill>
              <a:schemeClr val="accent1"/>
            </a:solidFill>
          </a:ln>
        </p:spPr>
      </p:pic>
      <p:pic>
        <p:nvPicPr>
          <p:cNvPr id="6" name="Рисунок 5" descr="оргенту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071810"/>
            <a:ext cx="2357454" cy="1699559"/>
          </a:xfrm>
          <a:prstGeom prst="rect">
            <a:avLst/>
          </a:prstGeom>
          <a:ln w="203200" cmpd="tri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071678"/>
            <a:ext cx="8101042" cy="2357453"/>
          </a:xfrm>
          <a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lum bright="24000" contrast="44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b="1" u="sng" spc="-1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на химический </a:t>
            </a:r>
            <a:br>
              <a:rPr lang="ru-RU" b="1" u="sng" spc="-1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spc="-1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реки «Лобня»</a:t>
            </a:r>
            <a:endParaRPr lang="ru-RU" b="1" u="sng" spc="-1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 №1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(набор  на анализ речной воды)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23.11.19. При наборе воды:</a:t>
            </a:r>
          </a:p>
          <a:p>
            <a:pPr>
              <a:buNone/>
            </a:pPr>
            <a:r>
              <a:rPr lang="ru-RU" dirty="0" smtClean="0"/>
              <a:t> - посторонних запахов не было.</a:t>
            </a:r>
          </a:p>
          <a:p>
            <a:pPr>
              <a:buNone/>
            </a:pPr>
            <a:r>
              <a:rPr lang="ru-RU" dirty="0" smtClean="0"/>
              <a:t> - вода была средней прозрачности.</a:t>
            </a:r>
            <a:endParaRPr lang="ru-RU" dirty="0"/>
          </a:p>
        </p:txBody>
      </p:sp>
      <p:pic>
        <p:nvPicPr>
          <p:cNvPr id="14338" name="Picture 2" descr="https://sun9-41.userapi.com/c855132/v855132759/18e88c/mBJtJa3Wp9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357562"/>
            <a:ext cx="2461568" cy="3286148"/>
          </a:xfrm>
          <a:prstGeom prst="rect">
            <a:avLst/>
          </a:prstGeom>
          <a:noFill/>
        </p:spPr>
      </p:pic>
      <p:pic>
        <p:nvPicPr>
          <p:cNvPr id="14340" name="Picture 4" descr="https://sun9-23.userapi.com/c857120/v857120759/72e81/jqcprV47e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876"/>
            <a:ext cx="421484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/>
              <a:t>Опыт1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Определение </a:t>
            </a:r>
            <a:r>
              <a:rPr lang="en-US" b="1" dirty="0" smtClean="0">
                <a:solidFill>
                  <a:srgbClr val="C00000"/>
                </a:solidFill>
              </a:rPr>
              <a:t>PH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 (</a:t>
            </a:r>
            <a:r>
              <a:rPr lang="ru-RU" b="1" dirty="0" smtClean="0"/>
              <a:t>уровня кислотности воды)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Мы с помощью эталонной шкалы</a:t>
            </a:r>
          </a:p>
          <a:p>
            <a:pPr>
              <a:buNone/>
            </a:pPr>
            <a:r>
              <a:rPr lang="ru-RU" dirty="0" smtClean="0"/>
              <a:t>определили уровень кислотности воды,</a:t>
            </a:r>
          </a:p>
          <a:p>
            <a:pPr>
              <a:buNone/>
            </a:pPr>
            <a:r>
              <a:rPr lang="ru-RU" dirty="0" smtClean="0"/>
              <a:t>который  равен 6,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при норме: 6.5-8.5.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Значит:</a:t>
            </a:r>
          </a:p>
          <a:p>
            <a:pPr>
              <a:buFontTx/>
              <a:buChar char="-"/>
            </a:pPr>
            <a:r>
              <a:rPr lang="ru-RU" dirty="0" smtClean="0"/>
              <a:t>вода слабокислая</a:t>
            </a:r>
          </a:p>
          <a:p>
            <a:pPr>
              <a:buNone/>
            </a:pPr>
            <a:r>
              <a:rPr lang="ru-RU" dirty="0" smtClean="0"/>
              <a:t> - корозионно</a:t>
            </a:r>
          </a:p>
          <a:p>
            <a:pPr>
              <a:buNone/>
            </a:pPr>
            <a:r>
              <a:rPr lang="ru-RU" dirty="0" smtClean="0"/>
              <a:t>    активная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5" name="Рисунок 4" descr="тп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2857496"/>
            <a:ext cx="4714908" cy="3839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561</Words>
  <Application>Microsoft Office PowerPoint</Application>
  <PresentationFormat>Экран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Станция, а в последствии и город Лобня были названы в честь небольшой реки, протекающей в этой местности.</vt:lpstr>
      <vt:lpstr> </vt:lpstr>
      <vt:lpstr>Презентация PowerPoint</vt:lpstr>
      <vt:lpstr>Презентация PowerPoint</vt:lpstr>
      <vt:lpstr>Исследование на химический  состав реки «Лобня»</vt:lpstr>
      <vt:lpstr>Этап №1 (набор  на анализ речной воды)</vt:lpstr>
      <vt:lpstr>Опыт1 Определение PH  (уровня кислотности воды)</vt:lpstr>
      <vt:lpstr>опыт 2 (определение наличия  хлорид анионов в воде)</vt:lpstr>
      <vt:lpstr>опыт3 (Определение гидрокарбонат анионов)</vt:lpstr>
      <vt:lpstr>Опыт 4 (Определение сульфат анионов)</vt:lpstr>
      <vt:lpstr>Ожидаемый позитивный эффект от реализации проекта:</vt:lpstr>
      <vt:lpstr>Этап №2 (Заключение)</vt:lpstr>
      <vt:lpstr>Опрос. Что еще нужно сделать для реки?</vt:lpstr>
      <vt:lpstr>Стихотворение Натальи Викторовны Жуковой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roman</cp:lastModifiedBy>
  <cp:revision>90</cp:revision>
  <dcterms:created xsi:type="dcterms:W3CDTF">2019-04-25T15:58:17Z</dcterms:created>
  <dcterms:modified xsi:type="dcterms:W3CDTF">2020-03-17T16:48:45Z</dcterms:modified>
</cp:coreProperties>
</file>