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3" r:id="rId16"/>
    <p:sldId id="277" r:id="rId17"/>
    <p:sldId id="279" r:id="rId18"/>
    <p:sldId id="280" r:id="rId19"/>
    <p:sldId id="282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0A6"/>
    <a:srgbClr val="3309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4660"/>
  </p:normalViewPr>
  <p:slideViewPr>
    <p:cSldViewPr>
      <p:cViewPr varScale="1">
        <p:scale>
          <a:sx n="68" d="100"/>
          <a:sy n="68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AFDBA4-D70A-4D7F-8987-03BEF192B7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D95DE7-6965-43FF-848C-906E78E21F94}" type="datetimeFigureOut">
              <a:rPr lang="ru-RU" smtClean="0"/>
              <a:pPr/>
              <a:t>28.02.2015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51F004-5BCB-4CDE-8E44-77A4E103D6A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8715375" cy="3786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E20A6"/>
                </a:solidFill>
              </a:rPr>
              <a:t>Тема урока:                  </a:t>
            </a:r>
            <a:br>
              <a:rPr lang="ru-RU" b="1" dirty="0" smtClean="0">
                <a:solidFill>
                  <a:srgbClr val="0E20A6"/>
                </a:solidFill>
              </a:rPr>
            </a:br>
            <a:r>
              <a:rPr lang="ru-RU" b="1" dirty="0" smtClean="0">
                <a:solidFill>
                  <a:srgbClr val="0E20A6"/>
                </a:solidFill>
              </a:rPr>
              <a:t> «Обобщение знаний о склонении имён     прилагательных в единственном числе». </a:t>
            </a:r>
            <a:endParaRPr lang="ru-RU" b="1" dirty="0">
              <a:solidFill>
                <a:srgbClr val="0E20A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5720" y="857232"/>
            <a:ext cx="828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Именительный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озеро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какое?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глубокое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282" y="1571612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Родительный </a:t>
            </a:r>
            <a:r>
              <a:rPr lang="ru-RU" sz="2800" i="1" dirty="0">
                <a:latin typeface="Comic Sans MS" pitchFamily="66" charset="0"/>
              </a:rPr>
              <a:t>чего?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озера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какого?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глубокого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4282" y="2357430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Дательный </a:t>
            </a:r>
            <a:r>
              <a:rPr lang="ru-RU" sz="2800" i="1" dirty="0">
                <a:latin typeface="Comic Sans MS" pitchFamily="66" charset="0"/>
              </a:rPr>
              <a:t>чему?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озеру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какому?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глубокому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4282" y="3143248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Винительный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озеро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какое?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глубокое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2844" y="3786190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Творительный </a:t>
            </a:r>
            <a:r>
              <a:rPr lang="ru-RU" sz="2800" i="1" dirty="0">
                <a:latin typeface="Comic Sans MS" pitchFamily="66" charset="0"/>
              </a:rPr>
              <a:t>чем?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озером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каким? </a:t>
            </a:r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глубоким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2844" y="4429132"/>
            <a:ext cx="8786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Предложный о </a:t>
            </a:r>
            <a:r>
              <a:rPr lang="ru-RU" sz="2800" i="1" dirty="0">
                <a:latin typeface="Comic Sans MS" pitchFamily="66" charset="0"/>
              </a:rPr>
              <a:t>чём?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об озере 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каком?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глубоком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2844" y="428604"/>
            <a:ext cx="771528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Именительный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какой?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красивый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282" y="1066800"/>
            <a:ext cx="7862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Родительный </a:t>
            </a:r>
            <a:r>
              <a:rPr lang="ru-RU" sz="2800" i="1" dirty="0">
                <a:latin typeface="Comic Sans MS" pitchFamily="66" charset="0"/>
              </a:rPr>
              <a:t>чего?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дома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какого?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красивого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42844" y="1714488"/>
            <a:ext cx="8186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Дательный </a:t>
            </a:r>
            <a:r>
              <a:rPr lang="ru-RU" sz="2800" i="1" dirty="0">
                <a:latin typeface="Comic Sans MS" pitchFamily="66" charset="0"/>
              </a:rPr>
              <a:t>чему?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дому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какому?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красивому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42844" y="2357430"/>
            <a:ext cx="846775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Винительный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какой?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красивый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42844" y="3000372"/>
            <a:ext cx="9429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Творительный </a:t>
            </a:r>
            <a:r>
              <a:rPr lang="ru-RU" sz="2800" i="1" dirty="0">
                <a:latin typeface="Comic Sans MS" pitchFamily="66" charset="0"/>
              </a:rPr>
              <a:t>чем?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домом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каким?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 красивым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2844" y="3643314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Предложный о </a:t>
            </a:r>
            <a:r>
              <a:rPr lang="ru-RU" sz="2800" i="1" dirty="0">
                <a:latin typeface="Comic Sans MS" pitchFamily="66" charset="0"/>
              </a:rPr>
              <a:t>чём?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о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доме</a:t>
            </a:r>
            <a:r>
              <a:rPr lang="ru-RU" sz="2800" dirty="0" smtClean="0">
                <a:latin typeface="Comic Sans MS" pitchFamily="66" charset="0"/>
              </a:rPr>
              <a:t>, </a:t>
            </a:r>
            <a:r>
              <a:rPr lang="ru-RU" sz="2800" i="1" dirty="0" smtClean="0">
                <a:latin typeface="Comic Sans MS" pitchFamily="66" charset="0"/>
              </a:rPr>
              <a:t>каком?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FF3300"/>
                </a:solidFill>
                <a:latin typeface="Comic Sans MS" pitchFamily="66" charset="0"/>
              </a:rPr>
              <a:t>красивом</a:t>
            </a:r>
            <a:endParaRPr lang="ru-RU" sz="2800" dirty="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9" name="WordArt 95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41148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Вывод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00" y="2214554"/>
          <a:ext cx="7358115" cy="41434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7959"/>
                <a:gridCol w="1962187"/>
                <a:gridCol w="1549077"/>
                <a:gridCol w="1858892"/>
              </a:tblGrid>
              <a:tr h="591915">
                <a:tc>
                  <a:txBody>
                    <a:bodyPr/>
                    <a:lstStyle/>
                    <a:p>
                      <a:r>
                        <a:rPr lang="ru-RU" dirty="0" smtClean="0"/>
                        <a:t>Падеж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Женский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>Именительный</a:t>
                      </a: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ая,-яя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ой,-ий,-ый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ое,-ее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>Родительный</a:t>
                      </a: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ой,-ей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FF0000"/>
                          </a:solidFill>
                        </a:rPr>
                        <a:t>ого,-его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ого,-его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09E7"/>
                          </a:solidFill>
                        </a:rPr>
                        <a:t>Дательный</a:t>
                      </a:r>
                      <a:endParaRPr lang="ru-RU" dirty="0">
                        <a:solidFill>
                          <a:srgbClr val="3309E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ой,-ей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ому,-ему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ому,-ему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>Винительный</a:t>
                      </a: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ую,-юю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ый,-ий,-ой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ое,-ее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>Творительный</a:t>
                      </a: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ой,-ей,(ою,-ею)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ым,-им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ым,-им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191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>Предложный</a:t>
                      </a: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ой,-ей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ом,-ем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ом,-ем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1538" y="857232"/>
          <a:ext cx="7286676" cy="1341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86676"/>
              </a:tblGrid>
              <a:tr h="122015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Падежные окончания имён прилагательных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аааааааааааааап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4876800"/>
            <a:ext cx="1306513" cy="1828800"/>
          </a:xfrm>
          <a:prstGeom prst="rect">
            <a:avLst/>
          </a:prstGeom>
          <a:noFill/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5532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Физкультминутка</a:t>
            </a: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585758" y="1500174"/>
            <a:ext cx="8558242" cy="3905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Быстро поморгать,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закрыть глаза и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посидеть спокойно,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медленно считая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 пяти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401080" cy="5225266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Игра «Угадай сказочного персонажа».</a:t>
            </a:r>
            <a:endParaRPr lang="ru-RU" sz="9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29576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6344" y="1005840"/>
          <a:ext cx="8311896" cy="1645920"/>
        </p:xfrm>
        <a:graphic>
          <a:graphicData uri="http://schemas.openxmlformats.org/drawingml/2006/table">
            <a:tbl>
              <a:tblPr/>
              <a:tblGrid>
                <a:gridCol w="8311896"/>
              </a:tblGrid>
              <a:tr h="1563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1- 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на </a:t>
                      </a:r>
                      <a:r>
                        <a:rPr lang="ru-RU" sz="2800" dirty="0" err="1" smtClean="0">
                          <a:solidFill>
                            <a:srgbClr val="0E20A6"/>
                          </a:solidFill>
                        </a:rPr>
                        <a:t>стар__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болоте, в </a:t>
                      </a:r>
                      <a:r>
                        <a:rPr lang="ru-RU" sz="2800" dirty="0" err="1" smtClean="0">
                          <a:solidFill>
                            <a:srgbClr val="0E20A6"/>
                          </a:solidFill>
                        </a:rPr>
                        <a:t>лягушачь___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коже,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мудр__ советом, в прекрасн__ царевну,</a:t>
                      </a:r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rgbClr val="0E20A6"/>
                          </a:solidFill>
                        </a:rPr>
                      </a:b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786058"/>
          <a:ext cx="8339328" cy="1798320"/>
        </p:xfrm>
        <a:graphic>
          <a:graphicData uri="http://schemas.openxmlformats.org/drawingml/2006/table">
            <a:tbl>
              <a:tblPr/>
              <a:tblGrid>
                <a:gridCol w="8339328"/>
              </a:tblGrid>
              <a:tr h="1792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2-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Хрустальн__ туфельку, на сказочн__ балу,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у королевск____ дворца, от добр__ феи,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endParaRPr lang="ru-RU" sz="2800" dirty="0">
                        <a:solidFill>
                          <a:srgbClr val="0E20A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8912" y="4864608"/>
          <a:ext cx="8311896" cy="1920240"/>
        </p:xfrm>
        <a:graphic>
          <a:graphicData uri="http://schemas.openxmlformats.org/drawingml/2006/table">
            <a:tbl>
              <a:tblPr/>
              <a:tblGrid>
                <a:gridCol w="8311896"/>
              </a:tblGrid>
              <a:tr h="192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3-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err="1" smtClean="0">
                          <a:solidFill>
                            <a:srgbClr val="0E20A6"/>
                          </a:solidFill>
                        </a:rPr>
                        <a:t>отважн__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девочка, </a:t>
                      </a:r>
                      <a:r>
                        <a:rPr lang="ru-RU" sz="2800" dirty="0" err="1" smtClean="0">
                          <a:solidFill>
                            <a:srgbClr val="0E20A6"/>
                          </a:solidFill>
                        </a:rPr>
                        <a:t>трудн__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путём,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с добр__ друзьями, к </a:t>
                      </a:r>
                      <a:r>
                        <a:rPr lang="ru-RU" sz="2800" dirty="0" err="1" smtClean="0">
                          <a:solidFill>
                            <a:srgbClr val="0E20A6"/>
                          </a:solidFill>
                        </a:rPr>
                        <a:t>снежн__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королеве.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829576" cy="796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8572560" cy="1860234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1860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1- </a:t>
                      </a:r>
                      <a:r>
                        <a:rPr lang="ru-RU" sz="1100" baseline="0" dirty="0" smtClean="0">
                          <a:solidFill>
                            <a:srgbClr val="0E20A6"/>
                          </a:solidFill>
                        </a:rPr>
                        <a:t>          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/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на стар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ом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болоте, в лягушачь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ей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коже,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мудр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ым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советом, в прекрасн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ую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царевну,</a:t>
                      </a:r>
                      <a:r>
                        <a:rPr lang="ru-RU" dirty="0" smtClean="0">
                          <a:solidFill>
                            <a:srgbClr val="0E20A6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rgbClr val="0E20A6"/>
                          </a:solidFill>
                        </a:rPr>
                      </a:br>
                      <a:endParaRPr lang="ru-RU" dirty="0">
                        <a:solidFill>
                          <a:srgbClr val="0E20A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643181"/>
          <a:ext cx="8572560" cy="1944058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1944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2-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Хрустальн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ую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туфельку, на сказочн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ом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балу,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у королевск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ого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дворца, от добр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ой</a:t>
                      </a:r>
                      <a:r>
                        <a:rPr lang="ru-RU" sz="2800" baseline="0" dirty="0" smtClean="0">
                          <a:solidFill>
                            <a:srgbClr val="0E20A6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феи,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endParaRPr lang="ru-RU" sz="2800" dirty="0">
                        <a:solidFill>
                          <a:srgbClr val="0E20A6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714884"/>
          <a:ext cx="8572560" cy="1920240"/>
        </p:xfrm>
        <a:graphic>
          <a:graphicData uri="http://schemas.openxmlformats.org/drawingml/2006/table">
            <a:tbl>
              <a:tblPr/>
              <a:tblGrid>
                <a:gridCol w="8572560"/>
              </a:tblGrid>
              <a:tr h="1920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3-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отважн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ая 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девочка, трудн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ым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путём,</a:t>
                      </a:r>
                      <a:br>
                        <a:rPr lang="ru-RU" sz="2800" dirty="0" smtClean="0">
                          <a:solidFill>
                            <a:srgbClr val="0E20A6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с добр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ыми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друзьями, к снежн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ой</a:t>
                      </a:r>
                      <a:r>
                        <a:rPr lang="ru-RU" sz="2800" dirty="0" smtClean="0">
                          <a:solidFill>
                            <a:srgbClr val="0E20A6"/>
                          </a:solidFill>
                        </a:rPr>
                        <a:t> королеве.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1142984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071546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571612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Т.п</a:t>
            </a:r>
            <a:r>
              <a:rPr lang="ru-RU" sz="1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572140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3071810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3071810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3500438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3500438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571612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5572140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5143512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5143512"/>
            <a:ext cx="571503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.п.</a:t>
            </a:r>
            <a:endParaRPr lang="ru-RU" sz="1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857232"/>
            <a:ext cx="1428759" cy="168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786058"/>
            <a:ext cx="1181096" cy="15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1185866" cy="152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        Соотнеси признак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000264" cy="103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Изображение 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1643074" cy="1204921"/>
          </a:xfrm>
          <a:prstGeom prst="rect">
            <a:avLst/>
          </a:prstGeom>
          <a:noFill/>
        </p:spPr>
      </p:pic>
      <p:pic>
        <p:nvPicPr>
          <p:cNvPr id="1030" name="Picture 6" descr="C:\Documents and Settings\Магомед\Рабочий стол\Новая папка\m_515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7"/>
            <a:ext cx="1357322" cy="1510568"/>
          </a:xfrm>
          <a:prstGeom prst="rect">
            <a:avLst/>
          </a:prstGeom>
          <a:noFill/>
        </p:spPr>
      </p:pic>
      <p:pic>
        <p:nvPicPr>
          <p:cNvPr id="1031" name="Picture 7" descr="C:\Documents and Settings\Магомед\Рабочий стол\Новая папка\v_554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108921"/>
            <a:ext cx="1571636" cy="174907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59200" y="1422400"/>
          <a:ext cx="4513943" cy="53122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13943"/>
              </a:tblGrid>
              <a:tr h="531222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Трусливый,</a:t>
                      </a:r>
                    </a:p>
                    <a:p>
                      <a:endParaRPr lang="ru-RU" sz="3600" dirty="0" smtClean="0"/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косолапый,</a:t>
                      </a:r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злой,</a:t>
                      </a:r>
                    </a:p>
                    <a:p>
                      <a:endParaRPr lang="ru-RU" sz="3600" dirty="0" smtClean="0"/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хитрая,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0800000">
            <a:off x="2285984" y="171448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        Соотнеси признак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000264" cy="103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Изображение 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1643074" cy="1204921"/>
          </a:xfrm>
          <a:prstGeom prst="rect">
            <a:avLst/>
          </a:prstGeom>
          <a:noFill/>
        </p:spPr>
      </p:pic>
      <p:pic>
        <p:nvPicPr>
          <p:cNvPr id="1030" name="Picture 6" descr="C:\Documents and Settings\Магомед\Рабочий стол\Новая папка\m_515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7"/>
            <a:ext cx="1357322" cy="1510568"/>
          </a:xfrm>
          <a:prstGeom prst="rect">
            <a:avLst/>
          </a:prstGeom>
          <a:noFill/>
        </p:spPr>
      </p:pic>
      <p:pic>
        <p:nvPicPr>
          <p:cNvPr id="1031" name="Picture 7" descr="C:\Documents and Settings\Магомед\Рабочий стол\Новая папка\v_554i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108921"/>
            <a:ext cx="1571636" cy="1749079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59200" y="1422400"/>
          <a:ext cx="4513943" cy="53122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13943"/>
              </a:tblGrid>
              <a:tr h="531222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Трусливый,</a:t>
                      </a:r>
                    </a:p>
                    <a:p>
                      <a:endParaRPr lang="ru-RU" sz="3600" dirty="0" smtClean="0"/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косолапый,</a:t>
                      </a:r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злой,</a:t>
                      </a:r>
                    </a:p>
                    <a:p>
                      <a:endParaRPr lang="ru-RU" sz="3600" dirty="0" smtClean="0"/>
                    </a:p>
                    <a:p>
                      <a:endParaRPr lang="ru-RU" sz="3600" dirty="0" smtClean="0"/>
                    </a:p>
                    <a:p>
                      <a:r>
                        <a:rPr lang="ru-RU" sz="3600" dirty="0" smtClean="0"/>
                        <a:t>хитрая,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10800000">
            <a:off x="2285984" y="171448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750067" y="3178967"/>
            <a:ext cx="464347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857356" y="4643446"/>
            <a:ext cx="185738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643042" y="3500438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928794" y="1857364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2_vesna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447800" y="3048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i="1" dirty="0">
                <a:solidFill>
                  <a:srgbClr val="FF3300"/>
                </a:solidFill>
              </a:rPr>
              <a:t>Читаем хором вслух: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74676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Мы – умные!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Мы – дружные!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Мы – внимательные!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Мы – старательные!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Мы отлично учимся!</a:t>
            </a:r>
          </a:p>
          <a:p>
            <a:pPr eaLnBrk="1" hangingPunct="1">
              <a:spcBef>
                <a:spcPct val="50000"/>
              </a:spcBef>
            </a:pPr>
            <a:r>
              <a:rPr lang="ru-RU" sz="4400" b="1" i="1" dirty="0">
                <a:solidFill>
                  <a:srgbClr val="0000FF"/>
                </a:solidFill>
                <a:latin typeface="Comic Sans MS" pitchFamily="66" charset="0"/>
              </a:rPr>
              <a:t>Всё у нас получится!</a:t>
            </a:r>
          </a:p>
          <a:p>
            <a:pPr eaLnBrk="1" hangingPunct="1">
              <a:spcBef>
                <a:spcPct val="50000"/>
              </a:spcBef>
            </a:pPr>
            <a:endParaRPr lang="ru-RU" sz="2400" b="1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5367" name="Picture 7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75" y="838200"/>
            <a:ext cx="2778125" cy="2436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357313"/>
            <a:ext cx="8786813" cy="550068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E20A6"/>
                </a:solidFill>
              </a:rPr>
              <a:t>1.Часть речи, отвечающая на вопросы </a:t>
            </a:r>
            <a:r>
              <a:rPr lang="ru-RU" b="1" i="1" dirty="0" smtClean="0">
                <a:solidFill>
                  <a:srgbClr val="0E20A6"/>
                </a:solidFill>
              </a:rPr>
              <a:t>какой</a:t>
            </a:r>
            <a:r>
              <a:rPr lang="ru-RU" b="1" dirty="0" smtClean="0">
                <a:solidFill>
                  <a:srgbClr val="0E20A6"/>
                </a:solidFill>
              </a:rPr>
              <a:t>?</a:t>
            </a:r>
            <a:r>
              <a:rPr lang="ru-RU" b="1" i="1" dirty="0" smtClean="0">
                <a:solidFill>
                  <a:srgbClr val="0E20A6"/>
                </a:solidFill>
              </a:rPr>
              <a:t>  какая</a:t>
            </a:r>
            <a:r>
              <a:rPr lang="ru-RU" b="1" dirty="0" smtClean="0">
                <a:solidFill>
                  <a:srgbClr val="0E20A6"/>
                </a:solidFill>
              </a:rPr>
              <a:t>?</a:t>
            </a:r>
            <a:r>
              <a:rPr lang="ru-RU" b="1" i="1" dirty="0" smtClean="0">
                <a:solidFill>
                  <a:srgbClr val="0E20A6"/>
                </a:solidFill>
              </a:rPr>
              <a:t> какое? какие</a:t>
            </a:r>
            <a:r>
              <a:rPr lang="ru-RU" b="1" dirty="0" smtClean="0">
                <a:solidFill>
                  <a:srgbClr val="0E20A6"/>
                </a:solidFill>
              </a:rPr>
              <a:t>? </a:t>
            </a:r>
          </a:p>
          <a:p>
            <a:r>
              <a:rPr lang="ru-RU" i="1" dirty="0" smtClean="0"/>
              <a:t>А) </a:t>
            </a:r>
            <a:r>
              <a:rPr lang="ru-RU" dirty="0" smtClean="0"/>
              <a:t>существительное</a:t>
            </a:r>
          </a:p>
          <a:p>
            <a:r>
              <a:rPr lang="ru-RU" i="1" dirty="0" smtClean="0"/>
              <a:t>Б) </a:t>
            </a:r>
            <a:r>
              <a:rPr lang="ru-RU" dirty="0" smtClean="0"/>
              <a:t>прилагательное</a:t>
            </a:r>
          </a:p>
          <a:p>
            <a:r>
              <a:rPr lang="ru-RU" i="1" dirty="0" smtClean="0"/>
              <a:t>В) </a:t>
            </a:r>
            <a:r>
              <a:rPr lang="ru-RU" dirty="0" smtClean="0"/>
              <a:t>глагол</a:t>
            </a:r>
          </a:p>
          <a:p>
            <a:r>
              <a:rPr lang="ru-RU" b="1" i="1" dirty="0" smtClean="0">
                <a:solidFill>
                  <a:srgbClr val="0E20A6"/>
                </a:solidFill>
              </a:rPr>
              <a:t>2. </a:t>
            </a:r>
            <a:r>
              <a:rPr lang="ru-RU" b="1" dirty="0" smtClean="0">
                <a:solidFill>
                  <a:srgbClr val="0E20A6"/>
                </a:solidFill>
              </a:rPr>
              <a:t>Как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изменяется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имя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прилагательное?</a:t>
            </a:r>
          </a:p>
          <a:p>
            <a:r>
              <a:rPr lang="ru-RU" i="1" dirty="0" smtClean="0"/>
              <a:t>А) </a:t>
            </a:r>
            <a:r>
              <a:rPr lang="ru-RU" dirty="0" smtClean="0"/>
              <a:t>по</a:t>
            </a:r>
            <a:r>
              <a:rPr lang="ru-RU" i="1" dirty="0" smtClean="0"/>
              <a:t> </a:t>
            </a:r>
            <a:r>
              <a:rPr lang="ru-RU" dirty="0" smtClean="0"/>
              <a:t>родам</a:t>
            </a:r>
            <a:r>
              <a:rPr lang="ru-RU" i="1" dirty="0" smtClean="0"/>
              <a:t> и </a:t>
            </a:r>
            <a:r>
              <a:rPr lang="ru-RU" dirty="0" smtClean="0"/>
              <a:t>падежам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Б) </a:t>
            </a:r>
            <a:r>
              <a:rPr lang="ru-RU" dirty="0" smtClean="0"/>
              <a:t>по</a:t>
            </a:r>
            <a:r>
              <a:rPr lang="ru-RU" i="1" dirty="0" smtClean="0"/>
              <a:t> </a:t>
            </a:r>
            <a:r>
              <a:rPr lang="ru-RU" dirty="0" smtClean="0"/>
              <a:t>падежам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В) </a:t>
            </a:r>
            <a:r>
              <a:rPr lang="ru-RU" dirty="0" smtClean="0"/>
              <a:t>по</a:t>
            </a:r>
            <a:r>
              <a:rPr lang="ru-RU" i="1" dirty="0" smtClean="0"/>
              <a:t> </a:t>
            </a:r>
            <a:r>
              <a:rPr lang="ru-RU" dirty="0" smtClean="0"/>
              <a:t>родам</a:t>
            </a:r>
            <a:r>
              <a:rPr lang="ru-RU" i="1" dirty="0" smtClean="0"/>
              <a:t>, </a:t>
            </a:r>
            <a:r>
              <a:rPr lang="ru-RU" dirty="0" smtClean="0"/>
              <a:t>числам</a:t>
            </a:r>
            <a:r>
              <a:rPr lang="ru-RU" i="1" dirty="0" smtClean="0"/>
              <a:t> и </a:t>
            </a:r>
            <a:r>
              <a:rPr lang="ru-RU" dirty="0" smtClean="0"/>
              <a:t>падежам</a:t>
            </a:r>
            <a:r>
              <a:rPr lang="ru-RU" i="1" dirty="0" smtClean="0"/>
              <a:t> </a:t>
            </a:r>
          </a:p>
          <a:p>
            <a:r>
              <a:rPr lang="ru-RU" b="1" dirty="0" smtClean="0">
                <a:solidFill>
                  <a:srgbClr val="0E20A6"/>
                </a:solidFill>
              </a:rPr>
              <a:t>3. Как определить падеж прилагательных?</a:t>
            </a:r>
          </a:p>
          <a:p>
            <a:r>
              <a:rPr lang="ru-RU" dirty="0" smtClean="0"/>
              <a:t>А) по окончанию прилагательного </a:t>
            </a:r>
          </a:p>
          <a:p>
            <a:r>
              <a:rPr lang="ru-RU" dirty="0" smtClean="0"/>
              <a:t>Б) по вопросу от существительного к прилагательному</a:t>
            </a:r>
          </a:p>
          <a:p>
            <a:r>
              <a:rPr lang="ru-RU" dirty="0" smtClean="0"/>
              <a:t>В) по падежу существительного, с которым связано прилагательное </a:t>
            </a:r>
          </a:p>
          <a:p>
            <a:r>
              <a:rPr lang="ru-RU" b="1" dirty="0" smtClean="0">
                <a:solidFill>
                  <a:srgbClr val="0E20A6"/>
                </a:solidFill>
              </a:rPr>
              <a:t>4. Найдите предложение в котором есть словосочетание «берёзовая роща» в родительном падеже.</a:t>
            </a:r>
          </a:p>
          <a:p>
            <a:r>
              <a:rPr lang="ru-RU" dirty="0" smtClean="0"/>
              <a:t>А) Мы любим гулять в берёзовой роще .</a:t>
            </a:r>
          </a:p>
          <a:p>
            <a:r>
              <a:rPr lang="ru-RU" dirty="0" smtClean="0"/>
              <a:t>Б) Село раскинулось  возле берёзовой рощи.</a:t>
            </a:r>
          </a:p>
          <a:p>
            <a:r>
              <a:rPr lang="ru-RU" dirty="0" smtClean="0"/>
              <a:t>В) Дети любовались берёзовой рощей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7772400" cy="1362075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8000" b="1" dirty="0" smtClean="0">
                <a:solidFill>
                  <a:srgbClr val="0E20A6"/>
                </a:solidFill>
              </a:rPr>
              <a:t>Тест</a:t>
            </a:r>
            <a:endParaRPr lang="ru-RU" sz="8000" b="1" dirty="0">
              <a:solidFill>
                <a:srgbClr val="0E20A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7772400" cy="1362075"/>
          </a:xfrm>
        </p:spPr>
        <p:txBody>
          <a:bodyPr/>
          <a:lstStyle/>
          <a:p>
            <a:r>
              <a:rPr lang="ru-RU" dirty="0" smtClean="0"/>
              <a:t>                   Тест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357313"/>
            <a:ext cx="8786813" cy="550068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E20A6"/>
                </a:solidFill>
              </a:rPr>
              <a:t>1.Часть речи, отвечающая на вопросы </a:t>
            </a:r>
            <a:r>
              <a:rPr lang="ru-RU" b="1" i="1" dirty="0" smtClean="0">
                <a:solidFill>
                  <a:srgbClr val="0E20A6"/>
                </a:solidFill>
              </a:rPr>
              <a:t>какой</a:t>
            </a:r>
            <a:r>
              <a:rPr lang="ru-RU" b="1" dirty="0" smtClean="0">
                <a:solidFill>
                  <a:srgbClr val="0E20A6"/>
                </a:solidFill>
              </a:rPr>
              <a:t>?</a:t>
            </a:r>
            <a:r>
              <a:rPr lang="ru-RU" b="1" i="1" dirty="0" smtClean="0">
                <a:solidFill>
                  <a:srgbClr val="0E20A6"/>
                </a:solidFill>
              </a:rPr>
              <a:t>  какая</a:t>
            </a:r>
            <a:r>
              <a:rPr lang="ru-RU" b="1" dirty="0" smtClean="0">
                <a:solidFill>
                  <a:srgbClr val="0E20A6"/>
                </a:solidFill>
              </a:rPr>
              <a:t>?</a:t>
            </a:r>
            <a:r>
              <a:rPr lang="ru-RU" b="1" i="1" dirty="0" smtClean="0">
                <a:solidFill>
                  <a:srgbClr val="0E20A6"/>
                </a:solidFill>
              </a:rPr>
              <a:t> какое? какие</a:t>
            </a:r>
            <a:r>
              <a:rPr lang="ru-RU" b="1" dirty="0" smtClean="0">
                <a:solidFill>
                  <a:srgbClr val="0E20A6"/>
                </a:solidFill>
              </a:rPr>
              <a:t>? </a:t>
            </a:r>
          </a:p>
          <a:p>
            <a:r>
              <a:rPr lang="ru-RU" i="1" dirty="0" smtClean="0"/>
              <a:t>А) </a:t>
            </a:r>
            <a:r>
              <a:rPr lang="ru-RU" dirty="0" smtClean="0"/>
              <a:t>существительное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Б) </a:t>
            </a:r>
            <a:r>
              <a:rPr lang="ru-RU" dirty="0" smtClean="0">
                <a:solidFill>
                  <a:srgbClr val="FF0000"/>
                </a:solidFill>
              </a:rPr>
              <a:t>прилагательное</a:t>
            </a:r>
          </a:p>
          <a:p>
            <a:r>
              <a:rPr lang="ru-RU" i="1" dirty="0" smtClean="0"/>
              <a:t>В) </a:t>
            </a:r>
            <a:r>
              <a:rPr lang="ru-RU" dirty="0" smtClean="0"/>
              <a:t>глагол</a:t>
            </a:r>
          </a:p>
          <a:p>
            <a:r>
              <a:rPr lang="ru-RU" b="1" i="1" dirty="0" smtClean="0">
                <a:solidFill>
                  <a:srgbClr val="0E20A6"/>
                </a:solidFill>
              </a:rPr>
              <a:t>2. </a:t>
            </a:r>
            <a:r>
              <a:rPr lang="ru-RU" b="1" dirty="0" smtClean="0">
                <a:solidFill>
                  <a:srgbClr val="0E20A6"/>
                </a:solidFill>
              </a:rPr>
              <a:t>Как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изменяется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имя</a:t>
            </a:r>
            <a:r>
              <a:rPr lang="ru-RU" b="1" i="1" dirty="0" smtClean="0">
                <a:solidFill>
                  <a:srgbClr val="0E20A6"/>
                </a:solidFill>
              </a:rPr>
              <a:t> </a:t>
            </a:r>
            <a:r>
              <a:rPr lang="ru-RU" b="1" dirty="0" smtClean="0">
                <a:solidFill>
                  <a:srgbClr val="0E20A6"/>
                </a:solidFill>
              </a:rPr>
              <a:t>прилагательное?</a:t>
            </a:r>
          </a:p>
          <a:p>
            <a:r>
              <a:rPr lang="ru-RU" i="1" dirty="0" smtClean="0"/>
              <a:t>А) </a:t>
            </a:r>
            <a:r>
              <a:rPr lang="ru-RU" dirty="0" smtClean="0"/>
              <a:t>по</a:t>
            </a:r>
            <a:r>
              <a:rPr lang="ru-RU" i="1" dirty="0" smtClean="0"/>
              <a:t> </a:t>
            </a:r>
            <a:r>
              <a:rPr lang="ru-RU" dirty="0" smtClean="0"/>
              <a:t>родам</a:t>
            </a:r>
            <a:r>
              <a:rPr lang="ru-RU" i="1" dirty="0" smtClean="0"/>
              <a:t> и </a:t>
            </a:r>
            <a:r>
              <a:rPr lang="ru-RU" dirty="0" smtClean="0"/>
              <a:t>падежам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Б) </a:t>
            </a:r>
            <a:r>
              <a:rPr lang="ru-RU" dirty="0" smtClean="0"/>
              <a:t>по</a:t>
            </a:r>
            <a:r>
              <a:rPr lang="ru-RU" i="1" dirty="0" smtClean="0"/>
              <a:t> </a:t>
            </a:r>
            <a:r>
              <a:rPr lang="ru-RU" dirty="0" smtClean="0"/>
              <a:t>падежам</a:t>
            </a:r>
            <a:r>
              <a:rPr lang="ru-RU" i="1" dirty="0" smtClean="0"/>
              <a:t>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В) </a:t>
            </a:r>
            <a:r>
              <a:rPr lang="ru-RU" dirty="0" smtClean="0">
                <a:solidFill>
                  <a:srgbClr val="FF0000"/>
                </a:solidFill>
              </a:rPr>
              <a:t>по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родам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числам</a:t>
            </a:r>
            <a:r>
              <a:rPr lang="ru-RU" i="1" dirty="0" smtClean="0">
                <a:solidFill>
                  <a:srgbClr val="FF0000"/>
                </a:solidFill>
              </a:rPr>
              <a:t> и </a:t>
            </a:r>
            <a:r>
              <a:rPr lang="ru-RU" dirty="0" smtClean="0">
                <a:solidFill>
                  <a:srgbClr val="FF0000"/>
                </a:solidFill>
              </a:rPr>
              <a:t>падежам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E20A6"/>
                </a:solidFill>
              </a:rPr>
              <a:t>3. Как определить падеж прилагательных?</a:t>
            </a:r>
          </a:p>
          <a:p>
            <a:r>
              <a:rPr lang="ru-RU" dirty="0" smtClean="0"/>
              <a:t>А) по окончанию прилагательного </a:t>
            </a:r>
          </a:p>
          <a:p>
            <a:r>
              <a:rPr lang="ru-RU" dirty="0" smtClean="0"/>
              <a:t>Б) по вопросу от существительного к прилагательному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В) по падежу существительного, с которым связано прилагательное </a:t>
            </a:r>
          </a:p>
          <a:p>
            <a:r>
              <a:rPr lang="ru-RU" b="1" dirty="0" smtClean="0">
                <a:solidFill>
                  <a:srgbClr val="0E20A6"/>
                </a:solidFill>
              </a:rPr>
              <a:t>4. Найдите предложение в котором есть словосочетание «берёзовая роща» в родительном падеже.</a:t>
            </a:r>
          </a:p>
          <a:p>
            <a:r>
              <a:rPr lang="ru-RU" dirty="0" smtClean="0"/>
              <a:t>А) Мы любим гулять в берёзовой роще 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Б) Село раскинулось  возле берёзовой рощи.</a:t>
            </a:r>
          </a:p>
          <a:p>
            <a:r>
              <a:rPr lang="ru-RU" dirty="0" smtClean="0"/>
              <a:t>В) Дети любовались берёзовой рощей 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1200" y="1752600"/>
            <a:ext cx="7162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Чтобы лучше нам писать,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Надо пальчики размять,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Раз, два, три, четыре, пять,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Вышли пальчики гулять.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Будут пальчики гулять,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А детишки все писать.</a:t>
            </a:r>
          </a:p>
        </p:txBody>
      </p:sp>
      <p:sp>
        <p:nvSpPr>
          <p:cNvPr id="19464" name="WordArt 8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6858000" cy="13493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Пальчиковая разминка</a:t>
            </a:r>
          </a:p>
        </p:txBody>
      </p:sp>
      <p:pic>
        <p:nvPicPr>
          <p:cNvPr id="19465" name="Picture 9" descr="кот-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1484313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85852" y="1214422"/>
            <a:ext cx="64294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5400" b="1" i="1" dirty="0" smtClean="0">
                <a:solidFill>
                  <a:srgbClr val="0000FF"/>
                </a:solidFill>
                <a:latin typeface="Comic Sans MS" pitchFamily="66" charset="0"/>
              </a:rPr>
              <a:t> ая яя  </a:t>
            </a:r>
          </a:p>
          <a:p>
            <a:pPr eaLnBrk="1" hangingPunct="1">
              <a:spcBef>
                <a:spcPct val="50000"/>
              </a:spcBef>
            </a:pPr>
            <a:r>
              <a:rPr lang="ru-RU" sz="5400" b="1" i="1" dirty="0">
                <a:solidFill>
                  <a:srgbClr val="0000FF"/>
                </a:solidFill>
                <a:latin typeface="Comic Sans MS" pitchFamily="66" charset="0"/>
              </a:rPr>
              <a:t>о</a:t>
            </a:r>
            <a:r>
              <a:rPr lang="ru-RU" sz="5400" b="1" i="1" dirty="0" smtClean="0">
                <a:solidFill>
                  <a:srgbClr val="0000FF"/>
                </a:solidFill>
                <a:latin typeface="Comic Sans MS" pitchFamily="66" charset="0"/>
              </a:rPr>
              <a:t>е ее </a:t>
            </a:r>
          </a:p>
          <a:p>
            <a:pPr eaLnBrk="1" hangingPunct="1">
              <a:spcBef>
                <a:spcPct val="50000"/>
              </a:spcBef>
            </a:pPr>
            <a:r>
              <a:rPr lang="ru-RU" sz="5400" b="1" i="1" dirty="0">
                <a:solidFill>
                  <a:srgbClr val="0000FF"/>
                </a:solidFill>
                <a:latin typeface="Comic Sans MS" pitchFamily="66" charset="0"/>
              </a:rPr>
              <a:t>о</a:t>
            </a:r>
            <a:r>
              <a:rPr lang="ru-RU" sz="5400" b="1" i="1" dirty="0" smtClean="0">
                <a:solidFill>
                  <a:srgbClr val="0000FF"/>
                </a:solidFill>
                <a:latin typeface="Comic Sans MS" pitchFamily="66" charset="0"/>
              </a:rPr>
              <a:t>й ый ий</a:t>
            </a:r>
          </a:p>
          <a:p>
            <a:pPr>
              <a:spcBef>
                <a:spcPct val="50000"/>
              </a:spcBef>
            </a:pPr>
            <a:r>
              <a:rPr lang="ru-RU" sz="4000" b="1" i="1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белое </a:t>
            </a:r>
            <a:r>
              <a:rPr lang="ru-RU" sz="4000" b="1" i="1" dirty="0" smtClean="0">
                <a:solidFill>
                  <a:srgbClr val="0000FF"/>
                </a:solidFill>
                <a:latin typeface="Comic Sans MS" pitchFamily="66" charset="0"/>
              </a:rPr>
              <a:t>синий </a:t>
            </a:r>
            <a:r>
              <a:rPr lang="ru-RU" sz="4000" b="1" i="1" dirty="0">
                <a:solidFill>
                  <a:srgbClr val="C00000"/>
                </a:solidFill>
                <a:latin typeface="Comic Sans MS" pitchFamily="66" charset="0"/>
              </a:rPr>
              <a:t>к</a:t>
            </a:r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расная</a:t>
            </a:r>
            <a:endParaRPr lang="ru-RU" sz="4000" b="1" i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4000" b="1" i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563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Чистописание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9563"/>
            <a:ext cx="6738938" cy="14430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Склонение имен существительных и прилагательных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52600" y="1981200"/>
            <a:ext cx="670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Что значит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просклонять имя существительное и прилагательное?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52600" y="3810000"/>
            <a:ext cx="624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00FF"/>
                </a:solidFill>
                <a:latin typeface="Comic Sans MS" pitchFamily="66" charset="0"/>
              </a:rPr>
              <a:t>Это значит изменять имя существительное и прилагательное по вопросам или по падежам.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4800" y="3657600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800" i="1" dirty="0">
                <a:solidFill>
                  <a:srgbClr val="0000FF"/>
                </a:solidFill>
                <a:latin typeface="Comic Sans MS" pitchFamily="66" charset="0"/>
              </a:rPr>
              <a:t>Синяя </a:t>
            </a:r>
            <a:r>
              <a:rPr lang="ru-RU" sz="4800" i="1" dirty="0" smtClean="0">
                <a:solidFill>
                  <a:srgbClr val="0000FF"/>
                </a:solidFill>
                <a:latin typeface="Comic Sans MS" pitchFamily="66" charset="0"/>
              </a:rPr>
              <a:t>тарелка -     </a:t>
            </a:r>
            <a:r>
              <a:rPr lang="en-US" sz="2800" dirty="0" smtClean="0">
                <a:latin typeface="Comic Sans MS" pitchFamily="66" charset="0"/>
              </a:rPr>
              <a:t>I</a:t>
            </a:r>
            <a:r>
              <a:rPr lang="ru-RU" sz="2800" dirty="0" smtClean="0">
                <a:latin typeface="Comic Sans MS" pitchFamily="66" charset="0"/>
              </a:rPr>
              <a:t>ряд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i="1" dirty="0" smtClean="0">
                <a:solidFill>
                  <a:srgbClr val="0000FF"/>
                </a:solidFill>
                <a:latin typeface="Comic Sans MS" pitchFamily="66" charset="0"/>
              </a:rPr>
              <a:t>Глубокое озеро</a:t>
            </a:r>
            <a:r>
              <a:rPr lang="en-US" sz="4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4800" i="1" dirty="0" smtClean="0">
                <a:solidFill>
                  <a:srgbClr val="0000FF"/>
                </a:solidFill>
                <a:latin typeface="Comic Sans MS" pitchFamily="66" charset="0"/>
              </a:rPr>
              <a:t>-   </a:t>
            </a:r>
            <a:r>
              <a:rPr lang="en-US" sz="2800" dirty="0" smtClean="0">
                <a:latin typeface="Comic Sans MS" pitchFamily="66" charset="0"/>
              </a:rPr>
              <a:t>II</a:t>
            </a:r>
            <a:r>
              <a:rPr lang="ru-RU" sz="2800" dirty="0" smtClean="0">
                <a:latin typeface="Comic Sans MS" pitchFamily="66" charset="0"/>
              </a:rPr>
              <a:t>ряд</a:t>
            </a:r>
          </a:p>
          <a:p>
            <a:pPr eaLnBrk="1" hangingPunct="1">
              <a:spcBef>
                <a:spcPct val="50000"/>
              </a:spcBef>
            </a:pPr>
            <a:r>
              <a:rPr lang="ru-RU" sz="4800" i="1" dirty="0" smtClean="0">
                <a:solidFill>
                  <a:srgbClr val="0000FF"/>
                </a:solidFill>
                <a:latin typeface="Comic Sans MS" pitchFamily="66" charset="0"/>
              </a:rPr>
              <a:t>Красивый дом</a:t>
            </a:r>
            <a:r>
              <a:rPr lang="en-US" sz="4800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4800" i="1" dirty="0" smtClean="0">
                <a:solidFill>
                  <a:srgbClr val="0000FF"/>
                </a:solidFill>
                <a:latin typeface="Comic Sans MS" pitchFamily="66" charset="0"/>
              </a:rPr>
              <a:t>-     </a:t>
            </a:r>
            <a:r>
              <a:rPr lang="en-US" sz="2800" dirty="0" smtClean="0">
                <a:latin typeface="Comic Sans MS" pitchFamily="66" charset="0"/>
              </a:rPr>
              <a:t>III</a:t>
            </a:r>
            <a:r>
              <a:rPr lang="ru-RU" sz="2800" dirty="0" smtClean="0">
                <a:latin typeface="Comic Sans MS" pitchFamily="66" charset="0"/>
              </a:rPr>
              <a:t>ряд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5848" name="Picture 8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209800" cy="195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785926"/>
            <a:ext cx="56883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Просклоняйте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словосочетания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Именительный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тарелка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какая?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синяя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Родительный </a:t>
            </a:r>
            <a:r>
              <a:rPr lang="ru-RU" sz="2800" i="1" dirty="0">
                <a:latin typeface="Comic Sans MS" pitchFamily="66" charset="0"/>
              </a:rPr>
              <a:t>чего?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тарелки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какой?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синей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Дательный </a:t>
            </a:r>
            <a:r>
              <a:rPr lang="ru-RU" sz="2800" i="1" dirty="0">
                <a:latin typeface="Comic Sans MS" pitchFamily="66" charset="0"/>
              </a:rPr>
              <a:t>чему?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тарелке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какой?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синей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914400" y="29718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Винительный </a:t>
            </a:r>
            <a:r>
              <a:rPr lang="ru-RU" sz="2800" i="1" dirty="0">
                <a:latin typeface="Comic Sans MS" pitchFamily="66" charset="0"/>
              </a:rPr>
              <a:t>что?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тарелку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какую?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синюю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3962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Творительный </a:t>
            </a:r>
            <a:r>
              <a:rPr lang="ru-RU" sz="2800" i="1" dirty="0">
                <a:latin typeface="Comic Sans MS" pitchFamily="66" charset="0"/>
              </a:rPr>
              <a:t>чем?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тарелкой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какой?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синей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Предложный о </a:t>
            </a:r>
            <a:r>
              <a:rPr lang="ru-RU" sz="2800" i="1" dirty="0">
                <a:latin typeface="Comic Sans MS" pitchFamily="66" charset="0"/>
              </a:rPr>
              <a:t>чём?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о тарелке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i="1" dirty="0">
                <a:latin typeface="Comic Sans MS" pitchFamily="66" charset="0"/>
              </a:rPr>
              <a:t>какой?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latin typeface="Comic Sans MS" pitchFamily="66" charset="0"/>
              </a:rPr>
              <a:t>синей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662</Words>
  <Application>Microsoft Office PowerPoint</Application>
  <PresentationFormat>Экран (4:3)</PresentationFormat>
  <Paragraphs>158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Тема урока:                    «Обобщение знаний о склонении имён     прилагательных в единственном числе». </vt:lpstr>
      <vt:lpstr>Слайд 2</vt:lpstr>
      <vt:lpstr>                   Тест</vt:lpstr>
      <vt:lpstr>                   Тест</vt:lpstr>
      <vt:lpstr>Слайд 5</vt:lpstr>
      <vt:lpstr>Слайд 6</vt:lpstr>
      <vt:lpstr>Склонение имен существительных и прилагательных</vt:lpstr>
      <vt:lpstr>Слайд 8</vt:lpstr>
      <vt:lpstr>Слайд 9</vt:lpstr>
      <vt:lpstr>Слайд 10</vt:lpstr>
      <vt:lpstr>Слайд 11</vt:lpstr>
      <vt:lpstr>Слайд 12</vt:lpstr>
      <vt:lpstr>Слайд 13</vt:lpstr>
      <vt:lpstr>Игра «Угадай сказочного персонажа».</vt:lpstr>
      <vt:lpstr> </vt:lpstr>
      <vt:lpstr> </vt:lpstr>
      <vt:lpstr>        Соотнеси признак </vt:lpstr>
      <vt:lpstr>        Соотнеси признак 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Обобщение знаний о склонении имён     прилагательных в единственном числе</dc:title>
  <dc:creator>kom</dc:creator>
  <cp:lastModifiedBy>Надежда</cp:lastModifiedBy>
  <cp:revision>39</cp:revision>
  <dcterms:created xsi:type="dcterms:W3CDTF">2010-02-25T16:35:02Z</dcterms:created>
  <dcterms:modified xsi:type="dcterms:W3CDTF">2015-02-28T14:21:30Z</dcterms:modified>
</cp:coreProperties>
</file>