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jpg" ContentType="image/jpg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274320"/>
            <a:ext cx="8229600" cy="1143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88208" y="626490"/>
            <a:ext cx="2767583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635" y="1894459"/>
            <a:ext cx="8085455" cy="2854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9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12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6" Type="http://schemas.openxmlformats.org/officeDocument/2006/relationships/image" Target="../media/image22.png"/><Relationship Id="rId7" Type="http://schemas.openxmlformats.org/officeDocument/2006/relationships/image" Target="../media/image23.png"/><Relationship Id="rId8" Type="http://schemas.openxmlformats.org/officeDocument/2006/relationships/image" Target="../media/image24.pn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25.png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Relationship Id="rId3" Type="http://schemas.openxmlformats.org/officeDocument/2006/relationships/image" Target="../media/image25.png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Relationship Id="rId3" Type="http://schemas.openxmlformats.org/officeDocument/2006/relationships/image" Target="../media/image25.png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Relationship Id="rId3" Type="http://schemas.openxmlformats.org/officeDocument/2006/relationships/image" Target="../media/image25.png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Relationship Id="rId3" Type="http://schemas.openxmlformats.org/officeDocument/2006/relationships/image" Target="../media/image25.png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/Relationships>
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Relationship Id="rId3" Type="http://schemas.openxmlformats.org/officeDocument/2006/relationships/image" Target="../media/image31.png"/></Relationships>
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2.png"/></Relationships>
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png"/><Relationship Id="rId3" Type="http://schemas.openxmlformats.org/officeDocument/2006/relationships/image" Target="../media/image33.png"/><Relationship Id="rId4" Type="http://schemas.openxmlformats.org/officeDocument/2006/relationships/image" Target="../media/image34.png"/><Relationship Id="rId5" Type="http://schemas.openxmlformats.org/officeDocument/2006/relationships/image" Target="../media/image35.png"/><Relationship Id="rId6" Type="http://schemas.openxmlformats.org/officeDocument/2006/relationships/image" Target="../media/image36.png"/><Relationship Id="rId7" Type="http://schemas.openxmlformats.org/officeDocument/2006/relationships/image" Target="../media/image37.png"/><Relationship Id="rId8" Type="http://schemas.openxmlformats.org/officeDocument/2006/relationships/image" Target="../media/image38.png"/><Relationship Id="rId9" Type="http://schemas.openxmlformats.org/officeDocument/2006/relationships/image" Target="../media/image39.png"/><Relationship Id="rId10" Type="http://schemas.openxmlformats.org/officeDocument/2006/relationships/image" Target="../media/image40.png"/></Relationships>
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6.png"/><Relationship Id="rId3" Type="http://schemas.openxmlformats.org/officeDocument/2006/relationships/image" Target="../media/image41.png"/><Relationship Id="rId4" Type="http://schemas.openxmlformats.org/officeDocument/2006/relationships/image" Target="../media/image42.png"/></Relationships>
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3.png"/></Relationships>
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3.png"/><Relationship Id="rId3" Type="http://schemas.openxmlformats.org/officeDocument/2006/relationships/image" Target="../media/image44.png"/><Relationship Id="rId4" Type="http://schemas.openxmlformats.org/officeDocument/2006/relationships/image" Target="../media/image45.png"/><Relationship Id="rId5" Type="http://schemas.openxmlformats.org/officeDocument/2006/relationships/image" Target="../media/image35.png"/><Relationship Id="rId6" Type="http://schemas.openxmlformats.org/officeDocument/2006/relationships/image" Target="../media/image46.png"/><Relationship Id="rId7" Type="http://schemas.openxmlformats.org/officeDocument/2006/relationships/image" Target="../media/image37.png"/><Relationship Id="rId8" Type="http://schemas.openxmlformats.org/officeDocument/2006/relationships/image" Target="../media/image47.png"/><Relationship Id="rId9" Type="http://schemas.openxmlformats.org/officeDocument/2006/relationships/image" Target="../media/image39.png"/><Relationship Id="rId10" Type="http://schemas.openxmlformats.org/officeDocument/2006/relationships/image" Target="../media/image48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/Relationships>
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/Relationships>
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Relationship Id="rId3" Type="http://schemas.openxmlformats.org/officeDocument/2006/relationships/image" Target="../media/image49.png"/><Relationship Id="rId4" Type="http://schemas.openxmlformats.org/officeDocument/2006/relationships/image" Target="../media/image50.png"/><Relationship Id="rId5" Type="http://schemas.openxmlformats.org/officeDocument/2006/relationships/image" Target="../media/image51.png"/><Relationship Id="rId6" Type="http://schemas.openxmlformats.org/officeDocument/2006/relationships/image" Target="../media/image52.png"/><Relationship Id="rId7" Type="http://schemas.openxmlformats.org/officeDocument/2006/relationships/image" Target="../media/image53.png"/><Relationship Id="rId8" Type="http://schemas.openxmlformats.org/officeDocument/2006/relationships/image" Target="../media/image54.png"/><Relationship Id="rId9" Type="http://schemas.openxmlformats.org/officeDocument/2006/relationships/image" Target="../media/image55.png"/><Relationship Id="rId10" Type="http://schemas.openxmlformats.org/officeDocument/2006/relationships/image" Target="../media/image56.png"/><Relationship Id="rId11" Type="http://schemas.openxmlformats.org/officeDocument/2006/relationships/image" Target="../media/image57.png"/><Relationship Id="rId12" Type="http://schemas.openxmlformats.org/officeDocument/2006/relationships/image" Target="../media/image58.png"/><Relationship Id="rId13" Type="http://schemas.openxmlformats.org/officeDocument/2006/relationships/image" Target="../media/image59.png"/><Relationship Id="rId14" Type="http://schemas.openxmlformats.org/officeDocument/2006/relationships/image" Target="../media/image60.png"/></Relationships>
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1.png"/><Relationship Id="rId3" Type="http://schemas.openxmlformats.org/officeDocument/2006/relationships/image" Target="../media/image62.png"/><Relationship Id="rId4" Type="http://schemas.openxmlformats.org/officeDocument/2006/relationships/image" Target="../media/image63.png"/><Relationship Id="rId5" Type="http://schemas.openxmlformats.org/officeDocument/2006/relationships/image" Target="../media/image64.png"/><Relationship Id="rId6" Type="http://schemas.openxmlformats.org/officeDocument/2006/relationships/image" Target="../media/image65.png"/><Relationship Id="rId7" Type="http://schemas.openxmlformats.org/officeDocument/2006/relationships/image" Target="../media/image66.png"/><Relationship Id="rId8" Type="http://schemas.openxmlformats.org/officeDocument/2006/relationships/image" Target="../media/image67.png"/></Relationships>

</file>

<file path=ppt/slides/_rels/slide3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6.png"/></Relationships>

</file>

<file path=ppt/slides/_rels/slide3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6.png"/></Relationships>

</file>

<file path=ppt/slides/_rels/slide3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8.png"/><Relationship Id="rId3" Type="http://schemas.openxmlformats.org/officeDocument/2006/relationships/image" Target="../media/image69.png"/><Relationship Id="rId4" Type="http://schemas.openxmlformats.org/officeDocument/2006/relationships/image" Target="../media/image70.png"/><Relationship Id="rId5" Type="http://schemas.openxmlformats.org/officeDocument/2006/relationships/image" Target="../media/image71.png"/><Relationship Id="rId6" Type="http://schemas.openxmlformats.org/officeDocument/2006/relationships/image" Target="../media/image72.png"/><Relationship Id="rId7" Type="http://schemas.openxmlformats.org/officeDocument/2006/relationships/image" Target="../media/image73.png"/><Relationship Id="rId8" Type="http://schemas.openxmlformats.org/officeDocument/2006/relationships/image" Target="../media/image74.png"/><Relationship Id="rId9" Type="http://schemas.openxmlformats.org/officeDocument/2006/relationships/image" Target="../media/image75.png"/><Relationship Id="rId10" Type="http://schemas.openxmlformats.org/officeDocument/2006/relationships/image" Target="../media/image76.png"/><Relationship Id="rId11" Type="http://schemas.openxmlformats.org/officeDocument/2006/relationships/image" Target="../media/image77.png"/><Relationship Id="rId12" Type="http://schemas.openxmlformats.org/officeDocument/2006/relationships/image" Target="../media/image78.png"/></Relationships>

</file>

<file path=ppt/slides/_rels/slide3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9.png"/><Relationship Id="rId3" Type="http://schemas.openxmlformats.org/officeDocument/2006/relationships/image" Target="../media/image80.png"/></Relationships>

</file>

<file path=ppt/slides/_rels/slide3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9.png"/></Relationships>

</file>

<file path=ppt/slides/_rels/slide3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9.png"/></Relationships>

</file>

<file path=ppt/slides/_rels/slide3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9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
</file>

<file path=ppt/slides/_rels/slide4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1.png"/><Relationship Id="rId3" Type="http://schemas.openxmlformats.org/officeDocument/2006/relationships/hyperlink" Target="mailto:anarushevich@yandex.ru" TargetMode="Externa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7.png"/><Relationship Id="rId3" Type="http://schemas.openxmlformats.org/officeDocument/2006/relationships/image" Target="../media/image18.jp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39197" y="1001748"/>
              <a:ext cx="5221562" cy="424797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83735" y="1258824"/>
              <a:ext cx="1813560" cy="67360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9144000" cy="685799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657855" y="1746504"/>
              <a:ext cx="4355592" cy="673608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354960" y="892301"/>
            <a:ext cx="5194935" cy="9969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3820"/>
              </a:lnSpc>
              <a:spcBef>
                <a:spcPts val="105"/>
              </a:spcBef>
            </a:pPr>
            <a:r>
              <a:rPr dirty="0" sz="3200" spc="-20">
                <a:solidFill>
                  <a:srgbClr val="17375E"/>
                </a:solidFill>
                <a:latin typeface="Arial"/>
                <a:cs typeface="Arial"/>
              </a:rPr>
              <a:t>Эффективная</a:t>
            </a:r>
            <a:r>
              <a:rPr dirty="0" sz="3200" spc="-140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dirty="0" sz="3200" spc="-40">
                <a:solidFill>
                  <a:srgbClr val="17375E"/>
                </a:solidFill>
                <a:latin typeface="Arial"/>
                <a:cs typeface="Arial"/>
              </a:rPr>
              <a:t>подготовка</a:t>
            </a:r>
            <a:endParaRPr sz="3200">
              <a:latin typeface="Arial"/>
              <a:cs typeface="Arial"/>
            </a:endParaRPr>
          </a:p>
          <a:p>
            <a:pPr algn="ctr" marR="221615">
              <a:lnSpc>
                <a:spcPts val="3820"/>
              </a:lnSpc>
            </a:pPr>
            <a:r>
              <a:rPr dirty="0" sz="3200">
                <a:solidFill>
                  <a:srgbClr val="17375E"/>
                </a:solidFill>
                <a:latin typeface="Arial"/>
                <a:cs typeface="Arial"/>
              </a:rPr>
              <a:t>к</a:t>
            </a:r>
            <a:r>
              <a:rPr dirty="0" sz="3200" spc="-75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17375E"/>
                </a:solidFill>
                <a:latin typeface="Arial"/>
                <a:cs typeface="Arial"/>
              </a:rPr>
              <a:t>ОГЭ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44748" y="1863344"/>
            <a:ext cx="3784600" cy="513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b="1">
                <a:solidFill>
                  <a:srgbClr val="17375E"/>
                </a:solidFill>
                <a:latin typeface="Arial"/>
                <a:cs typeface="Arial"/>
              </a:rPr>
              <a:t>по</a:t>
            </a:r>
            <a:r>
              <a:rPr dirty="0" sz="3200" spc="-20" b="1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dirty="0" sz="3200" spc="-75" b="1">
                <a:solidFill>
                  <a:srgbClr val="17375E"/>
                </a:solidFill>
                <a:latin typeface="Arial"/>
                <a:cs typeface="Arial"/>
              </a:rPr>
              <a:t>р</a:t>
            </a:r>
            <a:r>
              <a:rPr dirty="0" sz="3200" spc="-130" b="1">
                <a:solidFill>
                  <a:srgbClr val="17375E"/>
                </a:solidFill>
                <a:latin typeface="Arial"/>
                <a:cs typeface="Arial"/>
              </a:rPr>
              <a:t>у</a:t>
            </a:r>
            <a:r>
              <a:rPr dirty="0" sz="3200" spc="-45" b="1">
                <a:solidFill>
                  <a:srgbClr val="17375E"/>
                </a:solidFill>
                <a:latin typeface="Arial"/>
                <a:cs typeface="Arial"/>
              </a:rPr>
              <a:t>сс</a:t>
            </a:r>
            <a:r>
              <a:rPr dirty="0" sz="3200" spc="-70" b="1">
                <a:solidFill>
                  <a:srgbClr val="17375E"/>
                </a:solidFill>
                <a:latin typeface="Arial"/>
                <a:cs typeface="Arial"/>
              </a:rPr>
              <a:t>к</a:t>
            </a:r>
            <a:r>
              <a:rPr dirty="0" sz="3200" spc="-75" b="1">
                <a:solidFill>
                  <a:srgbClr val="17375E"/>
                </a:solidFill>
                <a:latin typeface="Arial"/>
                <a:cs typeface="Arial"/>
              </a:rPr>
              <a:t>о</a:t>
            </a:r>
            <a:r>
              <a:rPr dirty="0" sz="3200" spc="-80" b="1">
                <a:solidFill>
                  <a:srgbClr val="17375E"/>
                </a:solidFill>
                <a:latin typeface="Arial"/>
                <a:cs typeface="Arial"/>
              </a:rPr>
              <a:t>м</a:t>
            </a:r>
            <a:r>
              <a:rPr dirty="0" sz="3200" b="1">
                <a:solidFill>
                  <a:srgbClr val="17375E"/>
                </a:solidFill>
                <a:latin typeface="Arial"/>
                <a:cs typeface="Arial"/>
              </a:rPr>
              <a:t>у</a:t>
            </a:r>
            <a:r>
              <a:rPr dirty="0" sz="3200" spc="-160" b="1">
                <a:solidFill>
                  <a:srgbClr val="17375E"/>
                </a:solidFill>
                <a:latin typeface="Arial"/>
                <a:cs typeface="Arial"/>
              </a:rPr>
              <a:t> </a:t>
            </a:r>
            <a:r>
              <a:rPr dirty="0" sz="3200" spc="-5" b="1">
                <a:solidFill>
                  <a:srgbClr val="17375E"/>
                </a:solidFill>
                <a:latin typeface="Arial"/>
                <a:cs typeface="Arial"/>
              </a:rPr>
              <a:t>язы</a:t>
            </a:r>
            <a:r>
              <a:rPr dirty="0" sz="3200" spc="5" b="1">
                <a:solidFill>
                  <a:srgbClr val="17375E"/>
                </a:solidFill>
                <a:latin typeface="Arial"/>
                <a:cs typeface="Arial"/>
              </a:rPr>
              <a:t>к</a:t>
            </a:r>
            <a:r>
              <a:rPr dirty="0" sz="3200" b="1">
                <a:solidFill>
                  <a:srgbClr val="17375E"/>
                </a:solidFill>
                <a:latin typeface="Arial"/>
                <a:cs typeface="Arial"/>
              </a:rPr>
              <a:t>у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67533" y="3825680"/>
            <a:ext cx="5494020" cy="2344420"/>
          </a:xfrm>
          <a:prstGeom prst="rect">
            <a:avLst/>
          </a:prstGeom>
        </p:spPr>
        <p:txBody>
          <a:bodyPr wrap="square" lIns="0" tIns="787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20"/>
              </a:spcBef>
            </a:pPr>
            <a:r>
              <a:rPr dirty="0" sz="3200" spc="-15" b="1">
                <a:solidFill>
                  <a:srgbClr val="17375E"/>
                </a:solidFill>
                <a:latin typeface="Calibri"/>
                <a:cs typeface="Calibri"/>
              </a:rPr>
              <a:t>Нарушевич</a:t>
            </a:r>
            <a:r>
              <a:rPr dirty="0" sz="3200" spc="-55" b="1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z="3200" b="1">
                <a:solidFill>
                  <a:srgbClr val="17375E"/>
                </a:solidFill>
                <a:latin typeface="Calibri"/>
                <a:cs typeface="Calibri"/>
              </a:rPr>
              <a:t>Андрей</a:t>
            </a:r>
            <a:r>
              <a:rPr dirty="0" sz="3200" spc="-95" b="1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z="3200" spc="-60" b="1">
                <a:solidFill>
                  <a:srgbClr val="17375E"/>
                </a:solidFill>
                <a:latin typeface="Calibri"/>
                <a:cs typeface="Calibri"/>
              </a:rPr>
              <a:t>Георгиевич</a:t>
            </a:r>
            <a:endParaRPr sz="3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95"/>
              </a:spcBef>
            </a:pPr>
            <a:r>
              <a:rPr dirty="0" sz="2400" spc="-20">
                <a:solidFill>
                  <a:srgbClr val="17375E"/>
                </a:solidFill>
                <a:latin typeface="Calibri"/>
                <a:cs typeface="Calibri"/>
              </a:rPr>
              <a:t>кандидат</a:t>
            </a:r>
            <a:r>
              <a:rPr dirty="0" sz="2400" spc="-25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z="2400" spc="-20">
                <a:solidFill>
                  <a:srgbClr val="17375E"/>
                </a:solidFill>
                <a:latin typeface="Calibri"/>
                <a:cs typeface="Calibri"/>
              </a:rPr>
              <a:t>филологических</a:t>
            </a:r>
            <a:r>
              <a:rPr dirty="0" sz="2400" spc="5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17375E"/>
                </a:solidFill>
                <a:latin typeface="Calibri"/>
                <a:cs typeface="Calibri"/>
              </a:rPr>
              <a:t>наук,</a:t>
            </a:r>
            <a:endParaRPr sz="2400">
              <a:latin typeface="Calibri"/>
              <a:cs typeface="Calibri"/>
            </a:endParaRPr>
          </a:p>
          <a:p>
            <a:pPr algn="ctr" marL="678180" marR="668020">
              <a:lnSpc>
                <a:spcPct val="120000"/>
              </a:lnSpc>
            </a:pPr>
            <a:r>
              <a:rPr dirty="0" sz="2400" spc="-20">
                <a:solidFill>
                  <a:srgbClr val="17375E"/>
                </a:solidFill>
                <a:latin typeface="Calibri"/>
                <a:cs typeface="Calibri"/>
              </a:rPr>
              <a:t>заведующий</a:t>
            </a:r>
            <a:r>
              <a:rPr dirty="0" sz="2400" spc="-3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z="2400" spc="-20">
                <a:solidFill>
                  <a:srgbClr val="17375E"/>
                </a:solidFill>
                <a:latin typeface="Calibri"/>
                <a:cs typeface="Calibri"/>
              </a:rPr>
              <a:t>кафедрой</a:t>
            </a:r>
            <a:r>
              <a:rPr dirty="0" sz="2400" spc="-85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z="2400" spc="-25">
                <a:solidFill>
                  <a:srgbClr val="17375E"/>
                </a:solidFill>
                <a:latin typeface="Calibri"/>
                <a:cs typeface="Calibri"/>
              </a:rPr>
              <a:t>русского </a:t>
            </a:r>
            <a:r>
              <a:rPr dirty="0" sz="2400" spc="-525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17375E"/>
                </a:solidFill>
                <a:latin typeface="Calibri"/>
                <a:cs typeface="Calibri"/>
              </a:rPr>
              <a:t>и</a:t>
            </a:r>
            <a:r>
              <a:rPr dirty="0" sz="2400" spc="-1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17375E"/>
                </a:solidFill>
                <a:latin typeface="Calibri"/>
                <a:cs typeface="Calibri"/>
              </a:rPr>
              <a:t>иностранных</a:t>
            </a:r>
            <a:r>
              <a:rPr dirty="0" sz="2400" spc="-75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z="2400" spc="-20">
                <a:solidFill>
                  <a:srgbClr val="17375E"/>
                </a:solidFill>
                <a:latin typeface="Calibri"/>
                <a:cs typeface="Calibri"/>
              </a:rPr>
              <a:t>языков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830"/>
              </a:spcBef>
            </a:pPr>
            <a:r>
              <a:rPr dirty="0" sz="2400" spc="-5">
                <a:solidFill>
                  <a:srgbClr val="17375E"/>
                </a:solidFill>
                <a:latin typeface="Calibri"/>
                <a:cs typeface="Calibri"/>
              </a:rPr>
              <a:t>ТИ</a:t>
            </a:r>
            <a:r>
              <a:rPr dirty="0" sz="2400" spc="-25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17375E"/>
                </a:solidFill>
                <a:latin typeface="Calibri"/>
                <a:cs typeface="Calibri"/>
              </a:rPr>
              <a:t>имени</a:t>
            </a:r>
            <a:r>
              <a:rPr dirty="0" sz="2400" spc="-40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17375E"/>
                </a:solidFill>
                <a:latin typeface="Calibri"/>
                <a:cs typeface="Calibri"/>
              </a:rPr>
              <a:t>А.П.</a:t>
            </a:r>
            <a:r>
              <a:rPr dirty="0" sz="2400" spc="-55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z="2400" spc="-20">
                <a:solidFill>
                  <a:srgbClr val="17375E"/>
                </a:solidFill>
                <a:latin typeface="Calibri"/>
                <a:cs typeface="Calibri"/>
              </a:rPr>
              <a:t>Чехова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274320"/>
            <a:ext cx="8229600" cy="114300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535635" y="455752"/>
            <a:ext cx="8084184" cy="50507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381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001F5F"/>
                </a:solidFill>
                <a:latin typeface="Arial"/>
                <a:cs typeface="Arial"/>
              </a:rPr>
              <a:t>Как</a:t>
            </a:r>
            <a:r>
              <a:rPr dirty="0" sz="2400" spc="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001F5F"/>
                </a:solidFill>
                <a:latin typeface="Arial"/>
                <a:cs typeface="Arial"/>
              </a:rPr>
              <a:t>писать</a:t>
            </a:r>
            <a:r>
              <a:rPr dirty="0" sz="2400" spc="45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400" spc="-10" b="1">
                <a:solidFill>
                  <a:srgbClr val="001F5F"/>
                </a:solidFill>
                <a:latin typeface="Arial"/>
                <a:cs typeface="Arial"/>
              </a:rPr>
              <a:t>сочинение-рассуждение</a:t>
            </a:r>
            <a:endParaRPr sz="2400">
              <a:latin typeface="Arial"/>
              <a:cs typeface="Arial"/>
            </a:endParaRPr>
          </a:p>
          <a:p>
            <a:pPr algn="ctr" marR="5080">
              <a:lnSpc>
                <a:spcPct val="100000"/>
              </a:lnSpc>
              <a:spcBef>
                <a:spcPts val="5"/>
              </a:spcBef>
            </a:pPr>
            <a:r>
              <a:rPr dirty="0" sz="2400" b="1">
                <a:solidFill>
                  <a:srgbClr val="001F5F"/>
                </a:solidFill>
                <a:latin typeface="Arial"/>
                <a:cs typeface="Arial"/>
              </a:rPr>
              <a:t>с</a:t>
            </a:r>
            <a:r>
              <a:rPr dirty="0" sz="2400" spc="-10" b="1">
                <a:solidFill>
                  <a:srgbClr val="001F5F"/>
                </a:solidFill>
                <a:latin typeface="Arial"/>
                <a:cs typeface="Arial"/>
              </a:rPr>
              <a:t> объяснением</a:t>
            </a:r>
            <a:r>
              <a:rPr dirty="0" sz="240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400" spc="-10" b="1">
                <a:solidFill>
                  <a:srgbClr val="001F5F"/>
                </a:solidFill>
                <a:latin typeface="Arial"/>
                <a:cs typeface="Arial"/>
              </a:rPr>
              <a:t>значения</a:t>
            </a:r>
            <a:r>
              <a:rPr dirty="0" sz="2400" spc="-20" b="1">
                <a:solidFill>
                  <a:srgbClr val="001F5F"/>
                </a:solidFill>
                <a:latin typeface="Arial"/>
                <a:cs typeface="Arial"/>
              </a:rPr>
              <a:t> слова</a:t>
            </a:r>
            <a:r>
              <a:rPr dirty="0" sz="240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001F5F"/>
                </a:solidFill>
                <a:latin typeface="Arial"/>
                <a:cs typeface="Arial"/>
              </a:rPr>
              <a:t>(9.3)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750">
              <a:latin typeface="Arial"/>
              <a:cs typeface="Arial"/>
            </a:endParaRPr>
          </a:p>
          <a:p>
            <a:pPr algn="just" marL="469900" marR="5080" indent="-457200">
              <a:lnSpc>
                <a:spcPct val="100000"/>
              </a:lnSpc>
              <a:buAutoNum type="arabicPeriod" startAt="5"/>
              <a:tabLst>
                <a:tab pos="469900" algn="l"/>
              </a:tabLst>
            </a:pPr>
            <a:r>
              <a:rPr dirty="0" sz="2400" spc="-30">
                <a:latin typeface="Calibri"/>
                <a:cs typeface="Calibri"/>
              </a:rPr>
              <a:t>Продумайте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15" b="1">
                <a:latin typeface="Calibri"/>
                <a:cs typeface="Calibri"/>
              </a:rPr>
              <a:t>комментарий</a:t>
            </a:r>
            <a:r>
              <a:rPr dirty="0" sz="2400" spc="-10" b="1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−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ваши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размышления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о </a:t>
            </a:r>
            <a:r>
              <a:rPr dirty="0" sz="2400" spc="-53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значимости</a:t>
            </a:r>
            <a:r>
              <a:rPr dirty="0" sz="2400" spc="28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соответствующего</a:t>
            </a:r>
            <a:r>
              <a:rPr dirty="0" sz="2400" spc="27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понятия</a:t>
            </a:r>
            <a:r>
              <a:rPr dirty="0" sz="2400" spc="28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в</a:t>
            </a:r>
            <a:r>
              <a:rPr dirty="0" sz="2400" spc="29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жизни</a:t>
            </a:r>
            <a:r>
              <a:rPr dirty="0" sz="2400" spc="29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человека </a:t>
            </a:r>
            <a:r>
              <a:rPr dirty="0" sz="2400" spc="-5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и </a:t>
            </a:r>
            <a:r>
              <a:rPr dirty="0" sz="2400" spc="-10">
                <a:latin typeface="Calibri"/>
                <a:cs typeface="Calibri"/>
              </a:rPr>
              <a:t>общества. </a:t>
            </a:r>
            <a:r>
              <a:rPr dirty="0" sz="2400" spc="-15">
                <a:latin typeface="Calibri"/>
                <a:cs typeface="Calibri"/>
              </a:rPr>
              <a:t>Комментарий </a:t>
            </a:r>
            <a:r>
              <a:rPr dirty="0" sz="2400" spc="-25">
                <a:latin typeface="Calibri"/>
                <a:cs typeface="Calibri"/>
              </a:rPr>
              <a:t>может </a:t>
            </a:r>
            <a:r>
              <a:rPr dirty="0" sz="2400" spc="-5">
                <a:latin typeface="Calibri"/>
                <a:cs typeface="Calibri"/>
              </a:rPr>
              <a:t>быть </a:t>
            </a:r>
            <a:r>
              <a:rPr dirty="0" sz="2400" spc="-10">
                <a:latin typeface="Calibri"/>
                <a:cs typeface="Calibri"/>
              </a:rPr>
              <a:t>помещён </a:t>
            </a:r>
            <a:r>
              <a:rPr dirty="0" sz="2400">
                <a:latin typeface="Calibri"/>
                <a:cs typeface="Calibri"/>
              </a:rPr>
              <a:t>в </a:t>
            </a:r>
            <a:r>
              <a:rPr dirty="0" sz="2400" spc="-20">
                <a:latin typeface="Calibri"/>
                <a:cs typeface="Calibri"/>
              </a:rPr>
              <a:t>1-ом 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абзаце</a:t>
            </a:r>
            <a:r>
              <a:rPr dirty="0" sz="2400" spc="-7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сочинения.</a:t>
            </a:r>
            <a:endParaRPr sz="2400">
              <a:latin typeface="Calibri"/>
              <a:cs typeface="Calibri"/>
            </a:endParaRPr>
          </a:p>
          <a:p>
            <a:pPr algn="just" marL="469900" indent="-457200">
              <a:lnSpc>
                <a:spcPct val="100000"/>
              </a:lnSpc>
              <a:spcBef>
                <a:spcPts val="605"/>
              </a:spcBef>
              <a:buAutoNum type="arabicPeriod" startAt="5"/>
              <a:tabLst>
                <a:tab pos="469900" algn="l"/>
              </a:tabLst>
            </a:pPr>
            <a:r>
              <a:rPr dirty="0" sz="2400">
                <a:latin typeface="Calibri"/>
                <a:cs typeface="Calibri"/>
              </a:rPr>
              <a:t>Во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2-ом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абзаце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приведите</a:t>
            </a:r>
            <a:r>
              <a:rPr dirty="0" sz="2400" spc="-5">
                <a:latin typeface="Calibri"/>
                <a:cs typeface="Calibri"/>
              </a:rPr>
              <a:t> пример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из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текста.</a:t>
            </a:r>
            <a:endParaRPr sz="2400">
              <a:latin typeface="Calibri"/>
              <a:cs typeface="Calibri"/>
            </a:endParaRPr>
          </a:p>
          <a:p>
            <a:pPr algn="just" marL="469900" marR="5080" indent="-457200">
              <a:lnSpc>
                <a:spcPct val="100000"/>
              </a:lnSpc>
              <a:spcBef>
                <a:spcPts val="600"/>
              </a:spcBef>
              <a:buSzPct val="75000"/>
              <a:buFont typeface="Calibri"/>
              <a:buAutoNum type="arabicPeriod" startAt="5"/>
              <a:tabLst>
                <a:tab pos="538480" algn="l"/>
              </a:tabLst>
            </a:pPr>
            <a:r>
              <a:rPr dirty="0"/>
              <a:t>	</a:t>
            </a:r>
            <a:r>
              <a:rPr dirty="0" sz="2400">
                <a:latin typeface="Calibri"/>
                <a:cs typeface="Calibri"/>
              </a:rPr>
              <a:t>В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3-ем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абзаце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приведите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пример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из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текста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или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10">
                <a:latin typeface="Calibri"/>
                <a:cs typeface="Calibri"/>
              </a:rPr>
              <a:t>из </a:t>
            </a:r>
            <a:r>
              <a:rPr dirty="0" sz="2400" spc="1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жизненного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опыта.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Обратите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внимание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на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то,</a:t>
            </a:r>
            <a:r>
              <a:rPr dirty="0" sz="2400" spc="-20">
                <a:latin typeface="Calibri"/>
                <a:cs typeface="Calibri"/>
              </a:rPr>
              <a:t> что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40">
                <a:latin typeface="Calibri"/>
                <a:cs typeface="Calibri"/>
              </a:rPr>
              <a:t>это 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может </a:t>
            </a:r>
            <a:r>
              <a:rPr dirty="0" sz="2400" spc="-5">
                <a:latin typeface="Calibri"/>
                <a:cs typeface="Calibri"/>
              </a:rPr>
              <a:t>быть пример </a:t>
            </a:r>
            <a:r>
              <a:rPr dirty="0" sz="2400" spc="-10">
                <a:latin typeface="Calibri"/>
                <a:cs typeface="Calibri"/>
              </a:rPr>
              <a:t>из </a:t>
            </a:r>
            <a:r>
              <a:rPr dirty="0" sz="2400" spc="-30">
                <a:latin typeface="Calibri"/>
                <a:cs typeface="Calibri"/>
              </a:rPr>
              <a:t>художественного </a:t>
            </a:r>
            <a:r>
              <a:rPr dirty="0" sz="2400" spc="-10">
                <a:latin typeface="Calibri"/>
                <a:cs typeface="Calibri"/>
              </a:rPr>
              <a:t>произведения </a:t>
            </a:r>
            <a:r>
              <a:rPr dirty="0" sz="2400">
                <a:latin typeface="Calibri"/>
                <a:cs typeface="Calibri"/>
              </a:rPr>
              <a:t>– 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ссылка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на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ваш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читательский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 spc="-45">
                <a:latin typeface="Calibri"/>
                <a:cs typeface="Calibri"/>
              </a:rPr>
              <a:t>опыт.</a:t>
            </a:r>
            <a:endParaRPr sz="2400">
              <a:latin typeface="Calibri"/>
              <a:cs typeface="Calibri"/>
            </a:endParaRPr>
          </a:p>
          <a:p>
            <a:pPr algn="just" marL="469900" indent="-457200">
              <a:lnSpc>
                <a:spcPct val="100000"/>
              </a:lnSpc>
              <a:spcBef>
                <a:spcPts val="600"/>
              </a:spcBef>
              <a:buAutoNum type="arabicPeriod" startAt="5"/>
              <a:tabLst>
                <a:tab pos="469900" algn="l"/>
              </a:tabLst>
            </a:pPr>
            <a:r>
              <a:rPr dirty="0" sz="2400">
                <a:latin typeface="Calibri"/>
                <a:cs typeface="Calibri"/>
              </a:rPr>
              <a:t>В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4-ом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абзаце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напишите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заключение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274320"/>
            <a:ext cx="8229600" cy="1143000"/>
            <a:chOff x="457200" y="274320"/>
            <a:chExt cx="8229600" cy="1143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200" y="274320"/>
              <a:ext cx="8229600" cy="1143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13020" y="304800"/>
              <a:ext cx="583691" cy="582167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641094" y="409702"/>
            <a:ext cx="5829300" cy="8788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 indent="1270">
              <a:lnSpc>
                <a:spcPct val="100000"/>
              </a:lnSpc>
              <a:spcBef>
                <a:spcPts val="95"/>
              </a:spcBef>
              <a:tabLst>
                <a:tab pos="2504440" algn="l"/>
              </a:tabLst>
            </a:pPr>
            <a:r>
              <a:rPr dirty="0" sz="2800" spc="-20"/>
              <a:t>Композиция</a:t>
            </a:r>
            <a:r>
              <a:rPr dirty="0" sz="2800" spc="15"/>
              <a:t> </a:t>
            </a:r>
            <a:r>
              <a:rPr dirty="0" sz="2800" spc="-15"/>
              <a:t>сочинения-рассуждения </a:t>
            </a:r>
            <a:r>
              <a:rPr dirty="0" sz="2800" spc="-615"/>
              <a:t> </a:t>
            </a:r>
            <a:r>
              <a:rPr dirty="0" sz="2800" spc="-5"/>
              <a:t>с</a:t>
            </a:r>
            <a:r>
              <a:rPr dirty="0" sz="2800" spc="15"/>
              <a:t> </a:t>
            </a:r>
            <a:r>
              <a:rPr dirty="0" sz="2800" spc="-20"/>
              <a:t>объяснением	значения</a:t>
            </a:r>
            <a:r>
              <a:rPr dirty="0" sz="2800" spc="25"/>
              <a:t> </a:t>
            </a:r>
            <a:r>
              <a:rPr dirty="0" sz="2800" spc="-5"/>
              <a:t>слова</a:t>
            </a:r>
            <a:r>
              <a:rPr dirty="0" sz="2800" spc="-10"/>
              <a:t> </a:t>
            </a:r>
            <a:r>
              <a:rPr dirty="0" sz="2800" spc="-5"/>
              <a:t>(9.3)</a:t>
            </a:r>
            <a:endParaRPr sz="2800"/>
          </a:p>
        </p:txBody>
      </p:sp>
      <p:grpSp>
        <p:nvGrpSpPr>
          <p:cNvPr id="6" name="object 6"/>
          <p:cNvGrpSpPr/>
          <p:nvPr/>
        </p:nvGrpSpPr>
        <p:grpSpPr>
          <a:xfrm>
            <a:off x="307847" y="1758695"/>
            <a:ext cx="8312150" cy="4794885"/>
            <a:chOff x="307847" y="1758695"/>
            <a:chExt cx="8312150" cy="4794885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6129" y="5824654"/>
              <a:ext cx="8275333" cy="728593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07847" y="4794503"/>
              <a:ext cx="8311896" cy="1115568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7847" y="3782567"/>
              <a:ext cx="8311896" cy="1115568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07847" y="2770631"/>
              <a:ext cx="8311896" cy="1115568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07847" y="1758695"/>
              <a:ext cx="8311896" cy="1118615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1858136" y="1877949"/>
            <a:ext cx="5139055" cy="42551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300" b="1">
                <a:latin typeface="Calibri"/>
                <a:cs typeface="Calibri"/>
              </a:rPr>
              <a:t>Вс</a:t>
            </a:r>
            <a:r>
              <a:rPr dirty="0" sz="2300" spc="5" b="1">
                <a:latin typeface="Calibri"/>
                <a:cs typeface="Calibri"/>
              </a:rPr>
              <a:t>т</a:t>
            </a:r>
            <a:r>
              <a:rPr dirty="0" sz="2300" b="1">
                <a:latin typeface="Calibri"/>
                <a:cs typeface="Calibri"/>
              </a:rPr>
              <a:t>у</a:t>
            </a:r>
            <a:r>
              <a:rPr dirty="0" sz="2300" spc="10" b="1">
                <a:latin typeface="Calibri"/>
                <a:cs typeface="Calibri"/>
              </a:rPr>
              <a:t>п</a:t>
            </a:r>
            <a:r>
              <a:rPr dirty="0" sz="2300" b="1">
                <a:latin typeface="Calibri"/>
                <a:cs typeface="Calibri"/>
              </a:rPr>
              <a:t>л</a:t>
            </a:r>
            <a:r>
              <a:rPr dirty="0" sz="2300" spc="5" b="1">
                <a:latin typeface="Calibri"/>
                <a:cs typeface="Calibri"/>
              </a:rPr>
              <a:t>е</a:t>
            </a:r>
            <a:r>
              <a:rPr dirty="0" sz="2300" spc="-5" b="1">
                <a:latin typeface="Calibri"/>
                <a:cs typeface="Calibri"/>
              </a:rPr>
              <a:t>н</a:t>
            </a:r>
            <a:r>
              <a:rPr dirty="0" sz="2300" spc="5" b="1">
                <a:latin typeface="Calibri"/>
                <a:cs typeface="Calibri"/>
              </a:rPr>
              <a:t>и</a:t>
            </a:r>
            <a:r>
              <a:rPr dirty="0" sz="2300" spc="-5" b="1">
                <a:latin typeface="Calibri"/>
                <a:cs typeface="Calibri"/>
              </a:rPr>
              <a:t>е</a:t>
            </a:r>
            <a:r>
              <a:rPr dirty="0" sz="2300" b="1">
                <a:latin typeface="Calibri"/>
                <a:cs typeface="Calibri"/>
              </a:rPr>
              <a:t>:</a:t>
            </a:r>
            <a:r>
              <a:rPr dirty="0" sz="2300" spc="-50" b="1">
                <a:latin typeface="Calibri"/>
                <a:cs typeface="Calibri"/>
              </a:rPr>
              <a:t> </a:t>
            </a:r>
            <a:r>
              <a:rPr dirty="0" sz="2300" spc="-35" b="1">
                <a:latin typeface="Calibri"/>
                <a:cs typeface="Calibri"/>
              </a:rPr>
              <a:t>т</a:t>
            </a:r>
            <a:r>
              <a:rPr dirty="0" sz="2300" spc="-50" b="1">
                <a:latin typeface="Calibri"/>
                <a:cs typeface="Calibri"/>
              </a:rPr>
              <a:t>о</a:t>
            </a:r>
            <a:r>
              <a:rPr dirty="0" sz="2300" spc="-10" b="1">
                <a:latin typeface="Calibri"/>
                <a:cs typeface="Calibri"/>
              </a:rPr>
              <a:t>л</a:t>
            </a:r>
            <a:r>
              <a:rPr dirty="0" sz="2300" spc="-50" b="1">
                <a:latin typeface="Calibri"/>
                <a:cs typeface="Calibri"/>
              </a:rPr>
              <a:t>к</a:t>
            </a:r>
            <a:r>
              <a:rPr dirty="0" sz="2300" spc="-15" b="1">
                <a:latin typeface="Calibri"/>
                <a:cs typeface="Calibri"/>
              </a:rPr>
              <a:t>о</a:t>
            </a:r>
            <a:r>
              <a:rPr dirty="0" sz="2300" spc="-10" b="1">
                <a:latin typeface="Calibri"/>
                <a:cs typeface="Calibri"/>
              </a:rPr>
              <a:t>ва</a:t>
            </a:r>
            <a:r>
              <a:rPr dirty="0" sz="2300" spc="-5" b="1">
                <a:latin typeface="Calibri"/>
                <a:cs typeface="Calibri"/>
              </a:rPr>
              <a:t>н</a:t>
            </a:r>
            <a:r>
              <a:rPr dirty="0" sz="2300" spc="-15" b="1">
                <a:latin typeface="Calibri"/>
                <a:cs typeface="Calibri"/>
              </a:rPr>
              <a:t>и</a:t>
            </a:r>
            <a:r>
              <a:rPr dirty="0" sz="2300" b="1">
                <a:latin typeface="Calibri"/>
                <a:cs typeface="Calibri"/>
              </a:rPr>
              <a:t>е</a:t>
            </a:r>
            <a:r>
              <a:rPr dirty="0" sz="2300" spc="-35" b="1">
                <a:latin typeface="Calibri"/>
                <a:cs typeface="Calibri"/>
              </a:rPr>
              <a:t> </a:t>
            </a:r>
            <a:r>
              <a:rPr dirty="0" sz="2300" b="1">
                <a:latin typeface="Calibri"/>
                <a:cs typeface="Calibri"/>
              </a:rPr>
              <a:t>зна</a:t>
            </a:r>
            <a:r>
              <a:rPr dirty="0" sz="2300" spc="5" b="1">
                <a:latin typeface="Calibri"/>
                <a:cs typeface="Calibri"/>
              </a:rPr>
              <a:t>ч</a:t>
            </a:r>
            <a:r>
              <a:rPr dirty="0" sz="2300" spc="-5" b="1">
                <a:latin typeface="Calibri"/>
                <a:cs typeface="Calibri"/>
              </a:rPr>
              <a:t>е</a:t>
            </a:r>
            <a:r>
              <a:rPr dirty="0" sz="2300" spc="5" b="1">
                <a:latin typeface="Calibri"/>
                <a:cs typeface="Calibri"/>
              </a:rPr>
              <a:t>н</a:t>
            </a:r>
            <a:r>
              <a:rPr dirty="0" sz="2300" b="1">
                <a:latin typeface="Calibri"/>
                <a:cs typeface="Calibri"/>
              </a:rPr>
              <a:t>ия</a:t>
            </a:r>
            <a:r>
              <a:rPr dirty="0" sz="2300" spc="-210" b="1">
                <a:latin typeface="Calibri"/>
                <a:cs typeface="Calibri"/>
              </a:rPr>
              <a:t> </a:t>
            </a:r>
            <a:r>
              <a:rPr dirty="0" sz="2300" spc="-5" b="1">
                <a:latin typeface="Calibri"/>
                <a:cs typeface="Calibri"/>
              </a:rPr>
              <a:t>сло</a:t>
            </a:r>
            <a:r>
              <a:rPr dirty="0" sz="2300" spc="-10" b="1">
                <a:latin typeface="Calibri"/>
                <a:cs typeface="Calibri"/>
              </a:rPr>
              <a:t>в</a:t>
            </a:r>
            <a:r>
              <a:rPr dirty="0" sz="2300" b="1">
                <a:latin typeface="Calibri"/>
                <a:cs typeface="Calibri"/>
              </a:rPr>
              <a:t>а</a:t>
            </a:r>
            <a:endParaRPr sz="23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100">
              <a:latin typeface="Calibri"/>
              <a:cs typeface="Calibri"/>
            </a:endParaRPr>
          </a:p>
          <a:p>
            <a:pPr algn="ctr" marL="71120">
              <a:lnSpc>
                <a:spcPct val="100000"/>
              </a:lnSpc>
            </a:pPr>
            <a:r>
              <a:rPr dirty="0" sz="2300" spc="-5" b="1">
                <a:latin typeface="Calibri"/>
                <a:cs typeface="Calibri"/>
              </a:rPr>
              <a:t>Комментарий</a:t>
            </a:r>
            <a:endParaRPr sz="23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3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50">
              <a:latin typeface="Calibri"/>
              <a:cs typeface="Calibri"/>
            </a:endParaRPr>
          </a:p>
          <a:p>
            <a:pPr algn="ctr" marL="51435">
              <a:lnSpc>
                <a:spcPct val="100000"/>
              </a:lnSpc>
            </a:pPr>
            <a:r>
              <a:rPr dirty="0" sz="2300" b="1">
                <a:latin typeface="Calibri"/>
                <a:cs typeface="Calibri"/>
              </a:rPr>
              <a:t>Первый</a:t>
            </a:r>
            <a:r>
              <a:rPr dirty="0" sz="2300" spc="-20" b="1">
                <a:latin typeface="Calibri"/>
                <a:cs typeface="Calibri"/>
              </a:rPr>
              <a:t> </a:t>
            </a:r>
            <a:r>
              <a:rPr dirty="0" sz="2300" spc="-5" b="1">
                <a:latin typeface="Calibri"/>
                <a:cs typeface="Calibri"/>
              </a:rPr>
              <a:t>приме</a:t>
            </a:r>
            <a:r>
              <a:rPr dirty="0" sz="2300" b="1">
                <a:latin typeface="Calibri"/>
                <a:cs typeface="Calibri"/>
              </a:rPr>
              <a:t>р</a:t>
            </a:r>
            <a:r>
              <a:rPr dirty="0" sz="2300" spc="-20" b="1">
                <a:latin typeface="Calibri"/>
                <a:cs typeface="Calibri"/>
              </a:rPr>
              <a:t> </a:t>
            </a:r>
            <a:r>
              <a:rPr dirty="0" sz="2300" b="1">
                <a:latin typeface="Calibri"/>
                <a:cs typeface="Calibri"/>
              </a:rPr>
              <a:t>из</a:t>
            </a:r>
            <a:r>
              <a:rPr dirty="0" sz="2300" spc="-130" b="1">
                <a:latin typeface="Calibri"/>
                <a:cs typeface="Calibri"/>
              </a:rPr>
              <a:t> </a:t>
            </a:r>
            <a:r>
              <a:rPr dirty="0" sz="2300" spc="-25" b="1">
                <a:latin typeface="Calibri"/>
                <a:cs typeface="Calibri"/>
              </a:rPr>
              <a:t>т</a:t>
            </a:r>
            <a:r>
              <a:rPr dirty="0" sz="2300" spc="-15" b="1">
                <a:latin typeface="Calibri"/>
                <a:cs typeface="Calibri"/>
              </a:rPr>
              <a:t>е</a:t>
            </a:r>
            <a:r>
              <a:rPr dirty="0" sz="2300" spc="-50" b="1">
                <a:latin typeface="Calibri"/>
                <a:cs typeface="Calibri"/>
              </a:rPr>
              <a:t>к</a:t>
            </a:r>
            <a:r>
              <a:rPr dirty="0" sz="2300" spc="-20" b="1">
                <a:latin typeface="Calibri"/>
                <a:cs typeface="Calibri"/>
              </a:rPr>
              <a:t>с</a:t>
            </a:r>
            <a:r>
              <a:rPr dirty="0" sz="2300" spc="-15" b="1">
                <a:latin typeface="Calibri"/>
                <a:cs typeface="Calibri"/>
              </a:rPr>
              <a:t>т</a:t>
            </a:r>
            <a:r>
              <a:rPr dirty="0" sz="2300" b="1">
                <a:latin typeface="Calibri"/>
                <a:cs typeface="Calibri"/>
              </a:rPr>
              <a:t>а</a:t>
            </a:r>
            <a:endParaRPr sz="2300">
              <a:latin typeface="Calibri"/>
              <a:cs typeface="Calibri"/>
            </a:endParaRPr>
          </a:p>
          <a:p>
            <a:pPr algn="ctr" marL="62865" marR="5080">
              <a:lnSpc>
                <a:spcPct val="289200"/>
              </a:lnSpc>
            </a:pPr>
            <a:r>
              <a:rPr dirty="0" sz="2300" spc="-15" b="1">
                <a:latin typeface="Calibri"/>
                <a:cs typeface="Calibri"/>
              </a:rPr>
              <a:t>Второй</a:t>
            </a:r>
            <a:r>
              <a:rPr dirty="0" sz="2300" spc="-30" b="1">
                <a:latin typeface="Calibri"/>
                <a:cs typeface="Calibri"/>
              </a:rPr>
              <a:t> </a:t>
            </a:r>
            <a:r>
              <a:rPr dirty="0" sz="2300" spc="-5" b="1">
                <a:latin typeface="Calibri"/>
                <a:cs typeface="Calibri"/>
              </a:rPr>
              <a:t>пример</a:t>
            </a:r>
            <a:r>
              <a:rPr dirty="0" sz="2300" spc="-25" b="1">
                <a:latin typeface="Calibri"/>
                <a:cs typeface="Calibri"/>
              </a:rPr>
              <a:t> </a:t>
            </a:r>
            <a:r>
              <a:rPr dirty="0" sz="2300" b="1">
                <a:latin typeface="Calibri"/>
                <a:cs typeface="Calibri"/>
              </a:rPr>
              <a:t>из</a:t>
            </a:r>
            <a:r>
              <a:rPr dirty="0" sz="2300" spc="-5" b="1">
                <a:latin typeface="Calibri"/>
                <a:cs typeface="Calibri"/>
              </a:rPr>
              <a:t> </a:t>
            </a:r>
            <a:r>
              <a:rPr dirty="0" sz="2300" spc="-20" b="1">
                <a:latin typeface="Calibri"/>
                <a:cs typeface="Calibri"/>
              </a:rPr>
              <a:t>текста</a:t>
            </a:r>
            <a:r>
              <a:rPr dirty="0" sz="2300" b="1">
                <a:latin typeface="Calibri"/>
                <a:cs typeface="Calibri"/>
              </a:rPr>
              <a:t> (или</a:t>
            </a:r>
            <a:r>
              <a:rPr dirty="0" sz="2300" spc="-15" b="1">
                <a:latin typeface="Calibri"/>
                <a:cs typeface="Calibri"/>
              </a:rPr>
              <a:t> </a:t>
            </a:r>
            <a:r>
              <a:rPr dirty="0" sz="2300" b="1">
                <a:latin typeface="Calibri"/>
                <a:cs typeface="Calibri"/>
              </a:rPr>
              <a:t>из</a:t>
            </a:r>
            <a:r>
              <a:rPr dirty="0" sz="2300" spc="-110" b="1">
                <a:latin typeface="Calibri"/>
                <a:cs typeface="Calibri"/>
              </a:rPr>
              <a:t> </a:t>
            </a:r>
            <a:r>
              <a:rPr dirty="0" sz="2300" b="1">
                <a:latin typeface="Calibri"/>
                <a:cs typeface="Calibri"/>
              </a:rPr>
              <a:t>опыта) </a:t>
            </a:r>
            <a:r>
              <a:rPr dirty="0" sz="2300" spc="-505" b="1">
                <a:latin typeface="Calibri"/>
                <a:cs typeface="Calibri"/>
              </a:rPr>
              <a:t> </a:t>
            </a:r>
            <a:r>
              <a:rPr dirty="0" sz="2300" b="1">
                <a:latin typeface="Calibri"/>
                <a:cs typeface="Calibri"/>
              </a:rPr>
              <a:t>Заключение</a:t>
            </a:r>
            <a:endParaRPr sz="2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274320"/>
            <a:ext cx="8229600" cy="1143000"/>
            <a:chOff x="457200" y="274320"/>
            <a:chExt cx="8229600" cy="1143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200" y="274320"/>
              <a:ext cx="8229600" cy="1143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75432" y="563879"/>
              <a:ext cx="3089147" cy="499872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78105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Творческие</a:t>
            </a:r>
            <a:r>
              <a:rPr dirty="0" spc="-110"/>
              <a:t> </a:t>
            </a:r>
            <a:r>
              <a:rPr dirty="0" spc="-5"/>
              <a:t>задания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35635" y="1564081"/>
            <a:ext cx="7880350" cy="9461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Calibri"/>
                <a:cs typeface="Calibri"/>
              </a:rPr>
              <a:t>Задание</a:t>
            </a:r>
            <a:r>
              <a:rPr dirty="0" sz="1600" spc="-35" b="1">
                <a:latin typeface="Calibri"/>
                <a:cs typeface="Calibri"/>
              </a:rPr>
              <a:t> </a:t>
            </a:r>
            <a:r>
              <a:rPr dirty="0" sz="1600" spc="-15" b="1">
                <a:latin typeface="Calibri"/>
                <a:cs typeface="Calibri"/>
              </a:rPr>
              <a:t>1.</a:t>
            </a:r>
            <a:r>
              <a:rPr dirty="0" sz="1600" b="1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Прочитайте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приведённые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высказывания.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Передайте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их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смысл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своими</a:t>
            </a:r>
            <a:r>
              <a:rPr dirty="0" sz="1600" spc="8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словами.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>
              <a:latin typeface="Calibri"/>
              <a:cs typeface="Calibri"/>
            </a:endParaRPr>
          </a:p>
          <a:p>
            <a:pPr marL="355600" marR="574040" indent="-342900">
              <a:lnSpc>
                <a:spcPts val="1540"/>
              </a:lnSpc>
            </a:pPr>
            <a:r>
              <a:rPr dirty="0" sz="1600" spc="-5">
                <a:latin typeface="Calibri"/>
                <a:cs typeface="Calibri"/>
              </a:rPr>
              <a:t>1.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65">
                <a:latin typeface="Calibri"/>
                <a:cs typeface="Calibri"/>
              </a:rPr>
              <a:t>«Только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в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25">
                <a:latin typeface="Calibri"/>
                <a:cs typeface="Calibri"/>
              </a:rPr>
              <a:t>предложении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получают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своё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значение</a:t>
            </a:r>
            <a:r>
              <a:rPr dirty="0" sz="1600" spc="-40">
                <a:latin typeface="Calibri"/>
                <a:cs typeface="Calibri"/>
              </a:rPr>
              <a:t> отдельные</a:t>
            </a:r>
            <a:r>
              <a:rPr dirty="0" sz="1600" spc="4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слова,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их</a:t>
            </a:r>
            <a:r>
              <a:rPr dirty="0" sz="1600" spc="-20">
                <a:latin typeface="Calibri"/>
                <a:cs typeface="Calibri"/>
              </a:rPr>
              <a:t> окончания</a:t>
            </a:r>
            <a:r>
              <a:rPr dirty="0" sz="1600" spc="-5">
                <a:latin typeface="Calibri"/>
                <a:cs typeface="Calibri"/>
              </a:rPr>
              <a:t> и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приставки».</a:t>
            </a:r>
            <a:r>
              <a:rPr dirty="0" sz="1600" spc="-20" i="1">
                <a:latin typeface="Calibri"/>
                <a:cs typeface="Calibri"/>
              </a:rPr>
              <a:t>(Ф.И.</a:t>
            </a:r>
            <a:r>
              <a:rPr dirty="0" sz="1600" spc="-5" i="1">
                <a:latin typeface="Calibri"/>
                <a:cs typeface="Calibri"/>
              </a:rPr>
              <a:t> </a:t>
            </a:r>
            <a:r>
              <a:rPr dirty="0" sz="1600" spc="-20" i="1">
                <a:latin typeface="Calibri"/>
                <a:cs typeface="Calibri"/>
              </a:rPr>
              <a:t>Буслаев,</a:t>
            </a:r>
            <a:r>
              <a:rPr dirty="0" sz="1600" spc="-5" i="1">
                <a:latin typeface="Calibri"/>
                <a:cs typeface="Calibri"/>
              </a:rPr>
              <a:t> </a:t>
            </a:r>
            <a:r>
              <a:rPr dirty="0" sz="1600" spc="-10" i="1">
                <a:latin typeface="Calibri"/>
                <a:cs typeface="Calibri"/>
              </a:rPr>
              <a:t>лингвист)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92302" y="2943605"/>
            <a:ext cx="7615555" cy="0"/>
          </a:xfrm>
          <a:custGeom>
            <a:avLst/>
            <a:gdLst/>
            <a:ahLst/>
            <a:cxnLst/>
            <a:rect l="l" t="t" r="r" b="b"/>
            <a:pathLst>
              <a:path w="7615555" h="0">
                <a:moveTo>
                  <a:pt x="0" y="0"/>
                </a:moveTo>
                <a:lnTo>
                  <a:pt x="7615301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92302" y="3138677"/>
            <a:ext cx="7615555" cy="0"/>
          </a:xfrm>
          <a:custGeom>
            <a:avLst/>
            <a:gdLst/>
            <a:ahLst/>
            <a:cxnLst/>
            <a:rect l="l" t="t" r="r" b="b"/>
            <a:pathLst>
              <a:path w="7615555" h="0">
                <a:moveTo>
                  <a:pt x="0" y="0"/>
                </a:moveTo>
                <a:lnTo>
                  <a:pt x="7615301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92302" y="3333750"/>
            <a:ext cx="7615555" cy="0"/>
          </a:xfrm>
          <a:custGeom>
            <a:avLst/>
            <a:gdLst/>
            <a:ahLst/>
            <a:cxnLst/>
            <a:rect l="l" t="t" r="r" b="b"/>
            <a:pathLst>
              <a:path w="7615555" h="0">
                <a:moveTo>
                  <a:pt x="0" y="0"/>
                </a:moveTo>
                <a:lnTo>
                  <a:pt x="7615301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92302" y="3528821"/>
            <a:ext cx="7615555" cy="0"/>
          </a:xfrm>
          <a:custGeom>
            <a:avLst/>
            <a:gdLst/>
            <a:ahLst/>
            <a:cxnLst/>
            <a:rect l="l" t="t" r="r" b="b"/>
            <a:pathLst>
              <a:path w="7615555" h="0">
                <a:moveTo>
                  <a:pt x="0" y="0"/>
                </a:moveTo>
                <a:lnTo>
                  <a:pt x="7615301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36244" y="3519932"/>
            <a:ext cx="7931784" cy="464184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355600" marR="5080" indent="-342900">
              <a:lnSpc>
                <a:spcPts val="1540"/>
              </a:lnSpc>
              <a:spcBef>
                <a:spcPts val="459"/>
              </a:spcBef>
            </a:pPr>
            <a:r>
              <a:rPr dirty="0" sz="1600" spc="-5">
                <a:latin typeface="Calibri"/>
                <a:cs typeface="Calibri"/>
              </a:rPr>
              <a:t>2. </a:t>
            </a:r>
            <a:r>
              <a:rPr dirty="0" sz="1600" spc="-10">
                <a:latin typeface="Calibri"/>
                <a:cs typeface="Calibri"/>
              </a:rPr>
              <a:t>«Как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25">
                <a:latin typeface="Calibri"/>
                <a:cs typeface="Calibri"/>
              </a:rPr>
              <a:t>человека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можно</a:t>
            </a:r>
            <a:r>
              <a:rPr dirty="0" sz="1600" spc="-5">
                <a:latin typeface="Calibri"/>
                <a:cs typeface="Calibri"/>
              </a:rPr>
              <a:t> распознать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по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25">
                <a:latin typeface="Calibri"/>
                <a:cs typeface="Calibri"/>
              </a:rPr>
              <a:t>обществу,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в </a:t>
            </a:r>
            <a:r>
              <a:rPr dirty="0" sz="1600" spc="-25">
                <a:latin typeface="Calibri"/>
                <a:cs typeface="Calibri"/>
              </a:rPr>
              <a:t>котором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он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вращается,</a:t>
            </a:r>
            <a:r>
              <a:rPr dirty="0" sz="1600" spc="-5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так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о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нём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можно </a:t>
            </a:r>
            <a:r>
              <a:rPr dirty="0" sz="1600" spc="-345">
                <a:latin typeface="Calibri"/>
                <a:cs typeface="Calibri"/>
              </a:rPr>
              <a:t> </a:t>
            </a:r>
            <a:r>
              <a:rPr dirty="0" sz="1600" spc="-25">
                <a:latin typeface="Calibri"/>
                <a:cs typeface="Calibri"/>
              </a:rPr>
              <a:t>судить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и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по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языку,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которым</a:t>
            </a:r>
            <a:r>
              <a:rPr dirty="0" sz="1600" spc="-5">
                <a:latin typeface="Calibri"/>
                <a:cs typeface="Calibri"/>
              </a:rPr>
              <a:t> он </a:t>
            </a:r>
            <a:r>
              <a:rPr dirty="0" sz="1600" spc="-20">
                <a:latin typeface="Calibri"/>
                <a:cs typeface="Calibri"/>
              </a:rPr>
              <a:t>выражается»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(Дж.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40">
                <a:latin typeface="Calibri"/>
                <a:cs typeface="Calibri"/>
              </a:rPr>
              <a:t>Свифт,</a:t>
            </a:r>
            <a:r>
              <a:rPr dirty="0" sz="1600" spc="7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писатель)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93825" y="4406646"/>
            <a:ext cx="7614284" cy="0"/>
          </a:xfrm>
          <a:custGeom>
            <a:avLst/>
            <a:gdLst/>
            <a:ahLst/>
            <a:cxnLst/>
            <a:rect l="l" t="t" r="r" b="b"/>
            <a:pathLst>
              <a:path w="7614284" h="0">
                <a:moveTo>
                  <a:pt x="0" y="0"/>
                </a:moveTo>
                <a:lnTo>
                  <a:pt x="7613777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93825" y="4601717"/>
            <a:ext cx="7614284" cy="0"/>
          </a:xfrm>
          <a:custGeom>
            <a:avLst/>
            <a:gdLst/>
            <a:ahLst/>
            <a:cxnLst/>
            <a:rect l="l" t="t" r="r" b="b"/>
            <a:pathLst>
              <a:path w="7614284" h="0">
                <a:moveTo>
                  <a:pt x="0" y="0"/>
                </a:moveTo>
                <a:lnTo>
                  <a:pt x="7613777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893825" y="4796790"/>
            <a:ext cx="7614284" cy="0"/>
          </a:xfrm>
          <a:custGeom>
            <a:avLst/>
            <a:gdLst/>
            <a:ahLst/>
            <a:cxnLst/>
            <a:rect l="l" t="t" r="r" b="b"/>
            <a:pathLst>
              <a:path w="7614284" h="0">
                <a:moveTo>
                  <a:pt x="0" y="0"/>
                </a:moveTo>
                <a:lnTo>
                  <a:pt x="7613777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893825" y="4991861"/>
            <a:ext cx="7411084" cy="0"/>
          </a:xfrm>
          <a:custGeom>
            <a:avLst/>
            <a:gdLst/>
            <a:ahLst/>
            <a:cxnLst/>
            <a:rect l="l" t="t" r="r" b="b"/>
            <a:pathLst>
              <a:path w="7411084" h="0">
                <a:moveTo>
                  <a:pt x="0" y="0"/>
                </a:moveTo>
                <a:lnTo>
                  <a:pt x="7410958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274320"/>
            <a:ext cx="8229600" cy="1143000"/>
            <a:chOff x="457200" y="274320"/>
            <a:chExt cx="8229600" cy="1143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200" y="274320"/>
              <a:ext cx="8229600" cy="1143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75432" y="563879"/>
              <a:ext cx="3089147" cy="499872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78105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Творческие</a:t>
            </a:r>
            <a:r>
              <a:rPr dirty="0" spc="-110"/>
              <a:t> </a:t>
            </a:r>
            <a:r>
              <a:rPr dirty="0" spc="-5"/>
              <a:t>задания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35635" y="1563751"/>
            <a:ext cx="8084184" cy="3173095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algn="just" marL="469900" marR="5080" indent="-457200">
              <a:lnSpc>
                <a:spcPct val="90300"/>
              </a:lnSpc>
              <a:spcBef>
                <a:spcPts val="380"/>
              </a:spcBef>
            </a:pPr>
            <a:r>
              <a:rPr dirty="0" sz="2400" spc="-5" b="1">
                <a:latin typeface="Calibri"/>
                <a:cs typeface="Calibri"/>
              </a:rPr>
              <a:t>Задание</a:t>
            </a:r>
            <a:r>
              <a:rPr dirty="0" sz="240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2.</a:t>
            </a:r>
            <a:r>
              <a:rPr dirty="0" sz="2400" b="1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Прочитайте</a:t>
            </a:r>
            <a:r>
              <a:rPr dirty="0" sz="2400" spc="-10">
                <a:latin typeface="Calibri"/>
                <a:cs typeface="Calibri"/>
              </a:rPr>
              <a:t> высказывания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лингвистов,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а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также </a:t>
            </a:r>
            <a:r>
              <a:rPr dirty="0" sz="2400" spc="-10">
                <a:latin typeface="Calibri"/>
                <a:cs typeface="Calibri"/>
              </a:rPr>
              <a:t> фрагменты</a:t>
            </a:r>
            <a:r>
              <a:rPr dirty="0" sz="2400" spc="-5">
                <a:latin typeface="Calibri"/>
                <a:cs typeface="Calibri"/>
              </a:rPr>
              <a:t> сочинений</a:t>
            </a:r>
            <a:r>
              <a:rPr dirty="0" sz="2400">
                <a:latin typeface="Calibri"/>
                <a:cs typeface="Calibri"/>
              </a:rPr>
              <a:t> по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этим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высказываниям. </a:t>
            </a:r>
            <a:r>
              <a:rPr dirty="0" sz="2400" spc="-530">
                <a:latin typeface="Calibri"/>
                <a:cs typeface="Calibri"/>
              </a:rPr>
              <a:t> </a:t>
            </a:r>
            <a:r>
              <a:rPr dirty="0" sz="2400" spc="-30">
                <a:latin typeface="Calibri"/>
                <a:cs typeface="Calibri"/>
              </a:rPr>
              <a:t>Определите, </a:t>
            </a:r>
            <a:r>
              <a:rPr dirty="0" sz="2400">
                <a:latin typeface="Calibri"/>
                <a:cs typeface="Calibri"/>
              </a:rPr>
              <a:t>в </a:t>
            </a:r>
            <a:r>
              <a:rPr dirty="0" sz="2400" spc="-20">
                <a:latin typeface="Calibri"/>
                <a:cs typeface="Calibri"/>
              </a:rPr>
              <a:t>каких </a:t>
            </a:r>
            <a:r>
              <a:rPr dirty="0" sz="2400" spc="-10">
                <a:latin typeface="Calibri"/>
                <a:cs typeface="Calibri"/>
              </a:rPr>
              <a:t>сочинениях </a:t>
            </a:r>
            <a:r>
              <a:rPr dirty="0" sz="2400" spc="-20">
                <a:latin typeface="Calibri"/>
                <a:cs typeface="Calibri"/>
              </a:rPr>
              <a:t>допущены </a:t>
            </a:r>
            <a:r>
              <a:rPr dirty="0" sz="2400" spc="-5">
                <a:latin typeface="Calibri"/>
                <a:cs typeface="Calibri"/>
              </a:rPr>
              <a:t>фактические 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ошибки,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связанные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с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пониманием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высказывания. </a:t>
            </a:r>
            <a:r>
              <a:rPr dirty="0" sz="2400" spc="-530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Предложите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правильный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вариант.</a:t>
            </a:r>
            <a:endParaRPr sz="2400">
              <a:latin typeface="Calibri"/>
              <a:cs typeface="Calibri"/>
            </a:endParaRPr>
          </a:p>
          <a:p>
            <a:pPr algn="just" marL="559435">
              <a:lnSpc>
                <a:spcPts val="2745"/>
              </a:lnSpc>
              <a:spcBef>
                <a:spcPts val="310"/>
              </a:spcBef>
            </a:pPr>
            <a:r>
              <a:rPr dirty="0" sz="2400" spc="-10" b="1">
                <a:latin typeface="Calibri"/>
                <a:cs typeface="Calibri"/>
              </a:rPr>
              <a:t>«Эпитеты</a:t>
            </a:r>
            <a:r>
              <a:rPr dirty="0" sz="2400" spc="12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–</a:t>
            </a:r>
            <a:r>
              <a:rPr dirty="0" sz="2400" spc="114" b="1">
                <a:latin typeface="Calibri"/>
                <a:cs typeface="Calibri"/>
              </a:rPr>
              <a:t> </a:t>
            </a:r>
            <a:r>
              <a:rPr dirty="0" sz="2400" spc="-40" b="1">
                <a:latin typeface="Calibri"/>
                <a:cs typeface="Calibri"/>
              </a:rPr>
              <a:t>одежда</a:t>
            </a:r>
            <a:r>
              <a:rPr dirty="0" sz="2400" spc="105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слов».</a:t>
            </a:r>
            <a:r>
              <a:rPr dirty="0" sz="2400" spc="114" b="1">
                <a:latin typeface="Calibri"/>
                <a:cs typeface="Calibri"/>
              </a:rPr>
              <a:t> </a:t>
            </a:r>
            <a:r>
              <a:rPr dirty="0" sz="2400" spc="-5" b="1" i="1">
                <a:latin typeface="Calibri"/>
                <a:cs typeface="Calibri"/>
              </a:rPr>
              <a:t>(В.А.</a:t>
            </a:r>
            <a:r>
              <a:rPr dirty="0" sz="2400" spc="130" b="1" i="1">
                <a:latin typeface="Calibri"/>
                <a:cs typeface="Calibri"/>
              </a:rPr>
              <a:t> </a:t>
            </a:r>
            <a:r>
              <a:rPr dirty="0" sz="2400" spc="-20" b="1" i="1">
                <a:latin typeface="Calibri"/>
                <a:cs typeface="Calibri"/>
              </a:rPr>
              <a:t>Солоухин,</a:t>
            </a:r>
            <a:r>
              <a:rPr dirty="0" sz="2400" spc="120" b="1" i="1">
                <a:latin typeface="Calibri"/>
                <a:cs typeface="Calibri"/>
              </a:rPr>
              <a:t> </a:t>
            </a:r>
            <a:r>
              <a:rPr dirty="0" sz="2400" spc="-20" b="1" i="1">
                <a:latin typeface="Calibri"/>
                <a:cs typeface="Calibri"/>
              </a:rPr>
              <a:t>русский</a:t>
            </a:r>
            <a:r>
              <a:rPr dirty="0" sz="2400" spc="114" b="1" i="1">
                <a:latin typeface="Calibri"/>
                <a:cs typeface="Calibri"/>
              </a:rPr>
              <a:t> </a:t>
            </a:r>
            <a:r>
              <a:rPr dirty="0" sz="2400" spc="-10" b="1" i="1">
                <a:latin typeface="Calibri"/>
                <a:cs typeface="Calibri"/>
              </a:rPr>
              <a:t>поэт</a:t>
            </a:r>
            <a:endParaRPr sz="2400">
              <a:latin typeface="Calibri"/>
              <a:cs typeface="Calibri"/>
            </a:endParaRPr>
          </a:p>
          <a:p>
            <a:pPr algn="just" marL="355600">
              <a:lnSpc>
                <a:spcPts val="2745"/>
              </a:lnSpc>
            </a:pPr>
            <a:r>
              <a:rPr dirty="0" sz="2400" b="1" i="1">
                <a:latin typeface="Calibri"/>
                <a:cs typeface="Calibri"/>
              </a:rPr>
              <a:t>и</a:t>
            </a:r>
            <a:r>
              <a:rPr dirty="0" sz="2400" spc="-75" b="1" i="1">
                <a:latin typeface="Calibri"/>
                <a:cs typeface="Calibri"/>
              </a:rPr>
              <a:t> </a:t>
            </a:r>
            <a:r>
              <a:rPr dirty="0" sz="2400" spc="-20" b="1" i="1">
                <a:latin typeface="Calibri"/>
                <a:cs typeface="Calibri"/>
              </a:rPr>
              <a:t>писатель)</a:t>
            </a:r>
            <a:endParaRPr sz="2400">
              <a:latin typeface="Calibri"/>
              <a:cs typeface="Calibri"/>
            </a:endParaRPr>
          </a:p>
          <a:p>
            <a:pPr algn="r" marR="10160">
              <a:lnSpc>
                <a:spcPts val="2790"/>
              </a:lnSpc>
              <a:spcBef>
                <a:spcPts val="120"/>
              </a:spcBef>
              <a:tabLst>
                <a:tab pos="1156335" algn="l"/>
                <a:tab pos="2593975" algn="l"/>
                <a:tab pos="3248025" algn="l"/>
                <a:tab pos="4688205" algn="l"/>
                <a:tab pos="5944235" algn="l"/>
              </a:tabLst>
            </a:pPr>
            <a:r>
              <a:rPr dirty="0" sz="2400" spc="-15" i="1">
                <a:latin typeface="Calibri"/>
                <a:cs typeface="Calibri"/>
              </a:rPr>
              <a:t>Русский	</a:t>
            </a:r>
            <a:r>
              <a:rPr dirty="0" sz="2400" spc="-10" i="1">
                <a:latin typeface="Calibri"/>
                <a:cs typeface="Calibri"/>
              </a:rPr>
              <a:t>писатель	</a:t>
            </a:r>
            <a:r>
              <a:rPr dirty="0" sz="2400" i="1">
                <a:latin typeface="Calibri"/>
                <a:cs typeface="Calibri"/>
              </a:rPr>
              <a:t>В.А.	</a:t>
            </a:r>
            <a:r>
              <a:rPr dirty="0" sz="2400" spc="-15" i="1">
                <a:latin typeface="Calibri"/>
                <a:cs typeface="Calibri"/>
              </a:rPr>
              <a:t>Солоухин,	</a:t>
            </a:r>
            <a:r>
              <a:rPr dirty="0" sz="2400" i="1">
                <a:latin typeface="Calibri"/>
                <a:cs typeface="Calibri"/>
              </a:rPr>
              <a:t>называя	</a:t>
            </a:r>
            <a:r>
              <a:rPr dirty="0" sz="2400" spc="-5" i="1">
                <a:latin typeface="Calibri"/>
                <a:cs typeface="Calibri"/>
              </a:rPr>
              <a:t>эпитеты</a:t>
            </a:r>
            <a:endParaRPr sz="2400">
              <a:latin typeface="Calibri"/>
              <a:cs typeface="Calibri"/>
            </a:endParaRPr>
          </a:p>
          <a:p>
            <a:pPr algn="r" marR="10795">
              <a:lnSpc>
                <a:spcPts val="2790"/>
              </a:lnSpc>
            </a:pPr>
            <a:r>
              <a:rPr dirty="0" sz="2400" spc="-20" i="1">
                <a:latin typeface="Calibri"/>
                <a:cs typeface="Calibri"/>
              </a:rPr>
              <a:t>«одеждой</a:t>
            </a:r>
            <a:r>
              <a:rPr dirty="0" sz="2400" spc="375" i="1">
                <a:latin typeface="Calibri"/>
                <a:cs typeface="Calibri"/>
              </a:rPr>
              <a:t> </a:t>
            </a:r>
            <a:r>
              <a:rPr dirty="0" sz="2400" i="1">
                <a:latin typeface="Calibri"/>
                <a:cs typeface="Calibri"/>
              </a:rPr>
              <a:t>слов»,</a:t>
            </a:r>
            <a:r>
              <a:rPr dirty="0" sz="2400" spc="350" i="1">
                <a:latin typeface="Calibri"/>
                <a:cs typeface="Calibri"/>
              </a:rPr>
              <a:t> </a:t>
            </a:r>
            <a:r>
              <a:rPr dirty="0" sz="2400" spc="-20" i="1">
                <a:latin typeface="Calibri"/>
                <a:cs typeface="Calibri"/>
              </a:rPr>
              <a:t>как</a:t>
            </a:r>
            <a:r>
              <a:rPr dirty="0" sz="2400" spc="340" i="1">
                <a:latin typeface="Calibri"/>
                <a:cs typeface="Calibri"/>
              </a:rPr>
              <a:t> </a:t>
            </a:r>
            <a:r>
              <a:rPr dirty="0" sz="2400" spc="-5" i="1">
                <a:latin typeface="Calibri"/>
                <a:cs typeface="Calibri"/>
              </a:rPr>
              <a:t>мне</a:t>
            </a:r>
            <a:r>
              <a:rPr dirty="0" sz="2400" spc="355" i="1">
                <a:latin typeface="Calibri"/>
                <a:cs typeface="Calibri"/>
              </a:rPr>
              <a:t> </a:t>
            </a:r>
            <a:r>
              <a:rPr dirty="0" sz="2400" spc="-20" i="1">
                <a:latin typeface="Calibri"/>
                <a:cs typeface="Calibri"/>
              </a:rPr>
              <a:t>кажется,</a:t>
            </a:r>
            <a:r>
              <a:rPr dirty="0" sz="2400" spc="385" i="1">
                <a:latin typeface="Calibri"/>
                <a:cs typeface="Calibri"/>
              </a:rPr>
              <a:t> </a:t>
            </a:r>
            <a:r>
              <a:rPr dirty="0" sz="2400" spc="-25" i="1">
                <a:latin typeface="Calibri"/>
                <a:cs typeface="Calibri"/>
              </a:rPr>
              <a:t>хотел</a:t>
            </a:r>
            <a:r>
              <a:rPr dirty="0" sz="2400" spc="330" i="1">
                <a:latin typeface="Calibri"/>
                <a:cs typeface="Calibri"/>
              </a:rPr>
              <a:t> </a:t>
            </a:r>
            <a:r>
              <a:rPr dirty="0" sz="2400" spc="-5" i="1">
                <a:latin typeface="Calibri"/>
                <a:cs typeface="Calibri"/>
              </a:rPr>
              <a:t>подчеркнуть,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535" y="4644390"/>
            <a:ext cx="405257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26135" algn="l"/>
                <a:tab pos="2370455" algn="l"/>
              </a:tabLst>
            </a:pPr>
            <a:r>
              <a:rPr dirty="0" sz="2400" i="1">
                <a:latin typeface="Calibri"/>
                <a:cs typeface="Calibri"/>
              </a:rPr>
              <a:t>что	</a:t>
            </a:r>
            <a:r>
              <a:rPr dirty="0" sz="2400" spc="-5" i="1">
                <a:latin typeface="Calibri"/>
                <a:cs typeface="Calibri"/>
              </a:rPr>
              <a:t>о</a:t>
            </a:r>
            <a:r>
              <a:rPr dirty="0" sz="2400" spc="5" i="1">
                <a:latin typeface="Calibri"/>
                <a:cs typeface="Calibri"/>
              </a:rPr>
              <a:t>б</a:t>
            </a:r>
            <a:r>
              <a:rPr dirty="0" sz="2400" spc="-5" i="1">
                <a:latin typeface="Calibri"/>
                <a:cs typeface="Calibri"/>
              </a:rPr>
              <a:t>ра</a:t>
            </a:r>
            <a:r>
              <a:rPr dirty="0" sz="2400" spc="5" i="1">
                <a:latin typeface="Calibri"/>
                <a:cs typeface="Calibri"/>
              </a:rPr>
              <a:t>з</a:t>
            </a:r>
            <a:r>
              <a:rPr dirty="0" sz="2400" i="1">
                <a:latin typeface="Calibri"/>
                <a:cs typeface="Calibri"/>
              </a:rPr>
              <a:t>н</a:t>
            </a:r>
            <a:r>
              <a:rPr dirty="0" sz="2400" spc="-10" i="1">
                <a:latin typeface="Calibri"/>
                <a:cs typeface="Calibri"/>
              </a:rPr>
              <a:t>ы</a:t>
            </a:r>
            <a:r>
              <a:rPr dirty="0" sz="2400" i="1">
                <a:latin typeface="Calibri"/>
                <a:cs typeface="Calibri"/>
              </a:rPr>
              <a:t>е	</a:t>
            </a:r>
            <a:r>
              <a:rPr dirty="0" sz="2400" spc="-10" i="1">
                <a:latin typeface="Calibri"/>
                <a:cs typeface="Calibri"/>
              </a:rPr>
              <a:t>о</a:t>
            </a:r>
            <a:r>
              <a:rPr dirty="0" sz="2400" spc="-15" i="1">
                <a:latin typeface="Calibri"/>
                <a:cs typeface="Calibri"/>
              </a:rPr>
              <a:t>п</a:t>
            </a:r>
            <a:r>
              <a:rPr dirty="0" sz="2400" spc="-10" i="1">
                <a:latin typeface="Calibri"/>
                <a:cs typeface="Calibri"/>
              </a:rPr>
              <a:t>р</a:t>
            </a:r>
            <a:r>
              <a:rPr dirty="0" sz="2400" i="1">
                <a:latin typeface="Calibri"/>
                <a:cs typeface="Calibri"/>
              </a:rPr>
              <a:t>е</a:t>
            </a:r>
            <a:r>
              <a:rPr dirty="0" sz="2400" spc="-25" i="1">
                <a:latin typeface="Calibri"/>
                <a:cs typeface="Calibri"/>
              </a:rPr>
              <a:t>д</a:t>
            </a:r>
            <a:r>
              <a:rPr dirty="0" sz="2400" spc="-45" i="1">
                <a:latin typeface="Calibri"/>
                <a:cs typeface="Calibri"/>
              </a:rPr>
              <a:t>е</a:t>
            </a:r>
            <a:r>
              <a:rPr dirty="0" sz="2400" spc="-15" i="1">
                <a:latin typeface="Calibri"/>
                <a:cs typeface="Calibri"/>
              </a:rPr>
              <a:t>л</a:t>
            </a:r>
            <a:r>
              <a:rPr dirty="0" sz="2400" i="1">
                <a:latin typeface="Calibri"/>
                <a:cs typeface="Calibri"/>
              </a:rPr>
              <a:t>е</a:t>
            </a:r>
            <a:r>
              <a:rPr dirty="0" sz="2400" spc="-25" i="1">
                <a:latin typeface="Calibri"/>
                <a:cs typeface="Calibri"/>
              </a:rPr>
              <a:t>н</a:t>
            </a:r>
            <a:r>
              <a:rPr dirty="0" sz="2400" spc="-10" i="1">
                <a:latin typeface="Calibri"/>
                <a:cs typeface="Calibri"/>
              </a:rPr>
              <a:t>и</a:t>
            </a:r>
            <a:r>
              <a:rPr dirty="0" sz="2400" i="1">
                <a:latin typeface="Calibri"/>
                <a:cs typeface="Calibri"/>
              </a:rPr>
              <a:t>я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535" y="4996433"/>
            <a:ext cx="42760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53945" algn="l"/>
                <a:tab pos="3075940" algn="l"/>
              </a:tabLst>
            </a:pPr>
            <a:r>
              <a:rPr dirty="0" sz="2400" i="1">
                <a:latin typeface="Calibri"/>
                <a:cs typeface="Calibri"/>
              </a:rPr>
              <a:t>неповто</a:t>
            </a:r>
            <a:r>
              <a:rPr dirty="0" sz="2400" spc="5" i="1">
                <a:latin typeface="Calibri"/>
                <a:cs typeface="Calibri"/>
              </a:rPr>
              <a:t>р</a:t>
            </a:r>
            <a:r>
              <a:rPr dirty="0" sz="2400" spc="-5" i="1">
                <a:latin typeface="Calibri"/>
                <a:cs typeface="Calibri"/>
              </a:rPr>
              <a:t>имой</a:t>
            </a:r>
            <a:r>
              <a:rPr dirty="0" sz="2400" i="1">
                <a:latin typeface="Calibri"/>
                <a:cs typeface="Calibri"/>
              </a:rPr>
              <a:t>.	</a:t>
            </a:r>
            <a:r>
              <a:rPr dirty="0" baseline="1157" sz="3600" spc="-89" i="1">
                <a:latin typeface="Calibri"/>
                <a:cs typeface="Calibri"/>
              </a:rPr>
              <a:t>К</a:t>
            </a:r>
            <a:r>
              <a:rPr dirty="0" baseline="1157" sz="3600" spc="-15" i="1">
                <a:latin typeface="Calibri"/>
                <a:cs typeface="Calibri"/>
              </a:rPr>
              <a:t>а</a:t>
            </a:r>
            <a:r>
              <a:rPr dirty="0" baseline="1157" sz="3600" i="1">
                <a:latin typeface="Calibri"/>
                <a:cs typeface="Calibri"/>
              </a:rPr>
              <a:t>к	кр</a:t>
            </a:r>
            <a:r>
              <a:rPr dirty="0" baseline="1157" sz="3600" spc="7" i="1">
                <a:latin typeface="Calibri"/>
                <a:cs typeface="Calibri"/>
              </a:rPr>
              <a:t>а</a:t>
            </a:r>
            <a:r>
              <a:rPr dirty="0" baseline="1157" sz="3600" i="1">
                <a:latin typeface="Calibri"/>
                <a:cs typeface="Calibri"/>
              </a:rPr>
              <a:t>сивая</a:t>
            </a:r>
            <a:endParaRPr baseline="1157" sz="3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92395" y="4673041"/>
            <a:ext cx="3415029" cy="7226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715">
              <a:lnSpc>
                <a:spcPts val="2745"/>
              </a:lnSpc>
              <a:spcBef>
                <a:spcPts val="100"/>
              </a:spcBef>
              <a:tabLst>
                <a:tab pos="1345565" algn="l"/>
                <a:tab pos="2205355" algn="l"/>
                <a:tab pos="3230880" algn="l"/>
              </a:tabLst>
            </a:pPr>
            <a:r>
              <a:rPr dirty="0" sz="2400" spc="-20" i="1">
                <a:latin typeface="Calibri"/>
                <a:cs typeface="Calibri"/>
              </a:rPr>
              <a:t>д</a:t>
            </a:r>
            <a:r>
              <a:rPr dirty="0" sz="2400" spc="-70" i="1">
                <a:latin typeface="Calibri"/>
                <a:cs typeface="Calibri"/>
              </a:rPr>
              <a:t>е</a:t>
            </a:r>
            <a:r>
              <a:rPr dirty="0" sz="2400" spc="-5" i="1">
                <a:latin typeface="Calibri"/>
                <a:cs typeface="Calibri"/>
              </a:rPr>
              <a:t>л</a:t>
            </a:r>
            <a:r>
              <a:rPr dirty="0" sz="2400" i="1">
                <a:latin typeface="Calibri"/>
                <a:cs typeface="Calibri"/>
              </a:rPr>
              <a:t>а</a:t>
            </a:r>
            <a:r>
              <a:rPr dirty="0" sz="2400" spc="-5" i="1">
                <a:latin typeface="Calibri"/>
                <a:cs typeface="Calibri"/>
              </a:rPr>
              <a:t>ю</a:t>
            </a:r>
            <a:r>
              <a:rPr dirty="0" sz="2400" i="1">
                <a:latin typeface="Calibri"/>
                <a:cs typeface="Calibri"/>
              </a:rPr>
              <a:t>т</a:t>
            </a:r>
            <a:r>
              <a:rPr dirty="0" sz="2400" i="1">
                <a:latin typeface="Calibri"/>
                <a:cs typeface="Calibri"/>
              </a:rPr>
              <a:t>	</a:t>
            </a:r>
            <a:r>
              <a:rPr dirty="0" sz="2400" i="1">
                <a:latin typeface="Calibri"/>
                <a:cs typeface="Calibri"/>
              </a:rPr>
              <a:t>р</a:t>
            </a:r>
            <a:r>
              <a:rPr dirty="0" sz="2400" spc="-10" i="1">
                <a:latin typeface="Calibri"/>
                <a:cs typeface="Calibri"/>
              </a:rPr>
              <a:t>е</a:t>
            </a:r>
            <a:r>
              <a:rPr dirty="0" sz="2400" i="1">
                <a:latin typeface="Calibri"/>
                <a:cs typeface="Calibri"/>
              </a:rPr>
              <a:t>чь</a:t>
            </a:r>
            <a:r>
              <a:rPr dirty="0" sz="2400" i="1">
                <a:latin typeface="Calibri"/>
                <a:cs typeface="Calibri"/>
              </a:rPr>
              <a:t>	</a:t>
            </a:r>
            <a:r>
              <a:rPr dirty="0" sz="2400" i="1">
                <a:latin typeface="Calibri"/>
                <a:cs typeface="Calibri"/>
              </a:rPr>
              <a:t>яр</a:t>
            </a:r>
            <a:r>
              <a:rPr dirty="0" sz="2400" spc="-75" i="1">
                <a:latin typeface="Calibri"/>
                <a:cs typeface="Calibri"/>
              </a:rPr>
              <a:t>к</a:t>
            </a:r>
            <a:r>
              <a:rPr dirty="0" sz="2400" i="1">
                <a:latin typeface="Calibri"/>
                <a:cs typeface="Calibri"/>
              </a:rPr>
              <a:t>ой</a:t>
            </a:r>
            <a:r>
              <a:rPr dirty="0" sz="2400" i="1">
                <a:latin typeface="Calibri"/>
                <a:cs typeface="Calibri"/>
              </a:rPr>
              <a:t>	</a:t>
            </a:r>
            <a:r>
              <a:rPr dirty="0" sz="2400" i="1">
                <a:latin typeface="Calibri"/>
                <a:cs typeface="Calibri"/>
              </a:rPr>
              <a:t>и</a:t>
            </a:r>
            <a:endParaRPr sz="2400">
              <a:latin typeface="Calibri"/>
              <a:cs typeface="Calibri"/>
            </a:endParaRPr>
          </a:p>
          <a:p>
            <a:pPr algn="r" marR="5080">
              <a:lnSpc>
                <a:spcPts val="2745"/>
              </a:lnSpc>
              <a:tabLst>
                <a:tab pos="1276985" algn="l"/>
              </a:tabLst>
            </a:pPr>
            <a:r>
              <a:rPr dirty="0" sz="2400" spc="-20" i="1">
                <a:latin typeface="Calibri"/>
                <a:cs typeface="Calibri"/>
              </a:rPr>
              <a:t>одежда	</a:t>
            </a:r>
            <a:r>
              <a:rPr dirty="0" sz="2400" spc="-5" i="1">
                <a:latin typeface="Calibri"/>
                <a:cs typeface="Calibri"/>
              </a:rPr>
              <a:t>подчёркивает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8535" y="5331967"/>
            <a:ext cx="551053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13230" algn="l"/>
                <a:tab pos="3155315" algn="l"/>
                <a:tab pos="3877945" algn="l"/>
                <a:tab pos="4216400" algn="l"/>
              </a:tabLst>
            </a:pPr>
            <a:r>
              <a:rPr dirty="0" sz="2400" i="1">
                <a:latin typeface="Calibri"/>
                <a:cs typeface="Calibri"/>
              </a:rPr>
              <a:t>в</a:t>
            </a:r>
            <a:r>
              <a:rPr dirty="0" sz="2400" spc="-5" i="1">
                <a:latin typeface="Calibri"/>
                <a:cs typeface="Calibri"/>
              </a:rPr>
              <a:t>н</a:t>
            </a:r>
            <a:r>
              <a:rPr dirty="0" sz="2400" spc="5" i="1">
                <a:latin typeface="Calibri"/>
                <a:cs typeface="Calibri"/>
              </a:rPr>
              <a:t>е</a:t>
            </a:r>
            <a:r>
              <a:rPr dirty="0" sz="2400" spc="-5" i="1">
                <a:latin typeface="Calibri"/>
                <a:cs typeface="Calibri"/>
              </a:rPr>
              <a:t>шн</a:t>
            </a:r>
            <a:r>
              <a:rPr dirty="0" sz="2400" i="1">
                <a:latin typeface="Calibri"/>
                <a:cs typeface="Calibri"/>
              </a:rPr>
              <a:t>о</a:t>
            </a:r>
            <a:r>
              <a:rPr dirty="0" sz="2400" spc="-5" i="1">
                <a:latin typeface="Calibri"/>
                <a:cs typeface="Calibri"/>
              </a:rPr>
              <a:t>ст</a:t>
            </a:r>
            <a:r>
              <a:rPr dirty="0" sz="2400" i="1">
                <a:latin typeface="Calibri"/>
                <a:cs typeface="Calibri"/>
              </a:rPr>
              <a:t>ь	ч</a:t>
            </a:r>
            <a:r>
              <a:rPr dirty="0" sz="2400" spc="-70" i="1">
                <a:latin typeface="Calibri"/>
                <a:cs typeface="Calibri"/>
              </a:rPr>
              <a:t>е</a:t>
            </a:r>
            <a:r>
              <a:rPr dirty="0" sz="2400" spc="-5" i="1">
                <a:latin typeface="Calibri"/>
                <a:cs typeface="Calibri"/>
              </a:rPr>
              <a:t>л</a:t>
            </a:r>
            <a:r>
              <a:rPr dirty="0" sz="2400" i="1">
                <a:latin typeface="Calibri"/>
                <a:cs typeface="Calibri"/>
              </a:rPr>
              <a:t>ов</a:t>
            </a:r>
            <a:r>
              <a:rPr dirty="0" sz="2400" spc="10" i="1">
                <a:latin typeface="Calibri"/>
                <a:cs typeface="Calibri"/>
              </a:rPr>
              <a:t>е</a:t>
            </a:r>
            <a:r>
              <a:rPr dirty="0" sz="2400" spc="-70" i="1">
                <a:latin typeface="Calibri"/>
                <a:cs typeface="Calibri"/>
              </a:rPr>
              <a:t>к</a:t>
            </a:r>
            <a:r>
              <a:rPr dirty="0" sz="2400" i="1">
                <a:latin typeface="Calibri"/>
                <a:cs typeface="Calibri"/>
              </a:rPr>
              <a:t>а,	</a:t>
            </a:r>
            <a:r>
              <a:rPr dirty="0" sz="2400" spc="-5" i="1">
                <a:latin typeface="Calibri"/>
                <a:cs typeface="Calibri"/>
              </a:rPr>
              <a:t>т</a:t>
            </a:r>
            <a:r>
              <a:rPr dirty="0" sz="2400" i="1">
                <a:latin typeface="Calibri"/>
                <a:cs typeface="Calibri"/>
              </a:rPr>
              <a:t>ак	и	</a:t>
            </a:r>
            <a:r>
              <a:rPr dirty="0" sz="2400" spc="5" i="1">
                <a:latin typeface="Calibri"/>
                <a:cs typeface="Calibri"/>
              </a:rPr>
              <a:t>э</a:t>
            </a:r>
            <a:r>
              <a:rPr dirty="0" sz="2400" spc="-15" i="1">
                <a:latin typeface="Calibri"/>
                <a:cs typeface="Calibri"/>
              </a:rPr>
              <a:t>п</a:t>
            </a:r>
            <a:r>
              <a:rPr dirty="0" sz="2400" i="1">
                <a:latin typeface="Calibri"/>
                <a:cs typeface="Calibri"/>
              </a:rPr>
              <a:t>и</a:t>
            </a:r>
            <a:r>
              <a:rPr dirty="0" sz="2400" spc="-5" i="1">
                <a:latin typeface="Calibri"/>
                <a:cs typeface="Calibri"/>
              </a:rPr>
              <a:t>т</a:t>
            </a:r>
            <a:r>
              <a:rPr dirty="0" sz="2400" spc="5" i="1">
                <a:latin typeface="Calibri"/>
                <a:cs typeface="Calibri"/>
              </a:rPr>
              <a:t>е</a:t>
            </a:r>
            <a:r>
              <a:rPr dirty="0" sz="2400" spc="-5" i="1">
                <a:latin typeface="Calibri"/>
                <a:cs typeface="Calibri"/>
              </a:rPr>
              <a:t>т</a:t>
            </a:r>
            <a:r>
              <a:rPr dirty="0" sz="2400" i="1">
                <a:latin typeface="Calibri"/>
                <a:cs typeface="Calibri"/>
              </a:rPr>
              <a:t>ы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545960" y="5331967"/>
            <a:ext cx="20624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46530" algn="l"/>
              </a:tabLst>
            </a:pPr>
            <a:r>
              <a:rPr dirty="0" sz="2400" spc="-5" i="1">
                <a:latin typeface="Calibri"/>
                <a:cs typeface="Calibri"/>
              </a:rPr>
              <a:t>п</a:t>
            </a:r>
            <a:r>
              <a:rPr dirty="0" sz="2400" spc="10" i="1">
                <a:latin typeface="Calibri"/>
                <a:cs typeface="Calibri"/>
              </a:rPr>
              <a:t>р</a:t>
            </a:r>
            <a:r>
              <a:rPr dirty="0" sz="2400" i="1">
                <a:latin typeface="Calibri"/>
                <a:cs typeface="Calibri"/>
              </a:rPr>
              <a:t>и</a:t>
            </a:r>
            <a:r>
              <a:rPr dirty="0" sz="2400" spc="-5" i="1">
                <a:latin typeface="Calibri"/>
                <a:cs typeface="Calibri"/>
              </a:rPr>
              <a:t>д</a:t>
            </a:r>
            <a:r>
              <a:rPr dirty="0" sz="2400" i="1">
                <a:latin typeface="Calibri"/>
                <a:cs typeface="Calibri"/>
              </a:rPr>
              <a:t>а</a:t>
            </a:r>
            <a:r>
              <a:rPr dirty="0" sz="2400" spc="-5" i="1">
                <a:latin typeface="Calibri"/>
                <a:cs typeface="Calibri"/>
              </a:rPr>
              <a:t>ю</a:t>
            </a:r>
            <a:r>
              <a:rPr dirty="0" sz="2400" i="1">
                <a:latin typeface="Calibri"/>
                <a:cs typeface="Calibri"/>
              </a:rPr>
              <a:t>т	</a:t>
            </a:r>
            <a:r>
              <a:rPr dirty="0" sz="2400" spc="-5" i="1">
                <a:latin typeface="Calibri"/>
                <a:cs typeface="Calibri"/>
              </a:rPr>
              <a:t>р</a:t>
            </a:r>
            <a:r>
              <a:rPr dirty="0" sz="2400" spc="5" i="1">
                <a:latin typeface="Calibri"/>
                <a:cs typeface="Calibri"/>
              </a:rPr>
              <a:t>е</a:t>
            </a:r>
            <a:r>
              <a:rPr dirty="0" sz="2400" i="1">
                <a:latin typeface="Calibri"/>
                <a:cs typeface="Calibri"/>
              </a:rPr>
              <a:t>чи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78535" y="5662676"/>
            <a:ext cx="394081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 i="1">
                <a:latin typeface="Calibri"/>
                <a:cs typeface="Calibri"/>
              </a:rPr>
              <a:t>выразительность</a:t>
            </a:r>
            <a:r>
              <a:rPr dirty="0" sz="2400" spc="-40" i="1">
                <a:latin typeface="Calibri"/>
                <a:cs typeface="Calibri"/>
              </a:rPr>
              <a:t> </a:t>
            </a:r>
            <a:r>
              <a:rPr dirty="0" sz="2400" i="1">
                <a:latin typeface="Calibri"/>
                <a:cs typeface="Calibri"/>
              </a:rPr>
              <a:t>и</a:t>
            </a:r>
            <a:r>
              <a:rPr dirty="0" sz="2400" spc="-10" i="1">
                <a:latin typeface="Calibri"/>
                <a:cs typeface="Calibri"/>
              </a:rPr>
              <a:t> </a:t>
            </a:r>
            <a:r>
              <a:rPr dirty="0" sz="2400" spc="-25" i="1">
                <a:latin typeface="Calibri"/>
                <a:cs typeface="Calibri"/>
              </a:rPr>
              <a:t>красоту.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274320"/>
            <a:ext cx="8229600" cy="1143000"/>
            <a:chOff x="457200" y="274320"/>
            <a:chExt cx="8229600" cy="1143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200" y="274320"/>
              <a:ext cx="8229600" cy="1143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75432" y="563879"/>
              <a:ext cx="3089147" cy="499872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78105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Творческие</a:t>
            </a:r>
            <a:r>
              <a:rPr dirty="0" spc="-110"/>
              <a:t> </a:t>
            </a:r>
            <a:r>
              <a:rPr dirty="0" spc="-5"/>
              <a:t>задания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35635" y="1580515"/>
            <a:ext cx="8084184" cy="4495165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algn="just" marL="469900" marR="6350" indent="-457200">
              <a:lnSpc>
                <a:spcPct val="90300"/>
              </a:lnSpc>
              <a:spcBef>
                <a:spcPts val="380"/>
              </a:spcBef>
            </a:pPr>
            <a:r>
              <a:rPr dirty="0" sz="2400" spc="-5" b="1">
                <a:latin typeface="Calibri"/>
                <a:cs typeface="Calibri"/>
              </a:rPr>
              <a:t>Задание</a:t>
            </a:r>
            <a:r>
              <a:rPr dirty="0" sz="2400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2.</a:t>
            </a:r>
            <a:r>
              <a:rPr dirty="0" sz="2400" spc="-5" b="1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Прочитайте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высказывания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лингвистов,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а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также 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фрагменты</a:t>
            </a:r>
            <a:r>
              <a:rPr dirty="0" sz="2400" spc="-5">
                <a:latin typeface="Calibri"/>
                <a:cs typeface="Calibri"/>
              </a:rPr>
              <a:t> сочинений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по</a:t>
            </a:r>
            <a:r>
              <a:rPr dirty="0" sz="2400">
                <a:latin typeface="Calibri"/>
                <a:cs typeface="Calibri"/>
              </a:rPr>
              <a:t> этим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высказываниям. </a:t>
            </a:r>
            <a:r>
              <a:rPr dirty="0" sz="2400" spc="-53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Определите, </a:t>
            </a:r>
            <a:r>
              <a:rPr dirty="0" sz="2400">
                <a:latin typeface="Calibri"/>
                <a:cs typeface="Calibri"/>
              </a:rPr>
              <a:t>в </a:t>
            </a:r>
            <a:r>
              <a:rPr dirty="0" sz="2400" spc="-10">
                <a:latin typeface="Calibri"/>
                <a:cs typeface="Calibri"/>
              </a:rPr>
              <a:t>каких </a:t>
            </a:r>
            <a:r>
              <a:rPr dirty="0" sz="2400" spc="-5">
                <a:latin typeface="Calibri"/>
                <a:cs typeface="Calibri"/>
              </a:rPr>
              <a:t>сочинениях </a:t>
            </a:r>
            <a:r>
              <a:rPr dirty="0" sz="2400" spc="-15">
                <a:latin typeface="Calibri"/>
                <a:cs typeface="Calibri"/>
              </a:rPr>
              <a:t>допущены </a:t>
            </a:r>
            <a:r>
              <a:rPr dirty="0" sz="2400" spc="-5">
                <a:latin typeface="Calibri"/>
                <a:cs typeface="Calibri"/>
              </a:rPr>
              <a:t>фактические 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ошибки,</a:t>
            </a:r>
            <a:r>
              <a:rPr dirty="0" sz="2400" spc="-5">
                <a:latin typeface="Calibri"/>
                <a:cs typeface="Calibri"/>
              </a:rPr>
              <a:t> связанные</a:t>
            </a:r>
            <a:r>
              <a:rPr dirty="0" sz="2400">
                <a:latin typeface="Calibri"/>
                <a:cs typeface="Calibri"/>
              </a:rPr>
              <a:t> с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пониманием</a:t>
            </a:r>
            <a:r>
              <a:rPr dirty="0" sz="2400" spc="-5">
                <a:latin typeface="Calibri"/>
                <a:cs typeface="Calibri"/>
              </a:rPr>
              <a:t> высказывания. </a:t>
            </a:r>
            <a:r>
              <a:rPr dirty="0" sz="2400" spc="-53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Предложите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правильный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вариант.</a:t>
            </a:r>
            <a:endParaRPr sz="2400">
              <a:latin typeface="Calibri"/>
              <a:cs typeface="Calibri"/>
            </a:endParaRPr>
          </a:p>
          <a:p>
            <a:pPr algn="just" marL="695325">
              <a:lnSpc>
                <a:spcPts val="2790"/>
              </a:lnSpc>
              <a:spcBef>
                <a:spcPts val="120"/>
              </a:spcBef>
            </a:pPr>
            <a:r>
              <a:rPr dirty="0" sz="2400" b="1">
                <a:latin typeface="Calibri"/>
                <a:cs typeface="Calibri"/>
              </a:rPr>
              <a:t>«У</a:t>
            </a:r>
            <a:r>
              <a:rPr dirty="0" sz="2400" spc="-30" b="1">
                <a:latin typeface="Calibri"/>
                <a:cs typeface="Calibri"/>
              </a:rPr>
              <a:t> </a:t>
            </a:r>
            <a:r>
              <a:rPr dirty="0" sz="2400" spc="-15" b="1">
                <a:latin typeface="Calibri"/>
                <a:cs typeface="Calibri"/>
              </a:rPr>
              <a:t>каждой</a:t>
            </a:r>
            <a:r>
              <a:rPr dirty="0" sz="2400" spc="-5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части</a:t>
            </a:r>
            <a:r>
              <a:rPr dirty="0" sz="2400" spc="48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речи</a:t>
            </a:r>
            <a:r>
              <a:rPr dirty="0" sz="2400" spc="505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свои</a:t>
            </a:r>
            <a:r>
              <a:rPr dirty="0" sz="2400" spc="40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достоинства»</a:t>
            </a:r>
            <a:endParaRPr sz="2400">
              <a:latin typeface="Calibri"/>
              <a:cs typeface="Calibri"/>
            </a:endParaRPr>
          </a:p>
          <a:p>
            <a:pPr algn="just" marL="355600">
              <a:lnSpc>
                <a:spcPts val="2790"/>
              </a:lnSpc>
            </a:pPr>
            <a:r>
              <a:rPr dirty="0" sz="2400" spc="-5" b="1" i="1">
                <a:latin typeface="Calibri"/>
                <a:cs typeface="Calibri"/>
              </a:rPr>
              <a:t>(А.М.</a:t>
            </a:r>
            <a:r>
              <a:rPr dirty="0" sz="2400" spc="-60" b="1" i="1">
                <a:latin typeface="Calibri"/>
                <a:cs typeface="Calibri"/>
              </a:rPr>
              <a:t> </a:t>
            </a:r>
            <a:r>
              <a:rPr dirty="0" sz="2400" spc="-15" b="1" i="1">
                <a:latin typeface="Calibri"/>
                <a:cs typeface="Calibri"/>
              </a:rPr>
              <a:t>Пешковский, </a:t>
            </a:r>
            <a:r>
              <a:rPr dirty="0" sz="2400" b="1" i="1">
                <a:latin typeface="Calibri"/>
                <a:cs typeface="Calibri"/>
              </a:rPr>
              <a:t>лингвист)</a:t>
            </a:r>
            <a:endParaRPr sz="2400">
              <a:latin typeface="Calibri"/>
              <a:cs typeface="Calibri"/>
            </a:endParaRPr>
          </a:p>
          <a:p>
            <a:pPr algn="just" marL="355600" marR="5080" indent="272415">
              <a:lnSpc>
                <a:spcPct val="90300"/>
              </a:lnSpc>
              <a:spcBef>
                <a:spcPts val="590"/>
              </a:spcBef>
            </a:pPr>
            <a:r>
              <a:rPr dirty="0" sz="2400" spc="-5" i="1">
                <a:latin typeface="Calibri"/>
                <a:cs typeface="Calibri"/>
              </a:rPr>
              <a:t>Лингвист</a:t>
            </a:r>
            <a:r>
              <a:rPr dirty="0" sz="2400" i="1">
                <a:latin typeface="Calibri"/>
                <a:cs typeface="Calibri"/>
              </a:rPr>
              <a:t> </a:t>
            </a:r>
            <a:r>
              <a:rPr dirty="0" sz="2400" spc="-5" i="1">
                <a:latin typeface="Calibri"/>
                <a:cs typeface="Calibri"/>
              </a:rPr>
              <a:t>А.М.</a:t>
            </a:r>
            <a:r>
              <a:rPr dirty="0" sz="2400" i="1">
                <a:latin typeface="Calibri"/>
                <a:cs typeface="Calibri"/>
              </a:rPr>
              <a:t> </a:t>
            </a:r>
            <a:r>
              <a:rPr dirty="0" sz="2400" spc="-10" i="1">
                <a:latin typeface="Calibri"/>
                <a:cs typeface="Calibri"/>
              </a:rPr>
              <a:t>Пешковский</a:t>
            </a:r>
            <a:r>
              <a:rPr dirty="0" sz="2400" spc="-5" i="1">
                <a:latin typeface="Calibri"/>
                <a:cs typeface="Calibri"/>
              </a:rPr>
              <a:t> говорит</a:t>
            </a:r>
            <a:r>
              <a:rPr dirty="0" sz="2400" i="1">
                <a:latin typeface="Calibri"/>
                <a:cs typeface="Calibri"/>
              </a:rPr>
              <a:t> о</a:t>
            </a:r>
            <a:r>
              <a:rPr dirty="0" sz="2400" spc="5" i="1">
                <a:latin typeface="Calibri"/>
                <a:cs typeface="Calibri"/>
              </a:rPr>
              <a:t> </a:t>
            </a:r>
            <a:r>
              <a:rPr dirty="0" sz="2400" i="1">
                <a:latin typeface="Calibri"/>
                <a:cs typeface="Calibri"/>
              </a:rPr>
              <a:t>том,</a:t>
            </a:r>
            <a:r>
              <a:rPr dirty="0" sz="2400" spc="545" i="1">
                <a:latin typeface="Calibri"/>
                <a:cs typeface="Calibri"/>
              </a:rPr>
              <a:t> </a:t>
            </a:r>
            <a:r>
              <a:rPr dirty="0" sz="2400" i="1">
                <a:latin typeface="Calibri"/>
                <a:cs typeface="Calibri"/>
              </a:rPr>
              <a:t>что </a:t>
            </a:r>
            <a:r>
              <a:rPr dirty="0" sz="2400" spc="5" i="1">
                <a:latin typeface="Calibri"/>
                <a:cs typeface="Calibri"/>
              </a:rPr>
              <a:t> </a:t>
            </a:r>
            <a:r>
              <a:rPr dirty="0" sz="2400" spc="-10" i="1">
                <a:latin typeface="Calibri"/>
                <a:cs typeface="Calibri"/>
              </a:rPr>
              <a:t>каждая</a:t>
            </a:r>
            <a:r>
              <a:rPr dirty="0" sz="2400" spc="-5" i="1">
                <a:latin typeface="Calibri"/>
                <a:cs typeface="Calibri"/>
              </a:rPr>
              <a:t> единица</a:t>
            </a:r>
            <a:r>
              <a:rPr dirty="0" sz="2400" i="1">
                <a:latin typeface="Calibri"/>
                <a:cs typeface="Calibri"/>
              </a:rPr>
              <a:t> </a:t>
            </a:r>
            <a:r>
              <a:rPr dirty="0" sz="2400" spc="-15" i="1">
                <a:latin typeface="Calibri"/>
                <a:cs typeface="Calibri"/>
              </a:rPr>
              <a:t>языка</a:t>
            </a:r>
            <a:r>
              <a:rPr dirty="0" sz="2400" spc="-10" i="1">
                <a:latin typeface="Calibri"/>
                <a:cs typeface="Calibri"/>
              </a:rPr>
              <a:t> </a:t>
            </a:r>
            <a:r>
              <a:rPr dirty="0" sz="2400" spc="-5" i="1">
                <a:latin typeface="Calibri"/>
                <a:cs typeface="Calibri"/>
              </a:rPr>
              <a:t>имеет</a:t>
            </a:r>
            <a:r>
              <a:rPr dirty="0" sz="2400" i="1">
                <a:latin typeface="Calibri"/>
                <a:cs typeface="Calibri"/>
              </a:rPr>
              <a:t> свои</a:t>
            </a:r>
            <a:r>
              <a:rPr dirty="0" sz="2400" spc="5" i="1">
                <a:latin typeface="Calibri"/>
                <a:cs typeface="Calibri"/>
              </a:rPr>
              <a:t> </a:t>
            </a:r>
            <a:r>
              <a:rPr dirty="0" sz="2400" spc="-10" i="1">
                <a:latin typeface="Calibri"/>
                <a:cs typeface="Calibri"/>
              </a:rPr>
              <a:t>достоинства:</a:t>
            </a:r>
            <a:r>
              <a:rPr dirty="0" sz="2400" spc="-5" i="1">
                <a:latin typeface="Calibri"/>
                <a:cs typeface="Calibri"/>
              </a:rPr>
              <a:t> </a:t>
            </a:r>
            <a:r>
              <a:rPr dirty="0" sz="2400" spc="-10" i="1">
                <a:latin typeface="Calibri"/>
                <a:cs typeface="Calibri"/>
              </a:rPr>
              <a:t>имя </a:t>
            </a:r>
            <a:r>
              <a:rPr dirty="0" sz="2400" spc="-5" i="1">
                <a:latin typeface="Calibri"/>
                <a:cs typeface="Calibri"/>
              </a:rPr>
              <a:t> существительное</a:t>
            </a:r>
            <a:r>
              <a:rPr dirty="0" sz="2400" i="1">
                <a:latin typeface="Calibri"/>
                <a:cs typeface="Calibri"/>
              </a:rPr>
              <a:t> </a:t>
            </a:r>
            <a:r>
              <a:rPr dirty="0" sz="2400" spc="-5" i="1">
                <a:latin typeface="Calibri"/>
                <a:cs typeface="Calibri"/>
              </a:rPr>
              <a:t>обозначает</a:t>
            </a:r>
            <a:r>
              <a:rPr dirty="0" sz="2400" i="1">
                <a:latin typeface="Calibri"/>
                <a:cs typeface="Calibri"/>
              </a:rPr>
              <a:t> </a:t>
            </a:r>
            <a:r>
              <a:rPr dirty="0" sz="2400" spc="-10" i="1">
                <a:latin typeface="Calibri"/>
                <a:cs typeface="Calibri"/>
              </a:rPr>
              <a:t>предмет,</a:t>
            </a:r>
            <a:r>
              <a:rPr dirty="0" sz="2400" spc="-5" i="1">
                <a:latin typeface="Calibri"/>
                <a:cs typeface="Calibri"/>
              </a:rPr>
              <a:t> </a:t>
            </a:r>
            <a:r>
              <a:rPr dirty="0" sz="2400" spc="-15" i="1">
                <a:latin typeface="Calibri"/>
                <a:cs typeface="Calibri"/>
              </a:rPr>
              <a:t>имя </a:t>
            </a:r>
            <a:r>
              <a:rPr dirty="0" sz="2400" spc="-530" i="1">
                <a:latin typeface="Calibri"/>
                <a:cs typeface="Calibri"/>
              </a:rPr>
              <a:t> </a:t>
            </a:r>
            <a:r>
              <a:rPr dirty="0" sz="2400" spc="-5" i="1">
                <a:latin typeface="Calibri"/>
                <a:cs typeface="Calibri"/>
              </a:rPr>
              <a:t>прилагательное</a:t>
            </a:r>
            <a:r>
              <a:rPr dirty="0" sz="2400" i="1">
                <a:latin typeface="Calibri"/>
                <a:cs typeface="Calibri"/>
              </a:rPr>
              <a:t> –</a:t>
            </a:r>
            <a:r>
              <a:rPr dirty="0" sz="2400" spc="5" i="1">
                <a:latin typeface="Calibri"/>
                <a:cs typeface="Calibri"/>
              </a:rPr>
              <a:t> </a:t>
            </a:r>
            <a:r>
              <a:rPr dirty="0" sz="2400" spc="-5" i="1">
                <a:latin typeface="Calibri"/>
                <a:cs typeface="Calibri"/>
              </a:rPr>
              <a:t>признак,</a:t>
            </a:r>
            <a:r>
              <a:rPr dirty="0" sz="2400" i="1">
                <a:latin typeface="Calibri"/>
                <a:cs typeface="Calibri"/>
              </a:rPr>
              <a:t> </a:t>
            </a:r>
            <a:r>
              <a:rPr dirty="0" sz="2400" spc="-15" i="1">
                <a:latin typeface="Calibri"/>
                <a:cs typeface="Calibri"/>
              </a:rPr>
              <a:t>глагол</a:t>
            </a:r>
            <a:r>
              <a:rPr dirty="0" sz="2400" spc="-10" i="1">
                <a:latin typeface="Calibri"/>
                <a:cs typeface="Calibri"/>
              </a:rPr>
              <a:t> </a:t>
            </a:r>
            <a:r>
              <a:rPr dirty="0" sz="2400" i="1">
                <a:latin typeface="Calibri"/>
                <a:cs typeface="Calibri"/>
              </a:rPr>
              <a:t>–</a:t>
            </a:r>
            <a:r>
              <a:rPr dirty="0" sz="2400" spc="5" i="1">
                <a:latin typeface="Calibri"/>
                <a:cs typeface="Calibri"/>
              </a:rPr>
              <a:t> </a:t>
            </a:r>
            <a:r>
              <a:rPr dirty="0" sz="2400" spc="-5" i="1">
                <a:latin typeface="Calibri"/>
                <a:cs typeface="Calibri"/>
              </a:rPr>
              <a:t>действие, </a:t>
            </a:r>
            <a:r>
              <a:rPr dirty="0" sz="2400" i="1">
                <a:latin typeface="Calibri"/>
                <a:cs typeface="Calibri"/>
              </a:rPr>
              <a:t> </a:t>
            </a:r>
            <a:r>
              <a:rPr dirty="0" sz="2400" spc="-10" i="1">
                <a:latin typeface="Calibri"/>
                <a:cs typeface="Calibri"/>
              </a:rPr>
              <a:t>подлежащее </a:t>
            </a:r>
            <a:r>
              <a:rPr dirty="0" sz="2400" i="1">
                <a:latin typeface="Calibri"/>
                <a:cs typeface="Calibri"/>
              </a:rPr>
              <a:t>и </a:t>
            </a:r>
            <a:r>
              <a:rPr dirty="0" sz="2400" spc="-10" i="1">
                <a:latin typeface="Calibri"/>
                <a:cs typeface="Calibri"/>
              </a:rPr>
              <a:t>сказуемое </a:t>
            </a:r>
            <a:r>
              <a:rPr dirty="0" sz="2400" spc="-5" i="1">
                <a:latin typeface="Calibri"/>
                <a:cs typeface="Calibri"/>
              </a:rPr>
              <a:t>образуют основу </a:t>
            </a:r>
            <a:r>
              <a:rPr dirty="0" sz="2400" spc="-10" i="1">
                <a:latin typeface="Calibri"/>
                <a:cs typeface="Calibri"/>
              </a:rPr>
              <a:t>предложения. </a:t>
            </a:r>
            <a:r>
              <a:rPr dirty="0" sz="2400" spc="-5" i="1">
                <a:latin typeface="Calibri"/>
                <a:cs typeface="Calibri"/>
              </a:rPr>
              <a:t> </a:t>
            </a:r>
            <a:r>
              <a:rPr dirty="0" sz="2400" spc="-45" i="1">
                <a:latin typeface="Calibri"/>
                <a:cs typeface="Calibri"/>
              </a:rPr>
              <a:t>Таким</a:t>
            </a:r>
            <a:r>
              <a:rPr dirty="0" sz="2400" spc="-75" i="1">
                <a:latin typeface="Calibri"/>
                <a:cs typeface="Calibri"/>
              </a:rPr>
              <a:t> </a:t>
            </a:r>
            <a:r>
              <a:rPr dirty="0" sz="2400" i="1">
                <a:latin typeface="Calibri"/>
                <a:cs typeface="Calibri"/>
              </a:rPr>
              <a:t>образом,</a:t>
            </a:r>
            <a:r>
              <a:rPr dirty="0" sz="2400" spc="-20" i="1">
                <a:latin typeface="Calibri"/>
                <a:cs typeface="Calibri"/>
              </a:rPr>
              <a:t> </a:t>
            </a:r>
            <a:r>
              <a:rPr dirty="0" sz="2400" spc="-10" i="1">
                <a:latin typeface="Calibri"/>
                <a:cs typeface="Calibri"/>
              </a:rPr>
              <a:t>каждая</a:t>
            </a:r>
            <a:r>
              <a:rPr dirty="0" sz="2400" spc="-55" i="1">
                <a:latin typeface="Calibri"/>
                <a:cs typeface="Calibri"/>
              </a:rPr>
              <a:t> </a:t>
            </a:r>
            <a:r>
              <a:rPr dirty="0" sz="2400" i="1">
                <a:latin typeface="Calibri"/>
                <a:cs typeface="Calibri"/>
              </a:rPr>
              <a:t>часть</a:t>
            </a:r>
            <a:r>
              <a:rPr dirty="0" sz="2400" spc="-25" i="1">
                <a:latin typeface="Calibri"/>
                <a:cs typeface="Calibri"/>
              </a:rPr>
              <a:t> </a:t>
            </a:r>
            <a:r>
              <a:rPr dirty="0" sz="2400" i="1">
                <a:latin typeface="Calibri"/>
                <a:cs typeface="Calibri"/>
              </a:rPr>
              <a:t>речи</a:t>
            </a:r>
            <a:r>
              <a:rPr dirty="0" sz="2400" spc="-10" i="1">
                <a:latin typeface="Calibri"/>
                <a:cs typeface="Calibri"/>
              </a:rPr>
              <a:t> </a:t>
            </a:r>
            <a:r>
              <a:rPr dirty="0" sz="2400" i="1">
                <a:latin typeface="Calibri"/>
                <a:cs typeface="Calibri"/>
              </a:rPr>
              <a:t>для</a:t>
            </a:r>
            <a:r>
              <a:rPr dirty="0" sz="2400" spc="-25" i="1">
                <a:latin typeface="Calibri"/>
                <a:cs typeface="Calibri"/>
              </a:rPr>
              <a:t> </a:t>
            </a:r>
            <a:r>
              <a:rPr dirty="0" sz="2400" spc="-5" i="1">
                <a:latin typeface="Calibri"/>
                <a:cs typeface="Calibri"/>
              </a:rPr>
              <a:t>чего-то</a:t>
            </a:r>
            <a:r>
              <a:rPr dirty="0" sz="2400" spc="25" i="1">
                <a:latin typeface="Calibri"/>
                <a:cs typeface="Calibri"/>
              </a:rPr>
              <a:t> </a:t>
            </a:r>
            <a:r>
              <a:rPr dirty="0" sz="2400" spc="-5" i="1">
                <a:latin typeface="Calibri"/>
                <a:cs typeface="Calibri"/>
              </a:rPr>
              <a:t>нужна.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274320"/>
            <a:ext cx="8229600" cy="1143000"/>
            <a:chOff x="457200" y="274320"/>
            <a:chExt cx="8229600" cy="1143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200" y="274320"/>
              <a:ext cx="8229600" cy="1143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75432" y="563879"/>
              <a:ext cx="3089147" cy="499872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78105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Творческие</a:t>
            </a:r>
            <a:r>
              <a:rPr dirty="0" spc="-110"/>
              <a:t> </a:t>
            </a:r>
            <a:r>
              <a:rPr dirty="0" spc="-5"/>
              <a:t>задания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35635" y="1580515"/>
            <a:ext cx="8084184" cy="4495165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algn="just" marL="469900" marR="6350" indent="-457200">
              <a:lnSpc>
                <a:spcPct val="90300"/>
              </a:lnSpc>
              <a:spcBef>
                <a:spcPts val="380"/>
              </a:spcBef>
            </a:pPr>
            <a:r>
              <a:rPr dirty="0" sz="2400" spc="-5" b="1">
                <a:latin typeface="Calibri"/>
                <a:cs typeface="Calibri"/>
              </a:rPr>
              <a:t>Задание</a:t>
            </a:r>
            <a:r>
              <a:rPr dirty="0" sz="2400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2.</a:t>
            </a:r>
            <a:r>
              <a:rPr dirty="0" sz="2400" spc="-5" b="1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Прочитайте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высказывания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лингвистов,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а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также 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фрагменты</a:t>
            </a:r>
            <a:r>
              <a:rPr dirty="0" sz="2400" spc="-5">
                <a:latin typeface="Calibri"/>
                <a:cs typeface="Calibri"/>
              </a:rPr>
              <a:t> сочинений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по</a:t>
            </a:r>
            <a:r>
              <a:rPr dirty="0" sz="2400">
                <a:latin typeface="Calibri"/>
                <a:cs typeface="Calibri"/>
              </a:rPr>
              <a:t> этим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высказываниям. </a:t>
            </a:r>
            <a:r>
              <a:rPr dirty="0" sz="2400" spc="-53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Определите, </a:t>
            </a:r>
            <a:r>
              <a:rPr dirty="0" sz="2400">
                <a:latin typeface="Calibri"/>
                <a:cs typeface="Calibri"/>
              </a:rPr>
              <a:t>в </a:t>
            </a:r>
            <a:r>
              <a:rPr dirty="0" sz="2400" spc="-10">
                <a:latin typeface="Calibri"/>
                <a:cs typeface="Calibri"/>
              </a:rPr>
              <a:t>каких </a:t>
            </a:r>
            <a:r>
              <a:rPr dirty="0" sz="2400" spc="-5">
                <a:latin typeface="Calibri"/>
                <a:cs typeface="Calibri"/>
              </a:rPr>
              <a:t>сочинениях </a:t>
            </a:r>
            <a:r>
              <a:rPr dirty="0" sz="2400" spc="-15">
                <a:latin typeface="Calibri"/>
                <a:cs typeface="Calibri"/>
              </a:rPr>
              <a:t>допущены </a:t>
            </a:r>
            <a:r>
              <a:rPr dirty="0" sz="2400" spc="-5">
                <a:latin typeface="Calibri"/>
                <a:cs typeface="Calibri"/>
              </a:rPr>
              <a:t>фактические 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ошибки,</a:t>
            </a:r>
            <a:r>
              <a:rPr dirty="0" sz="2400" spc="-5">
                <a:latin typeface="Calibri"/>
                <a:cs typeface="Calibri"/>
              </a:rPr>
              <a:t> связанные</a:t>
            </a:r>
            <a:r>
              <a:rPr dirty="0" sz="2400">
                <a:latin typeface="Calibri"/>
                <a:cs typeface="Calibri"/>
              </a:rPr>
              <a:t> с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пониманием</a:t>
            </a:r>
            <a:r>
              <a:rPr dirty="0" sz="2400" spc="-5">
                <a:latin typeface="Calibri"/>
                <a:cs typeface="Calibri"/>
              </a:rPr>
              <a:t> высказывания. </a:t>
            </a:r>
            <a:r>
              <a:rPr dirty="0" sz="2400" spc="-53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Предложите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правильный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вариант.</a:t>
            </a:r>
            <a:endParaRPr sz="2400">
              <a:latin typeface="Calibri"/>
              <a:cs typeface="Calibri"/>
            </a:endParaRPr>
          </a:p>
          <a:p>
            <a:pPr algn="just" marL="695325">
              <a:lnSpc>
                <a:spcPts val="2790"/>
              </a:lnSpc>
              <a:spcBef>
                <a:spcPts val="120"/>
              </a:spcBef>
            </a:pPr>
            <a:r>
              <a:rPr dirty="0" sz="2400" b="1">
                <a:latin typeface="Calibri"/>
                <a:cs typeface="Calibri"/>
              </a:rPr>
              <a:t>«У</a:t>
            </a:r>
            <a:r>
              <a:rPr dirty="0" sz="2400" spc="-30" b="1">
                <a:latin typeface="Calibri"/>
                <a:cs typeface="Calibri"/>
              </a:rPr>
              <a:t> </a:t>
            </a:r>
            <a:r>
              <a:rPr dirty="0" sz="2400" spc="-15" b="1">
                <a:latin typeface="Calibri"/>
                <a:cs typeface="Calibri"/>
              </a:rPr>
              <a:t>каждой</a:t>
            </a:r>
            <a:r>
              <a:rPr dirty="0" sz="2400" spc="-5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части</a:t>
            </a:r>
            <a:r>
              <a:rPr dirty="0" sz="2400" spc="48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речи</a:t>
            </a:r>
            <a:r>
              <a:rPr dirty="0" sz="2400" spc="505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свои</a:t>
            </a:r>
            <a:r>
              <a:rPr dirty="0" sz="2400" spc="40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достоинства»</a:t>
            </a:r>
            <a:endParaRPr sz="2400">
              <a:latin typeface="Calibri"/>
              <a:cs typeface="Calibri"/>
            </a:endParaRPr>
          </a:p>
          <a:p>
            <a:pPr algn="just" marL="355600">
              <a:lnSpc>
                <a:spcPts val="2790"/>
              </a:lnSpc>
            </a:pPr>
            <a:r>
              <a:rPr dirty="0" sz="2400" spc="-5" b="1" i="1">
                <a:latin typeface="Calibri"/>
                <a:cs typeface="Calibri"/>
              </a:rPr>
              <a:t>(А.М.</a:t>
            </a:r>
            <a:r>
              <a:rPr dirty="0" sz="2400" spc="-60" b="1" i="1">
                <a:latin typeface="Calibri"/>
                <a:cs typeface="Calibri"/>
              </a:rPr>
              <a:t> </a:t>
            </a:r>
            <a:r>
              <a:rPr dirty="0" sz="2400" spc="-15" b="1" i="1">
                <a:latin typeface="Calibri"/>
                <a:cs typeface="Calibri"/>
              </a:rPr>
              <a:t>Пешковский, </a:t>
            </a:r>
            <a:r>
              <a:rPr dirty="0" sz="2400" b="1" i="1">
                <a:latin typeface="Calibri"/>
                <a:cs typeface="Calibri"/>
              </a:rPr>
              <a:t>лингвист)</a:t>
            </a:r>
            <a:endParaRPr sz="2400">
              <a:latin typeface="Calibri"/>
              <a:cs typeface="Calibri"/>
            </a:endParaRPr>
          </a:p>
          <a:p>
            <a:pPr algn="just" marL="355600" marR="5080" indent="272415">
              <a:lnSpc>
                <a:spcPct val="90300"/>
              </a:lnSpc>
              <a:spcBef>
                <a:spcPts val="590"/>
              </a:spcBef>
            </a:pPr>
            <a:r>
              <a:rPr dirty="0" sz="2400" spc="-5" i="1">
                <a:latin typeface="Calibri"/>
                <a:cs typeface="Calibri"/>
              </a:rPr>
              <a:t>Лингвист</a:t>
            </a:r>
            <a:r>
              <a:rPr dirty="0" sz="2400" i="1">
                <a:latin typeface="Calibri"/>
                <a:cs typeface="Calibri"/>
              </a:rPr>
              <a:t> </a:t>
            </a:r>
            <a:r>
              <a:rPr dirty="0" sz="2400" spc="-5" i="1">
                <a:latin typeface="Calibri"/>
                <a:cs typeface="Calibri"/>
              </a:rPr>
              <a:t>А.М.</a:t>
            </a:r>
            <a:r>
              <a:rPr dirty="0" sz="2400" i="1">
                <a:latin typeface="Calibri"/>
                <a:cs typeface="Calibri"/>
              </a:rPr>
              <a:t> </a:t>
            </a:r>
            <a:r>
              <a:rPr dirty="0" sz="2400" spc="-10" i="1">
                <a:latin typeface="Calibri"/>
                <a:cs typeface="Calibri"/>
              </a:rPr>
              <a:t>Пешковский</a:t>
            </a:r>
            <a:r>
              <a:rPr dirty="0" sz="2400" spc="-5" i="1">
                <a:latin typeface="Calibri"/>
                <a:cs typeface="Calibri"/>
              </a:rPr>
              <a:t> говорит</a:t>
            </a:r>
            <a:r>
              <a:rPr dirty="0" sz="2400" i="1">
                <a:latin typeface="Calibri"/>
                <a:cs typeface="Calibri"/>
              </a:rPr>
              <a:t> о</a:t>
            </a:r>
            <a:r>
              <a:rPr dirty="0" sz="2400" spc="5" i="1">
                <a:latin typeface="Calibri"/>
                <a:cs typeface="Calibri"/>
              </a:rPr>
              <a:t> </a:t>
            </a:r>
            <a:r>
              <a:rPr dirty="0" sz="2400" i="1">
                <a:latin typeface="Calibri"/>
                <a:cs typeface="Calibri"/>
              </a:rPr>
              <a:t>том,</a:t>
            </a:r>
            <a:r>
              <a:rPr dirty="0" sz="2400" spc="545" i="1">
                <a:latin typeface="Calibri"/>
                <a:cs typeface="Calibri"/>
              </a:rPr>
              <a:t> </a:t>
            </a:r>
            <a:r>
              <a:rPr dirty="0" sz="2400" i="1">
                <a:latin typeface="Calibri"/>
                <a:cs typeface="Calibri"/>
              </a:rPr>
              <a:t>что </a:t>
            </a:r>
            <a:r>
              <a:rPr dirty="0" sz="2400" spc="5" i="1">
                <a:latin typeface="Calibri"/>
                <a:cs typeface="Calibri"/>
              </a:rPr>
              <a:t> </a:t>
            </a:r>
            <a:r>
              <a:rPr dirty="0" sz="2400" spc="-10" i="1">
                <a:latin typeface="Calibri"/>
                <a:cs typeface="Calibri"/>
              </a:rPr>
              <a:t>каждая</a:t>
            </a:r>
            <a:r>
              <a:rPr dirty="0" sz="2400" spc="-5" i="1">
                <a:latin typeface="Calibri"/>
                <a:cs typeface="Calibri"/>
              </a:rPr>
              <a:t> единица</a:t>
            </a:r>
            <a:r>
              <a:rPr dirty="0" sz="2400" i="1">
                <a:latin typeface="Calibri"/>
                <a:cs typeface="Calibri"/>
              </a:rPr>
              <a:t> </a:t>
            </a:r>
            <a:r>
              <a:rPr dirty="0" sz="2400" spc="-15" i="1">
                <a:latin typeface="Calibri"/>
                <a:cs typeface="Calibri"/>
              </a:rPr>
              <a:t>языка</a:t>
            </a:r>
            <a:r>
              <a:rPr dirty="0" sz="2400" spc="-10" i="1">
                <a:latin typeface="Calibri"/>
                <a:cs typeface="Calibri"/>
              </a:rPr>
              <a:t> </a:t>
            </a:r>
            <a:r>
              <a:rPr dirty="0" sz="2400" spc="-5" i="1">
                <a:latin typeface="Calibri"/>
                <a:cs typeface="Calibri"/>
              </a:rPr>
              <a:t>имеет</a:t>
            </a:r>
            <a:r>
              <a:rPr dirty="0" sz="2400" i="1">
                <a:latin typeface="Calibri"/>
                <a:cs typeface="Calibri"/>
              </a:rPr>
              <a:t> свои</a:t>
            </a:r>
            <a:r>
              <a:rPr dirty="0" sz="2400" spc="5" i="1">
                <a:latin typeface="Calibri"/>
                <a:cs typeface="Calibri"/>
              </a:rPr>
              <a:t> </a:t>
            </a:r>
            <a:r>
              <a:rPr dirty="0" sz="2400" spc="-10" i="1">
                <a:latin typeface="Calibri"/>
                <a:cs typeface="Calibri"/>
              </a:rPr>
              <a:t>достоинства:</a:t>
            </a:r>
            <a:r>
              <a:rPr dirty="0" sz="2400" spc="-5" i="1">
                <a:latin typeface="Calibri"/>
                <a:cs typeface="Calibri"/>
              </a:rPr>
              <a:t> </a:t>
            </a:r>
            <a:r>
              <a:rPr dirty="0" sz="2400" spc="-10" i="1">
                <a:latin typeface="Calibri"/>
                <a:cs typeface="Calibri"/>
              </a:rPr>
              <a:t>имя </a:t>
            </a:r>
            <a:r>
              <a:rPr dirty="0" sz="2400" spc="-5" i="1">
                <a:latin typeface="Calibri"/>
                <a:cs typeface="Calibri"/>
              </a:rPr>
              <a:t> существительное</a:t>
            </a:r>
            <a:r>
              <a:rPr dirty="0" sz="2400" i="1">
                <a:latin typeface="Calibri"/>
                <a:cs typeface="Calibri"/>
              </a:rPr>
              <a:t> </a:t>
            </a:r>
            <a:r>
              <a:rPr dirty="0" sz="2400" spc="-5" i="1">
                <a:latin typeface="Calibri"/>
                <a:cs typeface="Calibri"/>
              </a:rPr>
              <a:t>обозначает</a:t>
            </a:r>
            <a:r>
              <a:rPr dirty="0" sz="2400" i="1">
                <a:latin typeface="Calibri"/>
                <a:cs typeface="Calibri"/>
              </a:rPr>
              <a:t> </a:t>
            </a:r>
            <a:r>
              <a:rPr dirty="0" sz="2400" spc="-10" i="1">
                <a:latin typeface="Calibri"/>
                <a:cs typeface="Calibri"/>
              </a:rPr>
              <a:t>предмет,</a:t>
            </a:r>
            <a:r>
              <a:rPr dirty="0" sz="2400" spc="-5" i="1">
                <a:latin typeface="Calibri"/>
                <a:cs typeface="Calibri"/>
              </a:rPr>
              <a:t> </a:t>
            </a:r>
            <a:r>
              <a:rPr dirty="0" sz="2400" spc="-15" i="1">
                <a:latin typeface="Calibri"/>
                <a:cs typeface="Calibri"/>
              </a:rPr>
              <a:t>имя </a:t>
            </a:r>
            <a:r>
              <a:rPr dirty="0" sz="2400" spc="-530" i="1">
                <a:latin typeface="Calibri"/>
                <a:cs typeface="Calibri"/>
              </a:rPr>
              <a:t> </a:t>
            </a:r>
            <a:r>
              <a:rPr dirty="0" sz="2400" spc="-5" i="1">
                <a:latin typeface="Calibri"/>
                <a:cs typeface="Calibri"/>
              </a:rPr>
              <a:t>прилагательное</a:t>
            </a:r>
            <a:r>
              <a:rPr dirty="0" sz="2400" i="1">
                <a:latin typeface="Calibri"/>
                <a:cs typeface="Calibri"/>
              </a:rPr>
              <a:t> –</a:t>
            </a:r>
            <a:r>
              <a:rPr dirty="0" sz="2400" spc="5" i="1">
                <a:latin typeface="Calibri"/>
                <a:cs typeface="Calibri"/>
              </a:rPr>
              <a:t> </a:t>
            </a:r>
            <a:r>
              <a:rPr dirty="0" sz="2400" spc="-5" i="1">
                <a:latin typeface="Calibri"/>
                <a:cs typeface="Calibri"/>
              </a:rPr>
              <a:t>признак,</a:t>
            </a:r>
            <a:r>
              <a:rPr dirty="0" sz="2400" i="1">
                <a:latin typeface="Calibri"/>
                <a:cs typeface="Calibri"/>
              </a:rPr>
              <a:t> </a:t>
            </a:r>
            <a:r>
              <a:rPr dirty="0" sz="2400" spc="-15" i="1">
                <a:latin typeface="Calibri"/>
                <a:cs typeface="Calibri"/>
              </a:rPr>
              <a:t>глагол</a:t>
            </a:r>
            <a:r>
              <a:rPr dirty="0" sz="2400" spc="-10" i="1">
                <a:latin typeface="Calibri"/>
                <a:cs typeface="Calibri"/>
              </a:rPr>
              <a:t> </a:t>
            </a:r>
            <a:r>
              <a:rPr dirty="0" sz="2400" i="1">
                <a:latin typeface="Calibri"/>
                <a:cs typeface="Calibri"/>
              </a:rPr>
              <a:t>–</a:t>
            </a:r>
            <a:r>
              <a:rPr dirty="0" sz="2400" spc="5" i="1">
                <a:latin typeface="Calibri"/>
                <a:cs typeface="Calibri"/>
              </a:rPr>
              <a:t> </a:t>
            </a:r>
            <a:r>
              <a:rPr dirty="0" sz="2400" spc="-5" i="1">
                <a:latin typeface="Calibri"/>
                <a:cs typeface="Calibri"/>
              </a:rPr>
              <a:t>действие, </a:t>
            </a:r>
            <a:r>
              <a:rPr dirty="0" sz="2400" i="1">
                <a:latin typeface="Calibri"/>
                <a:cs typeface="Calibri"/>
              </a:rPr>
              <a:t> </a:t>
            </a:r>
            <a:r>
              <a:rPr dirty="0" u="heavy" sz="2400" spc="-10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подлежащее </a:t>
            </a:r>
            <a:r>
              <a:rPr dirty="0" u="heavy" sz="2400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и </a:t>
            </a:r>
            <a:r>
              <a:rPr dirty="0" u="heavy" sz="2400" spc="-10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сказуемое</a:t>
            </a:r>
            <a:r>
              <a:rPr dirty="0" sz="2400" spc="-10" i="1">
                <a:latin typeface="Calibri"/>
                <a:cs typeface="Calibri"/>
              </a:rPr>
              <a:t> </a:t>
            </a:r>
            <a:r>
              <a:rPr dirty="0" sz="2400" spc="-5" i="1">
                <a:latin typeface="Calibri"/>
                <a:cs typeface="Calibri"/>
              </a:rPr>
              <a:t>образуют основу </a:t>
            </a:r>
            <a:r>
              <a:rPr dirty="0" sz="2400" spc="-10" i="1">
                <a:latin typeface="Calibri"/>
                <a:cs typeface="Calibri"/>
              </a:rPr>
              <a:t>предложения. </a:t>
            </a:r>
            <a:r>
              <a:rPr dirty="0" sz="2400" spc="-5" i="1">
                <a:latin typeface="Calibri"/>
                <a:cs typeface="Calibri"/>
              </a:rPr>
              <a:t> </a:t>
            </a:r>
            <a:r>
              <a:rPr dirty="0" sz="2400" spc="-45" i="1">
                <a:latin typeface="Calibri"/>
                <a:cs typeface="Calibri"/>
              </a:rPr>
              <a:t>Таким</a:t>
            </a:r>
            <a:r>
              <a:rPr dirty="0" sz="2400" spc="-75" i="1">
                <a:latin typeface="Calibri"/>
                <a:cs typeface="Calibri"/>
              </a:rPr>
              <a:t> </a:t>
            </a:r>
            <a:r>
              <a:rPr dirty="0" sz="2400" i="1">
                <a:latin typeface="Calibri"/>
                <a:cs typeface="Calibri"/>
              </a:rPr>
              <a:t>образом,</a:t>
            </a:r>
            <a:r>
              <a:rPr dirty="0" sz="2400" spc="-20" i="1">
                <a:latin typeface="Calibri"/>
                <a:cs typeface="Calibri"/>
              </a:rPr>
              <a:t> </a:t>
            </a:r>
            <a:r>
              <a:rPr dirty="0" sz="2400" spc="-10" i="1">
                <a:latin typeface="Calibri"/>
                <a:cs typeface="Calibri"/>
              </a:rPr>
              <a:t>каждая</a:t>
            </a:r>
            <a:r>
              <a:rPr dirty="0" sz="2400" spc="-55" i="1">
                <a:latin typeface="Calibri"/>
                <a:cs typeface="Calibri"/>
              </a:rPr>
              <a:t> </a:t>
            </a:r>
            <a:r>
              <a:rPr dirty="0" sz="2400" i="1">
                <a:latin typeface="Calibri"/>
                <a:cs typeface="Calibri"/>
              </a:rPr>
              <a:t>часть</a:t>
            </a:r>
            <a:r>
              <a:rPr dirty="0" sz="2400" spc="-25" i="1">
                <a:latin typeface="Calibri"/>
                <a:cs typeface="Calibri"/>
              </a:rPr>
              <a:t> </a:t>
            </a:r>
            <a:r>
              <a:rPr dirty="0" sz="2400" i="1">
                <a:latin typeface="Calibri"/>
                <a:cs typeface="Calibri"/>
              </a:rPr>
              <a:t>речи</a:t>
            </a:r>
            <a:r>
              <a:rPr dirty="0" sz="2400" spc="-10" i="1">
                <a:latin typeface="Calibri"/>
                <a:cs typeface="Calibri"/>
              </a:rPr>
              <a:t> </a:t>
            </a:r>
            <a:r>
              <a:rPr dirty="0" sz="2400" i="1">
                <a:latin typeface="Calibri"/>
                <a:cs typeface="Calibri"/>
              </a:rPr>
              <a:t>для</a:t>
            </a:r>
            <a:r>
              <a:rPr dirty="0" sz="2400" spc="-25" i="1">
                <a:latin typeface="Calibri"/>
                <a:cs typeface="Calibri"/>
              </a:rPr>
              <a:t> </a:t>
            </a:r>
            <a:r>
              <a:rPr dirty="0" sz="2400" spc="-5" i="1">
                <a:latin typeface="Calibri"/>
                <a:cs typeface="Calibri"/>
              </a:rPr>
              <a:t>чего-то</a:t>
            </a:r>
            <a:r>
              <a:rPr dirty="0" sz="2400" spc="25" i="1">
                <a:latin typeface="Calibri"/>
                <a:cs typeface="Calibri"/>
              </a:rPr>
              <a:t> </a:t>
            </a:r>
            <a:r>
              <a:rPr dirty="0" sz="2400" spc="-5" i="1">
                <a:latin typeface="Calibri"/>
                <a:cs typeface="Calibri"/>
              </a:rPr>
              <a:t>нужна.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274320"/>
            <a:ext cx="8229600" cy="1143000"/>
            <a:chOff x="457200" y="274320"/>
            <a:chExt cx="8229600" cy="1143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200" y="274320"/>
              <a:ext cx="8229600" cy="1143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75432" y="563879"/>
              <a:ext cx="3089147" cy="499872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78105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Творческие</a:t>
            </a:r>
            <a:r>
              <a:rPr dirty="0" spc="-110"/>
              <a:t> </a:t>
            </a:r>
            <a:r>
              <a:rPr dirty="0" spc="-5"/>
              <a:t>задания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35635" y="2033142"/>
            <a:ext cx="458406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61770" algn="l"/>
                <a:tab pos="2028825" algn="l"/>
                <a:tab pos="3874770" algn="l"/>
              </a:tabLst>
            </a:pPr>
            <a:r>
              <a:rPr dirty="0" sz="2400" spc="-5" b="1">
                <a:latin typeface="Calibri"/>
                <a:cs typeface="Calibri"/>
              </a:rPr>
              <a:t>З</a:t>
            </a:r>
            <a:r>
              <a:rPr dirty="0" sz="2400" b="1">
                <a:latin typeface="Calibri"/>
                <a:cs typeface="Calibri"/>
              </a:rPr>
              <a:t>а</a:t>
            </a:r>
            <a:r>
              <a:rPr dirty="0" sz="2400" spc="-5" b="1">
                <a:latin typeface="Calibri"/>
                <a:cs typeface="Calibri"/>
              </a:rPr>
              <a:t>д</a:t>
            </a:r>
            <a:r>
              <a:rPr dirty="0" sz="2400" spc="15" b="1">
                <a:latin typeface="Calibri"/>
                <a:cs typeface="Calibri"/>
              </a:rPr>
              <a:t>а</a:t>
            </a:r>
            <a:r>
              <a:rPr dirty="0" sz="2400" spc="-5" b="1">
                <a:latin typeface="Calibri"/>
                <a:cs typeface="Calibri"/>
              </a:rPr>
              <a:t>ни</a:t>
            </a:r>
            <a:r>
              <a:rPr dirty="0" sz="2400" b="1">
                <a:latin typeface="Calibri"/>
                <a:cs typeface="Calibri"/>
              </a:rPr>
              <a:t>е	</a:t>
            </a:r>
            <a:r>
              <a:rPr dirty="0" sz="2400" spc="-5" b="1">
                <a:latin typeface="Calibri"/>
                <a:cs typeface="Calibri"/>
              </a:rPr>
              <a:t>3</a:t>
            </a:r>
            <a:r>
              <a:rPr dirty="0" sz="2400" b="1">
                <a:latin typeface="Calibri"/>
                <a:cs typeface="Calibri"/>
              </a:rPr>
              <a:t>.	</a:t>
            </a:r>
            <a:r>
              <a:rPr dirty="0" sz="2400" spc="-5">
                <a:latin typeface="Calibri"/>
                <a:cs typeface="Calibri"/>
              </a:rPr>
              <a:t>Пр</a:t>
            </a:r>
            <a:r>
              <a:rPr dirty="0" sz="2400" spc="-20">
                <a:latin typeface="Calibri"/>
                <a:cs typeface="Calibri"/>
              </a:rPr>
              <a:t>о</a:t>
            </a:r>
            <a:r>
              <a:rPr dirty="0" sz="2400" spc="5">
                <a:latin typeface="Calibri"/>
                <a:cs typeface="Calibri"/>
              </a:rPr>
              <a:t>ч</a:t>
            </a:r>
            <a:r>
              <a:rPr dirty="0" sz="2400" spc="-5">
                <a:latin typeface="Calibri"/>
                <a:cs typeface="Calibri"/>
              </a:rPr>
              <a:t>и</a:t>
            </a:r>
            <a:r>
              <a:rPr dirty="0" sz="2400" spc="-10">
                <a:latin typeface="Calibri"/>
                <a:cs typeface="Calibri"/>
              </a:rPr>
              <a:t>т</a:t>
            </a:r>
            <a:r>
              <a:rPr dirty="0" sz="2400">
                <a:latin typeface="Calibri"/>
                <a:cs typeface="Calibri"/>
              </a:rPr>
              <a:t>а</a:t>
            </a:r>
            <a:r>
              <a:rPr dirty="0" sz="2400" spc="-5">
                <a:latin typeface="Calibri"/>
                <a:cs typeface="Calibri"/>
              </a:rPr>
              <a:t>й</a:t>
            </a:r>
            <a:r>
              <a:rPr dirty="0" sz="2400" spc="-70">
                <a:latin typeface="Calibri"/>
                <a:cs typeface="Calibri"/>
              </a:rPr>
              <a:t>т</a:t>
            </a:r>
            <a:r>
              <a:rPr dirty="0" sz="2400">
                <a:latin typeface="Calibri"/>
                <a:cs typeface="Calibri"/>
              </a:rPr>
              <a:t>е	</a:t>
            </a:r>
            <a:r>
              <a:rPr dirty="0" sz="2400" spc="-70">
                <a:latin typeface="Calibri"/>
                <a:cs typeface="Calibri"/>
              </a:rPr>
              <a:t>т</a:t>
            </a:r>
            <a:r>
              <a:rPr dirty="0" sz="2400" spc="5">
                <a:latin typeface="Calibri"/>
                <a:cs typeface="Calibri"/>
              </a:rPr>
              <a:t>е</a:t>
            </a:r>
            <a:r>
              <a:rPr dirty="0" sz="2400" spc="-50">
                <a:latin typeface="Calibri"/>
                <a:cs typeface="Calibri"/>
              </a:rPr>
              <a:t>к</a:t>
            </a:r>
            <a:r>
              <a:rPr dirty="0" sz="2400" spc="5">
                <a:latin typeface="Calibri"/>
                <a:cs typeface="Calibri"/>
              </a:rPr>
              <a:t>с</a:t>
            </a:r>
            <a:r>
              <a:rPr dirty="0" sz="2400" spc="-210">
                <a:latin typeface="Calibri"/>
                <a:cs typeface="Calibri"/>
              </a:rPr>
              <a:t>т</a:t>
            </a:r>
            <a:r>
              <a:rPr dirty="0" sz="240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46903" y="2033142"/>
            <a:ext cx="133604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Calibri"/>
                <a:cs typeface="Calibri"/>
              </a:rPr>
              <a:t>На</a:t>
            </a:r>
            <a:r>
              <a:rPr dirty="0" sz="2400" spc="-5">
                <a:latin typeface="Calibri"/>
                <a:cs typeface="Calibri"/>
              </a:rPr>
              <a:t>пи</a:t>
            </a:r>
            <a:r>
              <a:rPr dirty="0" sz="2400">
                <a:latin typeface="Calibri"/>
                <a:cs typeface="Calibri"/>
              </a:rPr>
              <a:t>ш</a:t>
            </a:r>
            <a:r>
              <a:rPr dirty="0" sz="2400" spc="10">
                <a:latin typeface="Calibri"/>
                <a:cs typeface="Calibri"/>
              </a:rPr>
              <a:t>и</a:t>
            </a:r>
            <a:r>
              <a:rPr dirty="0" sz="2400" spc="-70">
                <a:latin typeface="Calibri"/>
                <a:cs typeface="Calibri"/>
              </a:rPr>
              <a:t>т</a:t>
            </a:r>
            <a:r>
              <a:rPr dirty="0" sz="2400">
                <a:latin typeface="Calibri"/>
                <a:cs typeface="Calibri"/>
              </a:rPr>
              <a:t>е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94601" y="2033142"/>
            <a:ext cx="151257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Calibri"/>
                <a:cs typeface="Calibri"/>
              </a:rPr>
              <a:t>сочинени</a:t>
            </a:r>
            <a:r>
              <a:rPr dirty="0" sz="2400" spc="10">
                <a:latin typeface="Calibri"/>
                <a:cs typeface="Calibri"/>
              </a:rPr>
              <a:t>е</a:t>
            </a:r>
            <a:r>
              <a:rPr dirty="0" sz="2400">
                <a:latin typeface="Calibri"/>
                <a:cs typeface="Calibri"/>
              </a:rPr>
              <a:t>-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635" y="2398903"/>
            <a:ext cx="8081645" cy="2662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>
              <a:lnSpc>
                <a:spcPct val="100000"/>
              </a:lnSpc>
              <a:spcBef>
                <a:spcPts val="100"/>
              </a:spcBef>
              <a:tabLst>
                <a:tab pos="1498600" algn="l"/>
                <a:tab pos="1751330" algn="l"/>
                <a:tab pos="2826385" algn="l"/>
                <a:tab pos="3049905" algn="l"/>
                <a:tab pos="3239135" algn="l"/>
                <a:tab pos="4045585" algn="l"/>
                <a:tab pos="4077335" algn="l"/>
                <a:tab pos="4673600" algn="l"/>
                <a:tab pos="5229860" algn="l"/>
                <a:tab pos="5450840" algn="l"/>
                <a:tab pos="6094095" algn="l"/>
                <a:tab pos="6551295" algn="l"/>
                <a:tab pos="6656705" algn="l"/>
                <a:tab pos="6850380" algn="l"/>
                <a:tab pos="7165340" algn="l"/>
                <a:tab pos="7467600" algn="l"/>
              </a:tabLst>
            </a:pPr>
            <a:r>
              <a:rPr dirty="0" sz="2400" spc="-10">
                <a:latin typeface="Calibri"/>
                <a:cs typeface="Calibri"/>
              </a:rPr>
              <a:t>рассуждение, </a:t>
            </a:r>
            <a:r>
              <a:rPr dirty="0" sz="2400" spc="-5">
                <a:latin typeface="Calibri"/>
                <a:cs typeface="Calibri"/>
              </a:rPr>
              <a:t>раскрывая </a:t>
            </a:r>
            <a:r>
              <a:rPr dirty="0" sz="2400">
                <a:latin typeface="Calibri"/>
                <a:cs typeface="Calibri"/>
              </a:rPr>
              <a:t>смысл </a:t>
            </a:r>
            <a:r>
              <a:rPr dirty="0" sz="2400" spc="-15">
                <a:latin typeface="Calibri"/>
                <a:cs typeface="Calibri"/>
              </a:rPr>
              <a:t>высказывания, </a:t>
            </a:r>
            <a:r>
              <a:rPr dirty="0" sz="2400" spc="-20">
                <a:latin typeface="Calibri"/>
                <a:cs typeface="Calibri"/>
              </a:rPr>
              <a:t>взятого </a:t>
            </a:r>
            <a:r>
              <a:rPr dirty="0" sz="2400">
                <a:latin typeface="Calibri"/>
                <a:cs typeface="Calibri"/>
              </a:rPr>
              <a:t>из 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учебника	</a:t>
            </a:r>
            <a:r>
              <a:rPr dirty="0" sz="2400" spc="-30">
                <a:latin typeface="Calibri"/>
                <a:cs typeface="Calibri"/>
              </a:rPr>
              <a:t>русского	</a:t>
            </a:r>
            <a:r>
              <a:rPr dirty="0" sz="2400" spc="-20">
                <a:latin typeface="Calibri"/>
                <a:cs typeface="Calibri"/>
              </a:rPr>
              <a:t>языка:		</a:t>
            </a:r>
            <a:r>
              <a:rPr dirty="0" sz="2400" spc="-5" b="1">
                <a:latin typeface="Calibri"/>
                <a:cs typeface="Calibri"/>
              </a:rPr>
              <a:t>«Слово	способно		не	</a:t>
            </a:r>
            <a:r>
              <a:rPr dirty="0" sz="2400" spc="-50" b="1">
                <a:latin typeface="Calibri"/>
                <a:cs typeface="Calibri"/>
              </a:rPr>
              <a:t>только </a:t>
            </a:r>
            <a:r>
              <a:rPr dirty="0" sz="2400" spc="-53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назв</a:t>
            </a:r>
            <a:r>
              <a:rPr dirty="0" sz="2400" spc="-15" b="1">
                <a:latin typeface="Calibri"/>
                <a:cs typeface="Calibri"/>
              </a:rPr>
              <a:t>ат</a:t>
            </a:r>
            <a:r>
              <a:rPr dirty="0" sz="2400" b="1">
                <a:latin typeface="Calibri"/>
                <a:cs typeface="Calibri"/>
              </a:rPr>
              <a:t>ь	</a:t>
            </a:r>
            <a:r>
              <a:rPr dirty="0" sz="2400" spc="-10" b="1">
                <a:latin typeface="Calibri"/>
                <a:cs typeface="Calibri"/>
              </a:rPr>
              <a:t>п</a:t>
            </a:r>
            <a:r>
              <a:rPr dirty="0" sz="2400" spc="-20" b="1">
                <a:latin typeface="Calibri"/>
                <a:cs typeface="Calibri"/>
              </a:rPr>
              <a:t>р</a:t>
            </a:r>
            <a:r>
              <a:rPr dirty="0" sz="2400" spc="-45" b="1">
                <a:latin typeface="Calibri"/>
                <a:cs typeface="Calibri"/>
              </a:rPr>
              <a:t>е</a:t>
            </a:r>
            <a:r>
              <a:rPr dirty="0" sz="2400" spc="-20" b="1">
                <a:latin typeface="Calibri"/>
                <a:cs typeface="Calibri"/>
              </a:rPr>
              <a:t>д</a:t>
            </a:r>
            <a:r>
              <a:rPr dirty="0" sz="2400" spc="-10" b="1">
                <a:latin typeface="Calibri"/>
                <a:cs typeface="Calibri"/>
              </a:rPr>
              <a:t>ме</a:t>
            </a:r>
            <a:r>
              <a:rPr dirty="0" sz="2400" spc="-110" b="1">
                <a:latin typeface="Calibri"/>
                <a:cs typeface="Calibri"/>
              </a:rPr>
              <a:t>т</a:t>
            </a:r>
            <a:r>
              <a:rPr dirty="0" sz="2400" b="1">
                <a:latin typeface="Calibri"/>
                <a:cs typeface="Calibri"/>
              </a:rPr>
              <a:t>,	</a:t>
            </a:r>
            <a:r>
              <a:rPr dirty="0" sz="2400" spc="-5" b="1">
                <a:latin typeface="Calibri"/>
                <a:cs typeface="Calibri"/>
              </a:rPr>
              <a:t>пр</a:t>
            </a:r>
            <a:r>
              <a:rPr dirty="0" sz="2400" spc="-20" b="1">
                <a:latin typeface="Calibri"/>
                <a:cs typeface="Calibri"/>
              </a:rPr>
              <a:t>и</a:t>
            </a:r>
            <a:r>
              <a:rPr dirty="0" sz="2400" b="1">
                <a:latin typeface="Calibri"/>
                <a:cs typeface="Calibri"/>
              </a:rPr>
              <a:t>знак	и</a:t>
            </a:r>
            <a:r>
              <a:rPr dirty="0" sz="2400" spc="-10" b="1">
                <a:latin typeface="Calibri"/>
                <a:cs typeface="Calibri"/>
              </a:rPr>
              <a:t>л</a:t>
            </a:r>
            <a:r>
              <a:rPr dirty="0" sz="2400" b="1">
                <a:latin typeface="Calibri"/>
                <a:cs typeface="Calibri"/>
              </a:rPr>
              <a:t>и	</a:t>
            </a:r>
            <a:r>
              <a:rPr dirty="0" sz="2400" spc="-45" b="1">
                <a:latin typeface="Calibri"/>
                <a:cs typeface="Calibri"/>
              </a:rPr>
              <a:t>д</a:t>
            </a:r>
            <a:r>
              <a:rPr dirty="0" sz="2400" spc="-5" b="1">
                <a:latin typeface="Calibri"/>
                <a:cs typeface="Calibri"/>
              </a:rPr>
              <a:t>ей</a:t>
            </a:r>
            <a:r>
              <a:rPr dirty="0" sz="2400" spc="-10" b="1">
                <a:latin typeface="Calibri"/>
                <a:cs typeface="Calibri"/>
              </a:rPr>
              <a:t>с</a:t>
            </a:r>
            <a:r>
              <a:rPr dirty="0" sz="2400" b="1">
                <a:latin typeface="Calibri"/>
                <a:cs typeface="Calibri"/>
              </a:rPr>
              <a:t>тв</a:t>
            </a:r>
            <a:r>
              <a:rPr dirty="0" sz="2400" spc="-20" b="1">
                <a:latin typeface="Calibri"/>
                <a:cs typeface="Calibri"/>
              </a:rPr>
              <a:t>и</a:t>
            </a:r>
            <a:r>
              <a:rPr dirty="0" sz="2400" spc="-5" b="1">
                <a:latin typeface="Calibri"/>
                <a:cs typeface="Calibri"/>
              </a:rPr>
              <a:t>е</a:t>
            </a:r>
            <a:r>
              <a:rPr dirty="0" sz="2400" b="1">
                <a:latin typeface="Calibri"/>
                <a:cs typeface="Calibri"/>
              </a:rPr>
              <a:t>,	</a:t>
            </a:r>
            <a:r>
              <a:rPr dirty="0" sz="2400" spc="-15" b="1">
                <a:latin typeface="Calibri"/>
                <a:cs typeface="Calibri"/>
              </a:rPr>
              <a:t>н</a:t>
            </a:r>
            <a:r>
              <a:rPr dirty="0" sz="2400" b="1">
                <a:latin typeface="Calibri"/>
                <a:cs typeface="Calibri"/>
              </a:rPr>
              <a:t>о	и	</a:t>
            </a:r>
            <a:r>
              <a:rPr dirty="0" sz="2400" spc="-10" b="1">
                <a:latin typeface="Calibri"/>
                <a:cs typeface="Calibri"/>
              </a:rPr>
              <a:t>пе</a:t>
            </a:r>
            <a:r>
              <a:rPr dirty="0" sz="2400" spc="-20" b="1">
                <a:latin typeface="Calibri"/>
                <a:cs typeface="Calibri"/>
              </a:rPr>
              <a:t>р</a:t>
            </a:r>
            <a:r>
              <a:rPr dirty="0" sz="2400" spc="-45" b="1">
                <a:latin typeface="Calibri"/>
                <a:cs typeface="Calibri"/>
              </a:rPr>
              <a:t>е</a:t>
            </a:r>
            <a:r>
              <a:rPr dirty="0" sz="2400" spc="-5" b="1">
                <a:latin typeface="Calibri"/>
                <a:cs typeface="Calibri"/>
              </a:rPr>
              <a:t>д</a:t>
            </a:r>
            <a:r>
              <a:rPr dirty="0" sz="2400" spc="-15" b="1">
                <a:latin typeface="Calibri"/>
                <a:cs typeface="Calibri"/>
              </a:rPr>
              <a:t>ат</a:t>
            </a:r>
            <a:r>
              <a:rPr dirty="0" sz="2400" b="1">
                <a:latin typeface="Calibri"/>
                <a:cs typeface="Calibri"/>
              </a:rPr>
              <a:t>ь  </a:t>
            </a:r>
            <a:r>
              <a:rPr dirty="0" sz="2400" spc="-10" b="1">
                <a:latin typeface="Calibri"/>
                <a:cs typeface="Calibri"/>
              </a:rPr>
              <a:t>о</a:t>
            </a:r>
            <a:r>
              <a:rPr dirty="0" sz="2400" spc="-45" b="1">
                <a:latin typeface="Calibri"/>
                <a:cs typeface="Calibri"/>
              </a:rPr>
              <a:t>ц</a:t>
            </a:r>
            <a:r>
              <a:rPr dirty="0" sz="2400" spc="-10" b="1">
                <a:latin typeface="Calibri"/>
                <a:cs typeface="Calibri"/>
              </a:rPr>
              <a:t>е</a:t>
            </a:r>
            <a:r>
              <a:rPr dirty="0" sz="2400" spc="-15" b="1">
                <a:latin typeface="Calibri"/>
                <a:cs typeface="Calibri"/>
              </a:rPr>
              <a:t>нк</a:t>
            </a:r>
            <a:r>
              <a:rPr dirty="0" sz="2400" b="1">
                <a:latin typeface="Calibri"/>
                <a:cs typeface="Calibri"/>
              </a:rPr>
              <a:t>у	</a:t>
            </a:r>
            <a:r>
              <a:rPr dirty="0" sz="2400" spc="-484" b="1">
                <a:latin typeface="Calibri"/>
                <a:cs typeface="Calibri"/>
              </a:rPr>
              <a:t> </a:t>
            </a:r>
            <a:r>
              <a:rPr dirty="0" sz="2400" spc="-25" b="1">
                <a:latin typeface="Calibri"/>
                <a:cs typeface="Calibri"/>
              </a:rPr>
              <a:t>г</a:t>
            </a:r>
            <a:r>
              <a:rPr dirty="0" sz="2400" spc="-10" b="1">
                <a:latin typeface="Calibri"/>
                <a:cs typeface="Calibri"/>
              </a:rPr>
              <a:t>о</a:t>
            </a:r>
            <a:r>
              <a:rPr dirty="0" sz="2400" spc="-15" b="1">
                <a:latin typeface="Calibri"/>
                <a:cs typeface="Calibri"/>
              </a:rPr>
              <a:t>в</a:t>
            </a:r>
            <a:r>
              <a:rPr dirty="0" sz="2400" b="1">
                <a:latin typeface="Calibri"/>
                <a:cs typeface="Calibri"/>
              </a:rPr>
              <a:t>оря</a:t>
            </a:r>
            <a:r>
              <a:rPr dirty="0" sz="2400" spc="5" b="1">
                <a:latin typeface="Calibri"/>
                <a:cs typeface="Calibri"/>
              </a:rPr>
              <a:t>щ</a:t>
            </a:r>
            <a:r>
              <a:rPr dirty="0" sz="2400" spc="-20" b="1">
                <a:latin typeface="Calibri"/>
                <a:cs typeface="Calibri"/>
              </a:rPr>
              <a:t>и</a:t>
            </a:r>
            <a:r>
              <a:rPr dirty="0" sz="2400" b="1">
                <a:latin typeface="Calibri"/>
                <a:cs typeface="Calibri"/>
              </a:rPr>
              <a:t>м		</a:t>
            </a:r>
            <a:r>
              <a:rPr dirty="0" sz="2400" spc="-5" b="1">
                <a:latin typeface="Calibri"/>
                <a:cs typeface="Calibri"/>
              </a:rPr>
              <a:t>наз</a:t>
            </a:r>
            <a:r>
              <a:rPr dirty="0" sz="2400" spc="-10" b="1">
                <a:latin typeface="Calibri"/>
                <a:cs typeface="Calibri"/>
              </a:rPr>
              <a:t>ы</a:t>
            </a:r>
            <a:r>
              <a:rPr dirty="0" sz="2400" b="1">
                <a:latin typeface="Calibri"/>
                <a:cs typeface="Calibri"/>
              </a:rPr>
              <a:t>в</a:t>
            </a:r>
            <a:r>
              <a:rPr dirty="0" sz="2400" spc="-10" b="1">
                <a:latin typeface="Calibri"/>
                <a:cs typeface="Calibri"/>
              </a:rPr>
              <a:t>а</a:t>
            </a:r>
            <a:r>
              <a:rPr dirty="0" sz="2400" spc="-25" b="1">
                <a:latin typeface="Calibri"/>
                <a:cs typeface="Calibri"/>
              </a:rPr>
              <a:t>е</a:t>
            </a:r>
            <a:r>
              <a:rPr dirty="0" sz="2400" spc="-10" b="1">
                <a:latin typeface="Calibri"/>
                <a:cs typeface="Calibri"/>
              </a:rPr>
              <a:t>мо</a:t>
            </a:r>
            <a:r>
              <a:rPr dirty="0" sz="2400" spc="-25" b="1">
                <a:latin typeface="Calibri"/>
                <a:cs typeface="Calibri"/>
              </a:rPr>
              <a:t>г</a:t>
            </a:r>
            <a:r>
              <a:rPr dirty="0" sz="2400" spc="-10" b="1">
                <a:latin typeface="Calibri"/>
                <a:cs typeface="Calibri"/>
              </a:rPr>
              <a:t>о</a:t>
            </a:r>
            <a:r>
              <a:rPr dirty="0" sz="2400" spc="-5" b="1">
                <a:latin typeface="Calibri"/>
                <a:cs typeface="Calibri"/>
              </a:rPr>
              <a:t>»</a:t>
            </a:r>
            <a:r>
              <a:rPr dirty="0" sz="2400">
                <a:latin typeface="Calibri"/>
                <a:cs typeface="Calibri"/>
              </a:rPr>
              <a:t>.	</a:t>
            </a:r>
            <a:r>
              <a:rPr dirty="0" sz="2400" spc="-10">
                <a:latin typeface="Calibri"/>
                <a:cs typeface="Calibri"/>
              </a:rPr>
              <a:t>А</a:t>
            </a:r>
            <a:r>
              <a:rPr dirty="0" sz="2400" spc="-15">
                <a:latin typeface="Calibri"/>
                <a:cs typeface="Calibri"/>
              </a:rPr>
              <a:t>рг</a:t>
            </a:r>
            <a:r>
              <a:rPr dirty="0" sz="2400" spc="-20">
                <a:latin typeface="Calibri"/>
                <a:cs typeface="Calibri"/>
              </a:rPr>
              <a:t>у</a:t>
            </a:r>
            <a:r>
              <a:rPr dirty="0" sz="2400" spc="-15">
                <a:latin typeface="Calibri"/>
                <a:cs typeface="Calibri"/>
              </a:rPr>
              <a:t>м</a:t>
            </a:r>
            <a:r>
              <a:rPr dirty="0" sz="2400">
                <a:latin typeface="Calibri"/>
                <a:cs typeface="Calibri"/>
              </a:rPr>
              <a:t>е</a:t>
            </a:r>
            <a:r>
              <a:rPr dirty="0" sz="2400" spc="-20">
                <a:latin typeface="Calibri"/>
                <a:cs typeface="Calibri"/>
              </a:rPr>
              <a:t>нт</a:t>
            </a:r>
            <a:r>
              <a:rPr dirty="0" sz="2400" spc="-15">
                <a:latin typeface="Calibri"/>
                <a:cs typeface="Calibri"/>
              </a:rPr>
              <a:t>и</a:t>
            </a:r>
            <a:r>
              <a:rPr dirty="0" sz="2400" spc="-25">
                <a:latin typeface="Calibri"/>
                <a:cs typeface="Calibri"/>
              </a:rPr>
              <a:t>р</a:t>
            </a:r>
            <a:r>
              <a:rPr dirty="0" sz="2400" spc="-20">
                <a:latin typeface="Calibri"/>
                <a:cs typeface="Calibri"/>
              </a:rPr>
              <a:t>у</a:t>
            </a:r>
            <a:r>
              <a:rPr dirty="0" sz="2400">
                <a:latin typeface="Calibri"/>
                <a:cs typeface="Calibri"/>
              </a:rPr>
              <a:t>я	св</a:t>
            </a:r>
            <a:r>
              <a:rPr dirty="0" sz="2400" spc="-10">
                <a:latin typeface="Calibri"/>
                <a:cs typeface="Calibri"/>
              </a:rPr>
              <a:t>о</a:t>
            </a:r>
            <a:r>
              <a:rPr dirty="0" sz="2400">
                <a:latin typeface="Calibri"/>
                <a:cs typeface="Calibri"/>
              </a:rPr>
              <a:t>й  </a:t>
            </a:r>
            <a:r>
              <a:rPr dirty="0" sz="2400" spc="-45">
                <a:latin typeface="Calibri"/>
                <a:cs typeface="Calibri"/>
              </a:rPr>
              <a:t>ответ,</a:t>
            </a:r>
            <a:r>
              <a:rPr dirty="0" sz="2400" spc="-7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приведите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примеры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из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прочитанного</a:t>
            </a:r>
            <a:r>
              <a:rPr dirty="0" sz="2400" spc="3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текста.</a:t>
            </a:r>
            <a:endParaRPr sz="24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605"/>
              </a:spcBef>
              <a:buFont typeface="Microsoft Sans Serif"/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latin typeface="Calibri"/>
                <a:cs typeface="Calibri"/>
              </a:rPr>
              <a:t>Вы</a:t>
            </a:r>
            <a:r>
              <a:rPr dirty="0" sz="2400" spc="330">
                <a:latin typeface="Calibri"/>
                <a:cs typeface="Calibri"/>
              </a:rPr>
              <a:t> </a:t>
            </a:r>
            <a:r>
              <a:rPr dirty="0" sz="2400" spc="-35">
                <a:latin typeface="Calibri"/>
                <a:cs typeface="Calibri"/>
              </a:rPr>
              <a:t>можете</a:t>
            </a:r>
            <a:r>
              <a:rPr dirty="0" sz="2400" spc="31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воспользоваться</a:t>
            </a:r>
            <a:r>
              <a:rPr dirty="0" sz="2400" spc="32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приведённой</a:t>
            </a:r>
            <a:r>
              <a:rPr dirty="0" sz="2400" spc="310">
                <a:latin typeface="Calibri"/>
                <a:cs typeface="Calibri"/>
              </a:rPr>
              <a:t> </a:t>
            </a:r>
            <a:r>
              <a:rPr dirty="0" sz="2400" spc="-40">
                <a:latin typeface="Calibri"/>
                <a:cs typeface="Calibri"/>
              </a:rPr>
              <a:t>подсказкой</a:t>
            </a:r>
            <a:r>
              <a:rPr dirty="0" sz="2400" spc="3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или </a:t>
            </a:r>
            <a:r>
              <a:rPr dirty="0" sz="2400" spc="-53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написать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своё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сочинение.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8808" y="1209990"/>
            <a:ext cx="6666865" cy="26593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747395" marR="5080" indent="-735330">
              <a:lnSpc>
                <a:spcPct val="120000"/>
              </a:lnSpc>
              <a:spcBef>
                <a:spcPts val="100"/>
              </a:spcBef>
            </a:pPr>
            <a:r>
              <a:rPr dirty="0" sz="7200" spc="-15">
                <a:solidFill>
                  <a:srgbClr val="000000"/>
                </a:solidFill>
              </a:rPr>
              <a:t>Работа</a:t>
            </a:r>
            <a:r>
              <a:rPr dirty="0" sz="7200" spc="-60">
                <a:solidFill>
                  <a:srgbClr val="000000"/>
                </a:solidFill>
              </a:rPr>
              <a:t> </a:t>
            </a:r>
            <a:r>
              <a:rPr dirty="0" sz="7200">
                <a:solidFill>
                  <a:srgbClr val="000000"/>
                </a:solidFill>
              </a:rPr>
              <a:t>с</a:t>
            </a:r>
            <a:r>
              <a:rPr dirty="0" sz="7200" spc="-25">
                <a:solidFill>
                  <a:srgbClr val="000000"/>
                </a:solidFill>
              </a:rPr>
              <a:t> </a:t>
            </a:r>
            <a:r>
              <a:rPr dirty="0" sz="7200" spc="-30">
                <a:solidFill>
                  <a:srgbClr val="000000"/>
                </a:solidFill>
              </a:rPr>
              <a:t>текстом </a:t>
            </a:r>
            <a:r>
              <a:rPr dirty="0" sz="7200" spc="-1614">
                <a:solidFill>
                  <a:srgbClr val="000000"/>
                </a:solidFill>
              </a:rPr>
              <a:t> </a:t>
            </a:r>
            <a:r>
              <a:rPr dirty="0" sz="7200" spc="-120">
                <a:solidFill>
                  <a:srgbClr val="000000"/>
                </a:solidFill>
              </a:rPr>
              <a:t>Ф.</a:t>
            </a:r>
            <a:r>
              <a:rPr dirty="0" sz="7200" spc="-265">
                <a:solidFill>
                  <a:srgbClr val="000000"/>
                </a:solidFill>
              </a:rPr>
              <a:t> </a:t>
            </a:r>
            <a:r>
              <a:rPr dirty="0" sz="7200" spc="-30">
                <a:solidFill>
                  <a:srgbClr val="000000"/>
                </a:solidFill>
              </a:rPr>
              <a:t>Соколовой</a:t>
            </a:r>
            <a:endParaRPr sz="7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4791" y="365505"/>
            <a:ext cx="8278495" cy="1671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457200">
              <a:lnSpc>
                <a:spcPct val="100000"/>
              </a:lnSpc>
              <a:spcBef>
                <a:spcPts val="100"/>
              </a:spcBef>
            </a:pPr>
            <a:r>
              <a:rPr dirty="0" sz="2700" spc="-10">
                <a:latin typeface="Calibri"/>
                <a:cs typeface="Calibri"/>
              </a:rPr>
              <a:t>1)На</a:t>
            </a:r>
            <a:r>
              <a:rPr dirty="0" sz="2700" spc="-5">
                <a:latin typeface="Calibri"/>
                <a:cs typeface="Calibri"/>
              </a:rPr>
              <a:t> </a:t>
            </a:r>
            <a:r>
              <a:rPr dirty="0" sz="2700" spc="-15">
                <a:latin typeface="Calibri"/>
                <a:cs typeface="Calibri"/>
              </a:rPr>
              <a:t>дворе</a:t>
            </a:r>
            <a:r>
              <a:rPr dirty="0" sz="2700" spc="585">
                <a:latin typeface="Calibri"/>
                <a:cs typeface="Calibri"/>
              </a:rPr>
              <a:t> </a:t>
            </a:r>
            <a:r>
              <a:rPr dirty="0" sz="2700" spc="-20">
                <a:latin typeface="Calibri"/>
                <a:cs typeface="Calibri"/>
              </a:rPr>
              <a:t>стоял</a:t>
            </a:r>
            <a:r>
              <a:rPr dirty="0" sz="2700" spc="-15">
                <a:latin typeface="Calibri"/>
                <a:cs typeface="Calibri"/>
              </a:rPr>
              <a:t> 1940</a:t>
            </a:r>
            <a:r>
              <a:rPr dirty="0" sz="2700" spc="585">
                <a:latin typeface="Calibri"/>
                <a:cs typeface="Calibri"/>
              </a:rPr>
              <a:t> </a:t>
            </a:r>
            <a:r>
              <a:rPr dirty="0" sz="2700" spc="-50">
                <a:latin typeface="Calibri"/>
                <a:cs typeface="Calibri"/>
              </a:rPr>
              <a:t>год.</a:t>
            </a:r>
            <a:r>
              <a:rPr dirty="0" sz="2700" spc="-45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2)В</a:t>
            </a:r>
            <a:r>
              <a:rPr dirty="0" sz="2700" spc="-5">
                <a:latin typeface="Calibri"/>
                <a:cs typeface="Calibri"/>
              </a:rPr>
              <a:t> </a:t>
            </a:r>
            <a:r>
              <a:rPr dirty="0" sz="2700" spc="-35">
                <a:latin typeface="Calibri"/>
                <a:cs typeface="Calibri"/>
              </a:rPr>
              <a:t>то</a:t>
            </a:r>
            <a:r>
              <a:rPr dirty="0" sz="2700" spc="-30">
                <a:latin typeface="Calibri"/>
                <a:cs typeface="Calibri"/>
              </a:rPr>
              <a:t> </a:t>
            </a:r>
            <a:r>
              <a:rPr dirty="0" sz="2700" spc="-15">
                <a:latin typeface="Calibri"/>
                <a:cs typeface="Calibri"/>
              </a:rPr>
              <a:t>время</a:t>
            </a:r>
            <a:r>
              <a:rPr dirty="0" sz="2700" spc="585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мы </a:t>
            </a:r>
            <a:r>
              <a:rPr dirty="0" sz="2700">
                <a:latin typeface="Calibri"/>
                <a:cs typeface="Calibri"/>
              </a:rPr>
              <a:t> </a:t>
            </a:r>
            <a:r>
              <a:rPr dirty="0" sz="2700" spc="-20">
                <a:latin typeface="Calibri"/>
                <a:cs typeface="Calibri"/>
              </a:rPr>
              <a:t>учительствовали</a:t>
            </a:r>
            <a:r>
              <a:rPr dirty="0" sz="2700" spc="-1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в</a:t>
            </a:r>
            <a:r>
              <a:rPr dirty="0" sz="2700" spc="5">
                <a:latin typeface="Calibri"/>
                <a:cs typeface="Calibri"/>
              </a:rPr>
              <a:t> </a:t>
            </a:r>
            <a:r>
              <a:rPr dirty="0" sz="2700" spc="-35">
                <a:latin typeface="Calibri"/>
                <a:cs typeface="Calibri"/>
              </a:rPr>
              <a:t>селе</a:t>
            </a:r>
            <a:r>
              <a:rPr dirty="0" sz="2700" spc="-30">
                <a:latin typeface="Calibri"/>
                <a:cs typeface="Calibri"/>
              </a:rPr>
              <a:t> </a:t>
            </a:r>
            <a:r>
              <a:rPr dirty="0" sz="2700" spc="-15">
                <a:latin typeface="Calibri"/>
                <a:cs typeface="Calibri"/>
              </a:rPr>
              <a:t>Карыж</a:t>
            </a:r>
            <a:r>
              <a:rPr dirty="0" sz="2700" spc="-10">
                <a:latin typeface="Calibri"/>
                <a:cs typeface="Calibri"/>
              </a:rPr>
              <a:t> </a:t>
            </a:r>
            <a:r>
              <a:rPr dirty="0" sz="2700" spc="-65">
                <a:latin typeface="Calibri"/>
                <a:cs typeface="Calibri"/>
              </a:rPr>
              <a:t>Глушковского</a:t>
            </a:r>
            <a:r>
              <a:rPr dirty="0" sz="2700" spc="484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района </a:t>
            </a:r>
            <a:r>
              <a:rPr dirty="0" sz="2700" spc="-5">
                <a:latin typeface="Calibri"/>
                <a:cs typeface="Calibri"/>
              </a:rPr>
              <a:t> </a:t>
            </a:r>
            <a:r>
              <a:rPr dirty="0" sz="2700" spc="-40">
                <a:latin typeface="Calibri"/>
                <a:cs typeface="Calibri"/>
              </a:rPr>
              <a:t>Курской</a:t>
            </a:r>
            <a:r>
              <a:rPr dirty="0" sz="2700" spc="-20">
                <a:latin typeface="Calibri"/>
                <a:cs typeface="Calibri"/>
              </a:rPr>
              <a:t> области.</a:t>
            </a:r>
            <a:endParaRPr sz="2700">
              <a:latin typeface="Calibri"/>
              <a:cs typeface="Calibri"/>
            </a:endParaRPr>
          </a:p>
          <a:p>
            <a:pPr algn="just" marL="471170">
              <a:lnSpc>
                <a:spcPct val="100000"/>
              </a:lnSpc>
            </a:pPr>
            <a:r>
              <a:rPr dirty="0" sz="2700" spc="-20">
                <a:latin typeface="Calibri"/>
                <a:cs typeface="Calibri"/>
              </a:rPr>
              <a:t>3)До</a:t>
            </a:r>
            <a:r>
              <a:rPr dirty="0" sz="2700" spc="480">
                <a:latin typeface="Calibri"/>
                <a:cs typeface="Calibri"/>
              </a:rPr>
              <a:t> </a:t>
            </a:r>
            <a:r>
              <a:rPr dirty="0" sz="2700" spc="-35">
                <a:latin typeface="Calibri"/>
                <a:cs typeface="Calibri"/>
              </a:rPr>
              <a:t>полного</a:t>
            </a:r>
            <a:r>
              <a:rPr dirty="0" sz="2700" spc="484">
                <a:latin typeface="Calibri"/>
                <a:cs typeface="Calibri"/>
              </a:rPr>
              <a:t> </a:t>
            </a:r>
            <a:r>
              <a:rPr dirty="0" sz="2700" spc="-30">
                <a:latin typeface="Calibri"/>
                <a:cs typeface="Calibri"/>
              </a:rPr>
              <a:t>благополучия</a:t>
            </a:r>
            <a:r>
              <a:rPr dirty="0" sz="2700" spc="480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было</a:t>
            </a:r>
            <a:r>
              <a:rPr dirty="0" sz="2700" spc="495">
                <a:latin typeface="Calibri"/>
                <a:cs typeface="Calibri"/>
              </a:rPr>
              <a:t> </a:t>
            </a:r>
            <a:r>
              <a:rPr dirty="0" sz="2700" spc="-25">
                <a:latin typeface="Calibri"/>
                <a:cs typeface="Calibri"/>
              </a:rPr>
              <a:t>ещё</a:t>
            </a:r>
            <a:r>
              <a:rPr dirty="0" sz="2700" spc="480">
                <a:latin typeface="Calibri"/>
                <a:cs typeface="Calibri"/>
              </a:rPr>
              <a:t> </a:t>
            </a:r>
            <a:r>
              <a:rPr dirty="0" sz="2700" spc="-20">
                <a:latin typeface="Calibri"/>
                <a:cs typeface="Calibri"/>
              </a:rPr>
              <a:t>далеко,</a:t>
            </a:r>
            <a:r>
              <a:rPr dirty="0" sz="2700" spc="475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но</a:t>
            </a:r>
            <a:r>
              <a:rPr dirty="0" sz="2700" spc="49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в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6316" y="2011502"/>
            <a:ext cx="6644640" cy="437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65885" algn="l"/>
                <a:tab pos="2301875" algn="l"/>
                <a:tab pos="4042410" algn="l"/>
                <a:tab pos="5259070" algn="l"/>
              </a:tabLst>
            </a:pPr>
            <a:r>
              <a:rPr dirty="0" sz="2700" spc="-60">
                <a:latin typeface="Calibri"/>
                <a:cs typeface="Calibri"/>
              </a:rPr>
              <a:t>детдоме	</a:t>
            </a:r>
            <a:r>
              <a:rPr dirty="0" sz="2700" spc="-5">
                <a:latin typeface="Calibri"/>
                <a:cs typeface="Calibri"/>
              </a:rPr>
              <a:t>стали	</a:t>
            </a:r>
            <a:r>
              <a:rPr dirty="0" sz="2700" spc="-20">
                <a:latin typeface="Calibri"/>
                <a:cs typeface="Calibri"/>
              </a:rPr>
              <a:t>появляться	</a:t>
            </a:r>
            <a:r>
              <a:rPr dirty="0" sz="2700" spc="-15">
                <a:latin typeface="Calibri"/>
                <a:cs typeface="Calibri"/>
              </a:rPr>
              <a:t>первые	признаки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54316" y="2011502"/>
            <a:ext cx="1421765" cy="1260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L="12700" marR="5080" indent="33020">
              <a:lnSpc>
                <a:spcPct val="100000"/>
              </a:lnSpc>
              <a:spcBef>
                <a:spcPts val="100"/>
              </a:spcBef>
              <a:tabLst>
                <a:tab pos="946785" algn="l"/>
              </a:tabLst>
            </a:pPr>
            <a:r>
              <a:rPr dirty="0" sz="2700" spc="-30">
                <a:latin typeface="Calibri"/>
                <a:cs typeface="Calibri"/>
              </a:rPr>
              <a:t>п</a:t>
            </a:r>
            <a:r>
              <a:rPr dirty="0" sz="2700" spc="-15">
                <a:latin typeface="Calibri"/>
                <a:cs typeface="Calibri"/>
              </a:rPr>
              <a:t>е</a:t>
            </a:r>
            <a:r>
              <a:rPr dirty="0" sz="2700" spc="-30">
                <a:latin typeface="Calibri"/>
                <a:cs typeface="Calibri"/>
              </a:rPr>
              <a:t>ре</a:t>
            </a:r>
            <a:r>
              <a:rPr dirty="0" sz="2700" spc="-15">
                <a:latin typeface="Calibri"/>
                <a:cs typeface="Calibri"/>
              </a:rPr>
              <a:t>ме</a:t>
            </a:r>
            <a:r>
              <a:rPr dirty="0" sz="2700" spc="-20">
                <a:latin typeface="Calibri"/>
                <a:cs typeface="Calibri"/>
              </a:rPr>
              <a:t>н</a:t>
            </a:r>
            <a:r>
              <a:rPr dirty="0" sz="2700">
                <a:latin typeface="Calibri"/>
                <a:cs typeface="Calibri"/>
              </a:rPr>
              <a:t>:  </a:t>
            </a:r>
            <a:r>
              <a:rPr dirty="0" sz="2700" spc="-10">
                <a:latin typeface="Calibri"/>
                <a:cs typeface="Calibri"/>
              </a:rPr>
              <a:t>добрее, </a:t>
            </a:r>
            <a:r>
              <a:rPr dirty="0" sz="2700" spc="-5">
                <a:latin typeface="Calibri"/>
                <a:cs typeface="Calibri"/>
              </a:rPr>
              <a:t> </a:t>
            </a:r>
            <a:r>
              <a:rPr dirty="0" sz="2700" spc="-40">
                <a:latin typeface="Calibri"/>
                <a:cs typeface="Calibri"/>
              </a:rPr>
              <a:t>з</a:t>
            </a:r>
            <a:r>
              <a:rPr dirty="0" sz="2700" spc="-45">
                <a:latin typeface="Calibri"/>
                <a:cs typeface="Calibri"/>
              </a:rPr>
              <a:t>д</a:t>
            </a:r>
            <a:r>
              <a:rPr dirty="0" sz="2700" spc="-25">
                <a:latin typeface="Calibri"/>
                <a:cs typeface="Calibri"/>
              </a:rPr>
              <a:t>е</a:t>
            </a:r>
            <a:r>
              <a:rPr dirty="0" sz="2700" spc="-30">
                <a:latin typeface="Calibri"/>
                <a:cs typeface="Calibri"/>
              </a:rPr>
              <a:t>с</a:t>
            </a:r>
            <a:r>
              <a:rPr dirty="0" sz="2700">
                <a:latin typeface="Calibri"/>
                <a:cs typeface="Calibri"/>
              </a:rPr>
              <a:t>ь	</a:t>
            </a:r>
            <a:r>
              <a:rPr dirty="0" sz="2700" spc="-15">
                <a:latin typeface="Calibri"/>
                <a:cs typeface="Calibri"/>
              </a:rPr>
              <a:t>п</a:t>
            </a:r>
            <a:r>
              <a:rPr dirty="0" sz="2700" spc="-10">
                <a:latin typeface="Calibri"/>
                <a:cs typeface="Calibri"/>
              </a:rPr>
              <a:t>о</a:t>
            </a:r>
            <a:r>
              <a:rPr dirty="0" sz="2700">
                <a:latin typeface="Calibri"/>
                <a:cs typeface="Calibri"/>
              </a:rPr>
              <a:t>-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6316" y="2423540"/>
            <a:ext cx="6628130" cy="1260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700" spc="-20">
                <a:latin typeface="Calibri"/>
                <a:cs typeface="Calibri"/>
              </a:rPr>
              <a:t>дети</a:t>
            </a:r>
            <a:r>
              <a:rPr dirty="0" sz="2700" spc="-15">
                <a:latin typeface="Calibri"/>
                <a:cs typeface="Calibri"/>
              </a:rPr>
              <a:t> понемногу</a:t>
            </a:r>
            <a:r>
              <a:rPr dirty="0" sz="2700" spc="585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становились</a:t>
            </a:r>
            <a:r>
              <a:rPr dirty="0" sz="2700" spc="-5">
                <a:latin typeface="Calibri"/>
                <a:cs typeface="Calibri"/>
              </a:rPr>
              <a:t> </a:t>
            </a:r>
            <a:r>
              <a:rPr dirty="0" sz="2700" spc="-20">
                <a:latin typeface="Calibri"/>
                <a:cs typeface="Calibri"/>
              </a:rPr>
              <a:t>доверчивее, </a:t>
            </a:r>
            <a:r>
              <a:rPr dirty="0" sz="2700" spc="-600">
                <a:latin typeface="Calibri"/>
                <a:cs typeface="Calibri"/>
              </a:rPr>
              <a:t> </a:t>
            </a:r>
            <a:r>
              <a:rPr dirty="0" sz="2700" spc="-20">
                <a:latin typeface="Calibri"/>
                <a:cs typeface="Calibri"/>
              </a:rPr>
              <a:t>потихоньку </a:t>
            </a:r>
            <a:r>
              <a:rPr dirty="0" sz="2700" spc="-10">
                <a:latin typeface="Calibri"/>
                <a:cs typeface="Calibri"/>
              </a:rPr>
              <a:t>крепла дисциплина. 4)И </a:t>
            </a:r>
            <a:r>
              <a:rPr dirty="0" sz="2700" spc="-5">
                <a:latin typeface="Calibri"/>
                <a:cs typeface="Calibri"/>
              </a:rPr>
              <a:t>всё </a:t>
            </a:r>
            <a:r>
              <a:rPr dirty="0" sz="2700" spc="-75">
                <a:latin typeface="Calibri"/>
                <a:cs typeface="Calibri"/>
              </a:rPr>
              <a:t>же </a:t>
            </a:r>
            <a:r>
              <a:rPr dirty="0" sz="2700" spc="-70">
                <a:latin typeface="Calibri"/>
                <a:cs typeface="Calibri"/>
              </a:rPr>
              <a:t> </a:t>
            </a:r>
            <a:r>
              <a:rPr dirty="0" sz="2700" spc="-25">
                <a:latin typeface="Calibri"/>
                <a:cs typeface="Calibri"/>
              </a:rPr>
              <a:t>прежнему</a:t>
            </a:r>
            <a:r>
              <a:rPr dirty="0" sz="2700" spc="-40">
                <a:latin typeface="Calibri"/>
                <a:cs typeface="Calibri"/>
              </a:rPr>
              <a:t> </a:t>
            </a:r>
            <a:r>
              <a:rPr dirty="0" sz="2700" spc="-20">
                <a:latin typeface="Calibri"/>
                <a:cs typeface="Calibri"/>
              </a:rPr>
              <a:t>держались</a:t>
            </a:r>
            <a:r>
              <a:rPr dirty="0" sz="2700" spc="-4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старые</a:t>
            </a:r>
            <a:r>
              <a:rPr dirty="0" sz="2700" spc="-120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порядки.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4791" y="3658361"/>
            <a:ext cx="8282305" cy="2906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8890" indent="457200">
              <a:lnSpc>
                <a:spcPct val="100000"/>
              </a:lnSpc>
              <a:spcBef>
                <a:spcPts val="100"/>
              </a:spcBef>
            </a:pPr>
            <a:r>
              <a:rPr dirty="0" sz="2700" spc="-10">
                <a:latin typeface="Calibri"/>
                <a:cs typeface="Calibri"/>
              </a:rPr>
              <a:t>5)Сижу</a:t>
            </a:r>
            <a:r>
              <a:rPr dirty="0" sz="2700" spc="-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в</a:t>
            </a:r>
            <a:r>
              <a:rPr dirty="0" sz="2700" spc="5">
                <a:latin typeface="Calibri"/>
                <a:cs typeface="Calibri"/>
              </a:rPr>
              <a:t> </a:t>
            </a:r>
            <a:r>
              <a:rPr dirty="0" sz="2700" spc="-25">
                <a:latin typeface="Calibri"/>
                <a:cs typeface="Calibri"/>
              </a:rPr>
              <a:t>учительской.</a:t>
            </a:r>
            <a:r>
              <a:rPr dirty="0" sz="2700" spc="-20">
                <a:latin typeface="Calibri"/>
                <a:cs typeface="Calibri"/>
              </a:rPr>
              <a:t> </a:t>
            </a:r>
            <a:r>
              <a:rPr dirty="0" sz="2700" spc="-40">
                <a:latin typeface="Calibri"/>
                <a:cs typeface="Calibri"/>
              </a:rPr>
              <a:t>6)Входит</a:t>
            </a:r>
            <a:r>
              <a:rPr dirty="0" sz="2700" spc="-35">
                <a:latin typeface="Calibri"/>
                <a:cs typeface="Calibri"/>
              </a:rPr>
              <a:t> </a:t>
            </a:r>
            <a:r>
              <a:rPr dirty="0" sz="2700" spc="-20">
                <a:latin typeface="Calibri"/>
                <a:cs typeface="Calibri"/>
              </a:rPr>
              <a:t>завхоз.</a:t>
            </a:r>
            <a:r>
              <a:rPr dirty="0" sz="2700" spc="-15">
                <a:latin typeface="Calibri"/>
                <a:cs typeface="Calibri"/>
              </a:rPr>
              <a:t> 7)Прервав </a:t>
            </a:r>
            <a:r>
              <a:rPr dirty="0" sz="2700" spc="-600">
                <a:latin typeface="Calibri"/>
                <a:cs typeface="Calibri"/>
              </a:rPr>
              <a:t> </a:t>
            </a:r>
            <a:r>
              <a:rPr dirty="0" sz="2700" spc="-20">
                <a:latin typeface="Calibri"/>
                <a:cs typeface="Calibri"/>
              </a:rPr>
              <a:t>разговор,</a:t>
            </a:r>
            <a:r>
              <a:rPr dirty="0" sz="2700" spc="-30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обращается</a:t>
            </a:r>
            <a:r>
              <a:rPr dirty="0" sz="2700" spc="-4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к</a:t>
            </a:r>
            <a:r>
              <a:rPr dirty="0" sz="2700" spc="-65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завучу:</a:t>
            </a:r>
            <a:endParaRPr sz="2700">
              <a:latin typeface="Calibri"/>
              <a:cs typeface="Calibri"/>
            </a:endParaRPr>
          </a:p>
          <a:p>
            <a:pPr algn="just" marL="748030" indent="-277495">
              <a:lnSpc>
                <a:spcPct val="100000"/>
              </a:lnSpc>
              <a:buSzPct val="96296"/>
              <a:buAutoNum type="arabicParenR" startAt="8"/>
              <a:tabLst>
                <a:tab pos="748665" algn="l"/>
              </a:tabLst>
            </a:pPr>
            <a:r>
              <a:rPr dirty="0" sz="2700">
                <a:latin typeface="Calibri"/>
                <a:cs typeface="Calibri"/>
              </a:rPr>
              <a:t>–  </a:t>
            </a:r>
            <a:r>
              <a:rPr dirty="0" sz="2700" spc="305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Нина</a:t>
            </a:r>
            <a:r>
              <a:rPr dirty="0" sz="2700" spc="1525">
                <a:latin typeface="Calibri"/>
                <a:cs typeface="Calibri"/>
              </a:rPr>
              <a:t> </a:t>
            </a:r>
            <a:r>
              <a:rPr dirty="0" sz="2700" spc="-15">
                <a:latin typeface="Calibri"/>
                <a:cs typeface="Calibri"/>
              </a:rPr>
              <a:t>Петровна,</a:t>
            </a:r>
            <a:r>
              <a:rPr dirty="0" sz="2700" spc="1520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дай  </a:t>
            </a:r>
            <a:r>
              <a:rPr dirty="0" sz="2700" spc="315">
                <a:latin typeface="Calibri"/>
                <a:cs typeface="Calibri"/>
              </a:rPr>
              <a:t> </a:t>
            </a:r>
            <a:r>
              <a:rPr dirty="0" sz="2700" spc="-40">
                <a:latin typeface="Calibri"/>
                <a:cs typeface="Calibri"/>
              </a:rPr>
              <a:t>какую-нибудь</a:t>
            </a:r>
            <a:r>
              <a:rPr dirty="0" sz="2700" spc="1510">
                <a:latin typeface="Calibri"/>
                <a:cs typeface="Calibri"/>
              </a:rPr>
              <a:t> </a:t>
            </a:r>
            <a:r>
              <a:rPr dirty="0" sz="2700" spc="-30">
                <a:latin typeface="Calibri"/>
                <a:cs typeface="Calibri"/>
              </a:rPr>
              <a:t>девочку.</a:t>
            </a:r>
            <a:endParaRPr sz="2700">
              <a:latin typeface="Calibri"/>
              <a:cs typeface="Calibri"/>
            </a:endParaRPr>
          </a:p>
          <a:p>
            <a:pPr algn="just" marL="292100" indent="-278765">
              <a:lnSpc>
                <a:spcPct val="100000"/>
              </a:lnSpc>
              <a:buSzPct val="96296"/>
              <a:buAutoNum type="arabicParenR" startAt="8"/>
              <a:tabLst>
                <a:tab pos="292735" algn="l"/>
              </a:tabLst>
            </a:pPr>
            <a:r>
              <a:rPr dirty="0" sz="2700" spc="-5">
                <a:latin typeface="Calibri"/>
                <a:cs typeface="Calibri"/>
              </a:rPr>
              <a:t>Пусть</a:t>
            </a:r>
            <a:r>
              <a:rPr dirty="0" sz="2700" spc="540">
                <a:latin typeface="Calibri"/>
                <a:cs typeface="Calibri"/>
              </a:rPr>
              <a:t> </a:t>
            </a:r>
            <a:r>
              <a:rPr dirty="0" sz="2700" spc="-35">
                <a:latin typeface="Calibri"/>
                <a:cs typeface="Calibri"/>
              </a:rPr>
              <a:t>ко</a:t>
            </a:r>
            <a:r>
              <a:rPr dirty="0" sz="2700" spc="-55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мне</a:t>
            </a:r>
            <a:r>
              <a:rPr dirty="0" sz="2700" spc="-25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домой</a:t>
            </a:r>
            <a:r>
              <a:rPr dirty="0" sz="2700" spc="-35">
                <a:latin typeface="Calibri"/>
                <a:cs typeface="Calibri"/>
              </a:rPr>
              <a:t> </a:t>
            </a:r>
            <a:r>
              <a:rPr dirty="0" sz="2700" spc="-20">
                <a:latin typeface="Calibri"/>
                <a:cs typeface="Calibri"/>
              </a:rPr>
              <a:t>ведро</a:t>
            </a:r>
            <a:r>
              <a:rPr dirty="0" sz="2700" spc="-25">
                <a:latin typeface="Calibri"/>
                <a:cs typeface="Calibri"/>
              </a:rPr>
              <a:t> </a:t>
            </a:r>
            <a:r>
              <a:rPr dirty="0" sz="2700" spc="-45">
                <a:latin typeface="Calibri"/>
                <a:cs typeface="Calibri"/>
              </a:rPr>
              <a:t>отнесёт.</a:t>
            </a:r>
            <a:endParaRPr sz="2700">
              <a:latin typeface="Calibri"/>
              <a:cs typeface="Calibri"/>
            </a:endParaRPr>
          </a:p>
          <a:p>
            <a:pPr algn="just" marL="12700" marR="5080" indent="457200">
              <a:lnSpc>
                <a:spcPct val="100000"/>
              </a:lnSpc>
              <a:buSzPct val="96296"/>
              <a:buAutoNum type="arabicParenR" startAt="8"/>
              <a:tabLst>
                <a:tab pos="910590" algn="l"/>
              </a:tabLst>
            </a:pPr>
            <a:r>
              <a:rPr dirty="0" sz="2700" spc="-105">
                <a:latin typeface="Calibri"/>
                <a:cs typeface="Calibri"/>
              </a:rPr>
              <a:t>Голос </a:t>
            </a:r>
            <a:r>
              <a:rPr dirty="0" sz="2700">
                <a:latin typeface="Calibri"/>
                <a:cs typeface="Calibri"/>
              </a:rPr>
              <a:t>у </a:t>
            </a:r>
            <a:r>
              <a:rPr dirty="0" sz="2700" spc="-25">
                <a:latin typeface="Calibri"/>
                <a:cs typeface="Calibri"/>
              </a:rPr>
              <a:t>завхоза </a:t>
            </a:r>
            <a:r>
              <a:rPr dirty="0" sz="2700" spc="-10">
                <a:latin typeface="Calibri"/>
                <a:cs typeface="Calibri"/>
              </a:rPr>
              <a:t>тусклый, ровный. 11)Ни </a:t>
            </a:r>
            <a:r>
              <a:rPr dirty="0" sz="2700" spc="-20">
                <a:latin typeface="Calibri"/>
                <a:cs typeface="Calibri"/>
              </a:rPr>
              <a:t>волнения, </a:t>
            </a:r>
            <a:r>
              <a:rPr dirty="0" sz="2700" spc="-15">
                <a:latin typeface="Calibri"/>
                <a:cs typeface="Calibri"/>
              </a:rPr>
              <a:t> </a:t>
            </a:r>
            <a:r>
              <a:rPr dirty="0" sz="2700" spc="-5">
                <a:latin typeface="Calibri"/>
                <a:cs typeface="Calibri"/>
              </a:rPr>
              <a:t>ни</a:t>
            </a:r>
            <a:r>
              <a:rPr dirty="0" sz="2700">
                <a:latin typeface="Calibri"/>
                <a:cs typeface="Calibri"/>
              </a:rPr>
              <a:t> </a:t>
            </a:r>
            <a:r>
              <a:rPr dirty="0" sz="2700" spc="-20">
                <a:latin typeface="Calibri"/>
                <a:cs typeface="Calibri"/>
              </a:rPr>
              <a:t>сомнения</a:t>
            </a:r>
            <a:r>
              <a:rPr dirty="0" sz="2700" spc="-1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в</a:t>
            </a:r>
            <a:r>
              <a:rPr dirty="0" sz="2700" spc="5">
                <a:latin typeface="Calibri"/>
                <a:cs typeface="Calibri"/>
              </a:rPr>
              <a:t> </a:t>
            </a:r>
            <a:r>
              <a:rPr dirty="0" sz="2700" spc="-25">
                <a:latin typeface="Calibri"/>
                <a:cs typeface="Calibri"/>
              </a:rPr>
              <a:t>нём</a:t>
            </a:r>
            <a:r>
              <a:rPr dirty="0" sz="2700" spc="-20">
                <a:latin typeface="Calibri"/>
                <a:cs typeface="Calibri"/>
              </a:rPr>
              <a:t> </a:t>
            </a:r>
            <a:r>
              <a:rPr dirty="0" sz="2700" spc="-60">
                <a:latin typeface="Calibri"/>
                <a:cs typeface="Calibri"/>
              </a:rPr>
              <a:t>нет.</a:t>
            </a:r>
            <a:r>
              <a:rPr dirty="0" sz="2700" spc="-55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12)Обычное</a:t>
            </a:r>
            <a:r>
              <a:rPr dirty="0" sz="2700" spc="-5">
                <a:latin typeface="Calibri"/>
                <a:cs typeface="Calibri"/>
              </a:rPr>
              <a:t> </a:t>
            </a:r>
            <a:r>
              <a:rPr dirty="0" sz="2700" spc="-40">
                <a:latin typeface="Calibri"/>
                <a:cs typeface="Calibri"/>
              </a:rPr>
              <a:t>дело</a:t>
            </a:r>
            <a:r>
              <a:rPr dirty="0" sz="2700" spc="-3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–</a:t>
            </a:r>
            <a:r>
              <a:rPr dirty="0" sz="2700" spc="5">
                <a:latin typeface="Calibri"/>
                <a:cs typeface="Calibri"/>
              </a:rPr>
              <a:t> </a:t>
            </a:r>
            <a:r>
              <a:rPr dirty="0" sz="2700" spc="-20">
                <a:latin typeface="Calibri"/>
                <a:cs typeface="Calibri"/>
              </a:rPr>
              <a:t>отнести </a:t>
            </a:r>
            <a:r>
              <a:rPr dirty="0" sz="2700" spc="-15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домой</a:t>
            </a:r>
            <a:r>
              <a:rPr dirty="0" sz="2700" spc="-25">
                <a:latin typeface="Calibri"/>
                <a:cs typeface="Calibri"/>
              </a:rPr>
              <a:t> </a:t>
            </a:r>
            <a:r>
              <a:rPr dirty="0" sz="2700" spc="-20">
                <a:latin typeface="Calibri"/>
                <a:cs typeface="Calibri"/>
              </a:rPr>
              <a:t>ведро</a:t>
            </a:r>
            <a:r>
              <a:rPr dirty="0" sz="2700" spc="555">
                <a:latin typeface="Calibri"/>
                <a:cs typeface="Calibri"/>
              </a:rPr>
              <a:t> </a:t>
            </a:r>
            <a:r>
              <a:rPr dirty="0" sz="2700" spc="-20">
                <a:latin typeface="Calibri"/>
                <a:cs typeface="Calibri"/>
              </a:rPr>
              <a:t>ворованного</a:t>
            </a:r>
            <a:r>
              <a:rPr dirty="0" sz="2700" spc="-35">
                <a:latin typeface="Calibri"/>
                <a:cs typeface="Calibri"/>
              </a:rPr>
              <a:t> </a:t>
            </a:r>
            <a:r>
              <a:rPr dirty="0" sz="2700" spc="-10">
                <a:latin typeface="Calibri"/>
                <a:cs typeface="Calibri"/>
              </a:rPr>
              <a:t>сахара.</a:t>
            </a:r>
            <a:r>
              <a:rPr dirty="0" sz="2700" spc="-30">
                <a:latin typeface="Calibri"/>
                <a:cs typeface="Calibri"/>
              </a:rPr>
              <a:t> </a:t>
            </a:r>
            <a:r>
              <a:rPr dirty="0" sz="2700" spc="-85">
                <a:latin typeface="Calibri"/>
                <a:cs typeface="Calibri"/>
              </a:rPr>
              <a:t>13)Только</a:t>
            </a:r>
            <a:r>
              <a:rPr dirty="0" sz="2700" spc="-105">
                <a:latin typeface="Calibri"/>
                <a:cs typeface="Calibri"/>
              </a:rPr>
              <a:t> </a:t>
            </a:r>
            <a:r>
              <a:rPr dirty="0" sz="2700">
                <a:latin typeface="Calibri"/>
                <a:cs typeface="Calibri"/>
              </a:rPr>
              <a:t>и</a:t>
            </a:r>
            <a:r>
              <a:rPr dirty="0" sz="2700" spc="20">
                <a:latin typeface="Calibri"/>
                <a:cs typeface="Calibri"/>
              </a:rPr>
              <a:t> </a:t>
            </a:r>
            <a:r>
              <a:rPr dirty="0" sz="2700" spc="-20">
                <a:latin typeface="Calibri"/>
                <a:cs typeface="Calibri"/>
              </a:rPr>
              <a:t>всего.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68978" y="572769"/>
            <a:ext cx="5002530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84275" algn="l"/>
                <a:tab pos="1798955" algn="l"/>
                <a:tab pos="2696845" algn="l"/>
                <a:tab pos="3397885" algn="l"/>
                <a:tab pos="4471035" algn="l"/>
              </a:tabLst>
            </a:pPr>
            <a:r>
              <a:rPr dirty="0" sz="2200" spc="-15">
                <a:latin typeface="Microsoft Sans Serif"/>
                <a:cs typeface="Microsoft Sans Serif"/>
              </a:rPr>
              <a:t>н</a:t>
            </a:r>
            <a:r>
              <a:rPr dirty="0" sz="2200" spc="-80">
                <a:latin typeface="Microsoft Sans Serif"/>
                <a:cs typeface="Microsoft Sans Serif"/>
              </a:rPr>
              <a:t>е</a:t>
            </a:r>
            <a:r>
              <a:rPr dirty="0" sz="2200" spc="-20">
                <a:latin typeface="Microsoft Sans Serif"/>
                <a:cs typeface="Microsoft Sans Serif"/>
              </a:rPr>
              <a:t>ч</a:t>
            </a:r>
            <a:r>
              <a:rPr dirty="0" sz="2200" spc="-30">
                <a:latin typeface="Microsoft Sans Serif"/>
                <a:cs typeface="Microsoft Sans Serif"/>
              </a:rPr>
              <a:t>и</a:t>
            </a:r>
            <a:r>
              <a:rPr dirty="0" sz="2200" spc="-5">
                <a:latin typeface="Microsoft Sans Serif"/>
                <a:cs typeface="Microsoft Sans Serif"/>
              </a:rPr>
              <a:t>ст</a:t>
            </a:r>
            <a:r>
              <a:rPr dirty="0" sz="2200">
                <a:latin typeface="Microsoft Sans Serif"/>
                <a:cs typeface="Microsoft Sans Serif"/>
              </a:rPr>
              <a:t>	</a:t>
            </a:r>
            <a:r>
              <a:rPr dirty="0" sz="2200" spc="-15">
                <a:latin typeface="Microsoft Sans Serif"/>
                <a:cs typeface="Microsoft Sans Serif"/>
              </a:rPr>
              <a:t>н</a:t>
            </a:r>
            <a:r>
              <a:rPr dirty="0" sz="2200" spc="-10">
                <a:latin typeface="Microsoft Sans Serif"/>
                <a:cs typeface="Microsoft Sans Serif"/>
              </a:rPr>
              <a:t>а</a:t>
            </a:r>
            <a:r>
              <a:rPr dirty="0" sz="2200">
                <a:latin typeface="Microsoft Sans Serif"/>
                <a:cs typeface="Microsoft Sans Serif"/>
              </a:rPr>
              <a:t>	</a:t>
            </a:r>
            <a:r>
              <a:rPr dirty="0" sz="2200" spc="-50">
                <a:latin typeface="Microsoft Sans Serif"/>
                <a:cs typeface="Microsoft Sans Serif"/>
              </a:rPr>
              <a:t>р</a:t>
            </a:r>
            <a:r>
              <a:rPr dirty="0" sz="2200" spc="-25">
                <a:latin typeface="Microsoft Sans Serif"/>
                <a:cs typeface="Microsoft Sans Serif"/>
              </a:rPr>
              <a:t>у</a:t>
            </a:r>
            <a:r>
              <a:rPr dirty="0" sz="2200" spc="-135">
                <a:latin typeface="Microsoft Sans Serif"/>
                <a:cs typeface="Microsoft Sans Serif"/>
              </a:rPr>
              <a:t>к</a:t>
            </a:r>
            <a:r>
              <a:rPr dirty="0" sz="2200" spc="-254">
                <a:latin typeface="Microsoft Sans Serif"/>
                <a:cs typeface="Microsoft Sans Serif"/>
              </a:rPr>
              <a:t>у</a:t>
            </a:r>
            <a:r>
              <a:rPr dirty="0" sz="2200" spc="-5">
                <a:latin typeface="Microsoft Sans Serif"/>
                <a:cs typeface="Microsoft Sans Serif"/>
              </a:rPr>
              <a:t>,</a:t>
            </a:r>
            <a:r>
              <a:rPr dirty="0" sz="2200">
                <a:latin typeface="Microsoft Sans Serif"/>
                <a:cs typeface="Microsoft Sans Serif"/>
              </a:rPr>
              <a:t>	</a:t>
            </a:r>
            <a:r>
              <a:rPr dirty="0" sz="2200" spc="15">
                <a:latin typeface="Microsoft Sans Serif"/>
                <a:cs typeface="Microsoft Sans Serif"/>
              </a:rPr>
              <a:t>т</a:t>
            </a:r>
            <a:r>
              <a:rPr dirty="0" sz="2200" spc="-5">
                <a:latin typeface="Microsoft Sans Serif"/>
                <a:cs typeface="Microsoft Sans Serif"/>
              </a:rPr>
              <a:t>ут</a:t>
            </a:r>
            <a:r>
              <a:rPr dirty="0" sz="2200">
                <a:latin typeface="Microsoft Sans Serif"/>
                <a:cs typeface="Microsoft Sans Serif"/>
              </a:rPr>
              <a:t>	</a:t>
            </a:r>
            <a:r>
              <a:rPr dirty="0" sz="2200" spc="-40">
                <a:latin typeface="Microsoft Sans Serif"/>
                <a:cs typeface="Microsoft Sans Serif"/>
              </a:rPr>
              <a:t>зн</a:t>
            </a:r>
            <a:r>
              <a:rPr dirty="0" sz="2200" spc="-35">
                <a:latin typeface="Microsoft Sans Serif"/>
                <a:cs typeface="Microsoft Sans Serif"/>
              </a:rPr>
              <a:t>а</a:t>
            </a:r>
            <a:r>
              <a:rPr dirty="0" sz="2200" spc="-45">
                <a:latin typeface="Microsoft Sans Serif"/>
                <a:cs typeface="Microsoft Sans Serif"/>
              </a:rPr>
              <a:t>ю</a:t>
            </a:r>
            <a:r>
              <a:rPr dirty="0" sz="2200" spc="-5">
                <a:latin typeface="Microsoft Sans Serif"/>
                <a:cs typeface="Microsoft Sans Serif"/>
              </a:rPr>
              <a:t>т</a:t>
            </a:r>
            <a:r>
              <a:rPr dirty="0" sz="2200">
                <a:latin typeface="Microsoft Sans Serif"/>
                <a:cs typeface="Microsoft Sans Serif"/>
              </a:rPr>
              <a:t>	</a:t>
            </a:r>
            <a:r>
              <a:rPr dirty="0" sz="2200" spc="-35">
                <a:latin typeface="Microsoft Sans Serif"/>
                <a:cs typeface="Microsoft Sans Serif"/>
              </a:rPr>
              <a:t>в</a:t>
            </a:r>
            <a:r>
              <a:rPr dirty="0" sz="2200" spc="-5">
                <a:latin typeface="Microsoft Sans Serif"/>
                <a:cs typeface="Microsoft Sans Serif"/>
              </a:rPr>
              <a:t>с</a:t>
            </a:r>
            <a:r>
              <a:rPr dirty="0" sz="2200">
                <a:latin typeface="Microsoft Sans Serif"/>
                <a:cs typeface="Microsoft Sans Serif"/>
              </a:rPr>
              <a:t>е</a:t>
            </a:r>
            <a:r>
              <a:rPr dirty="0" sz="2200" spc="-5">
                <a:latin typeface="Microsoft Sans Serif"/>
                <a:cs typeface="Microsoft Sans Serif"/>
              </a:rPr>
              <a:t>.</a:t>
            </a:r>
            <a:endParaRPr sz="22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4791" y="572769"/>
            <a:ext cx="2995295" cy="6959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342900">
              <a:lnSpc>
                <a:spcPct val="100000"/>
              </a:lnSpc>
              <a:spcBef>
                <a:spcPts val="95"/>
              </a:spcBef>
              <a:tabLst>
                <a:tab pos="1412875" algn="l"/>
                <a:tab pos="2141855" algn="l"/>
              </a:tabLst>
            </a:pPr>
            <a:r>
              <a:rPr dirty="0" sz="2200" spc="-50">
                <a:latin typeface="Microsoft Sans Serif"/>
                <a:cs typeface="Microsoft Sans Serif"/>
              </a:rPr>
              <a:t>14</a:t>
            </a:r>
            <a:r>
              <a:rPr dirty="0" sz="2200" spc="-45">
                <a:latin typeface="Microsoft Sans Serif"/>
                <a:cs typeface="Microsoft Sans Serif"/>
              </a:rPr>
              <a:t>)</a:t>
            </a:r>
            <a:r>
              <a:rPr dirty="0" sz="2200" spc="-220">
                <a:latin typeface="Microsoft Sans Serif"/>
                <a:cs typeface="Microsoft Sans Serif"/>
              </a:rPr>
              <a:t>Т</a:t>
            </a:r>
            <a:r>
              <a:rPr dirty="0" sz="2200" spc="-50">
                <a:latin typeface="Microsoft Sans Serif"/>
                <a:cs typeface="Microsoft Sans Serif"/>
              </a:rPr>
              <a:t>о</a:t>
            </a:r>
            <a:r>
              <a:rPr dirty="0" sz="2200" spc="-5">
                <a:latin typeface="Microsoft Sans Serif"/>
                <a:cs typeface="Microsoft Sans Serif"/>
              </a:rPr>
              <a:t>,</a:t>
            </a:r>
            <a:r>
              <a:rPr dirty="0" sz="2200">
                <a:latin typeface="Microsoft Sans Serif"/>
                <a:cs typeface="Microsoft Sans Serif"/>
              </a:rPr>
              <a:t>	</a:t>
            </a:r>
            <a:r>
              <a:rPr dirty="0" sz="2200" spc="-20">
                <a:latin typeface="Microsoft Sans Serif"/>
                <a:cs typeface="Microsoft Sans Serif"/>
              </a:rPr>
              <a:t>ч</a:t>
            </a:r>
            <a:r>
              <a:rPr dirty="0" sz="2200" spc="-55">
                <a:latin typeface="Microsoft Sans Serif"/>
                <a:cs typeface="Microsoft Sans Serif"/>
              </a:rPr>
              <a:t>т</a:t>
            </a:r>
            <a:r>
              <a:rPr dirty="0" sz="2200" spc="-5">
                <a:latin typeface="Microsoft Sans Serif"/>
                <a:cs typeface="Microsoft Sans Serif"/>
              </a:rPr>
              <a:t>о</a:t>
            </a:r>
            <a:r>
              <a:rPr dirty="0" sz="2200">
                <a:latin typeface="Microsoft Sans Serif"/>
                <a:cs typeface="Microsoft Sans Serif"/>
              </a:rPr>
              <a:t>	</a:t>
            </a:r>
            <a:r>
              <a:rPr dirty="0" sz="2200" spc="-105">
                <a:latin typeface="Microsoft Sans Serif"/>
                <a:cs typeface="Microsoft Sans Serif"/>
              </a:rPr>
              <a:t>з</a:t>
            </a:r>
            <a:r>
              <a:rPr dirty="0" sz="2200" spc="-15">
                <a:latin typeface="Microsoft Sans Serif"/>
                <a:cs typeface="Microsoft Sans Serif"/>
              </a:rPr>
              <a:t>а</a:t>
            </a:r>
            <a:r>
              <a:rPr dirty="0" sz="2200" spc="-20">
                <a:latin typeface="Microsoft Sans Serif"/>
                <a:cs typeface="Microsoft Sans Serif"/>
              </a:rPr>
              <a:t>в</a:t>
            </a:r>
            <a:r>
              <a:rPr dirty="0" sz="2200" spc="-50">
                <a:latin typeface="Microsoft Sans Serif"/>
                <a:cs typeface="Microsoft Sans Serif"/>
              </a:rPr>
              <a:t>х</a:t>
            </a:r>
            <a:r>
              <a:rPr dirty="0" sz="2200" spc="-40">
                <a:latin typeface="Microsoft Sans Serif"/>
                <a:cs typeface="Microsoft Sans Serif"/>
              </a:rPr>
              <a:t>о</a:t>
            </a:r>
            <a:r>
              <a:rPr dirty="0" sz="2200" spc="-65">
                <a:latin typeface="Microsoft Sans Serif"/>
                <a:cs typeface="Microsoft Sans Serif"/>
              </a:rPr>
              <a:t>з  </a:t>
            </a:r>
            <a:r>
              <a:rPr dirty="0" sz="2200" spc="-10">
                <a:latin typeface="Microsoft Sans Serif"/>
                <a:cs typeface="Microsoft Sans Serif"/>
              </a:rPr>
              <a:t>15)Привыкли.</a:t>
            </a:r>
            <a:endParaRPr sz="22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05226" y="908049"/>
            <a:ext cx="6064885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381125" algn="l"/>
                <a:tab pos="1903730" algn="l"/>
                <a:tab pos="3004820" algn="l"/>
                <a:tab pos="4145915" algn="l"/>
                <a:tab pos="4963160" algn="l"/>
              </a:tabLst>
            </a:pPr>
            <a:r>
              <a:rPr dirty="0" sz="2200" spc="-15">
                <a:latin typeface="Microsoft Sans Serif"/>
                <a:cs typeface="Microsoft Sans Serif"/>
              </a:rPr>
              <a:t>16</a:t>
            </a:r>
            <a:r>
              <a:rPr dirty="0" sz="2200" spc="-20">
                <a:latin typeface="Microsoft Sans Serif"/>
                <a:cs typeface="Microsoft Sans Serif"/>
              </a:rPr>
              <a:t>)Н</a:t>
            </a:r>
            <a:r>
              <a:rPr dirty="0" sz="2200" spc="-80">
                <a:latin typeface="Microsoft Sans Serif"/>
                <a:cs typeface="Microsoft Sans Serif"/>
              </a:rPr>
              <a:t>и</a:t>
            </a:r>
            <a:r>
              <a:rPr dirty="0" sz="2200" spc="-55">
                <a:latin typeface="Microsoft Sans Serif"/>
                <a:cs typeface="Microsoft Sans Serif"/>
              </a:rPr>
              <a:t>к</a:t>
            </a:r>
            <a:r>
              <a:rPr dirty="0" sz="2200" spc="-40">
                <a:latin typeface="Microsoft Sans Serif"/>
                <a:cs typeface="Microsoft Sans Serif"/>
              </a:rPr>
              <a:t>т</a:t>
            </a:r>
            <a:r>
              <a:rPr dirty="0" sz="2200" spc="-5">
                <a:latin typeface="Microsoft Sans Serif"/>
                <a:cs typeface="Microsoft Sans Serif"/>
              </a:rPr>
              <a:t>о</a:t>
            </a:r>
            <a:r>
              <a:rPr dirty="0" sz="2200">
                <a:latin typeface="Microsoft Sans Serif"/>
                <a:cs typeface="Microsoft Sans Serif"/>
              </a:rPr>
              <a:t>	</a:t>
            </a:r>
            <a:r>
              <a:rPr dirty="0" sz="2200" spc="-15">
                <a:latin typeface="Microsoft Sans Serif"/>
                <a:cs typeface="Microsoft Sans Serif"/>
              </a:rPr>
              <a:t>н</a:t>
            </a:r>
            <a:r>
              <a:rPr dirty="0" sz="2200" spc="-10">
                <a:latin typeface="Microsoft Sans Serif"/>
                <a:cs typeface="Microsoft Sans Serif"/>
              </a:rPr>
              <a:t>е</a:t>
            </a:r>
            <a:r>
              <a:rPr dirty="0" sz="2200">
                <a:latin typeface="Microsoft Sans Serif"/>
                <a:cs typeface="Microsoft Sans Serif"/>
              </a:rPr>
              <a:t>	</a:t>
            </a:r>
            <a:r>
              <a:rPr dirty="0" sz="2200" spc="-50">
                <a:latin typeface="Microsoft Sans Serif"/>
                <a:cs typeface="Microsoft Sans Serif"/>
              </a:rPr>
              <a:t>п</a:t>
            </a:r>
            <a:r>
              <a:rPr dirty="0" sz="2200" spc="-75">
                <a:latin typeface="Microsoft Sans Serif"/>
                <a:cs typeface="Microsoft Sans Serif"/>
              </a:rPr>
              <a:t>о</a:t>
            </a:r>
            <a:r>
              <a:rPr dirty="0" sz="2200" spc="-15">
                <a:latin typeface="Microsoft Sans Serif"/>
                <a:cs typeface="Microsoft Sans Serif"/>
              </a:rPr>
              <a:t>д</a:t>
            </a:r>
            <a:r>
              <a:rPr dirty="0" sz="2200" spc="-30">
                <a:latin typeface="Microsoft Sans Serif"/>
                <a:cs typeface="Microsoft Sans Serif"/>
              </a:rPr>
              <a:t>а</a:t>
            </a:r>
            <a:r>
              <a:rPr dirty="0" sz="2200" spc="-15">
                <a:latin typeface="Microsoft Sans Serif"/>
                <a:cs typeface="Microsoft Sans Serif"/>
              </a:rPr>
              <a:t>ё</a:t>
            </a:r>
            <a:r>
              <a:rPr dirty="0" sz="2200" spc="-5">
                <a:latin typeface="Microsoft Sans Serif"/>
                <a:cs typeface="Microsoft Sans Serif"/>
              </a:rPr>
              <a:t>т</a:t>
            </a:r>
            <a:r>
              <a:rPr dirty="0" sz="2200">
                <a:latin typeface="Microsoft Sans Serif"/>
                <a:cs typeface="Microsoft Sans Serif"/>
              </a:rPr>
              <a:t>	</a:t>
            </a:r>
            <a:r>
              <a:rPr dirty="0" sz="2200" spc="-105">
                <a:latin typeface="Microsoft Sans Serif"/>
                <a:cs typeface="Microsoft Sans Serif"/>
              </a:rPr>
              <a:t>г</a:t>
            </a:r>
            <a:r>
              <a:rPr dirty="0" sz="2200" spc="-65">
                <a:latin typeface="Microsoft Sans Serif"/>
                <a:cs typeface="Microsoft Sans Serif"/>
              </a:rPr>
              <a:t>о</a:t>
            </a:r>
            <a:r>
              <a:rPr dirty="0" sz="2200" spc="35">
                <a:latin typeface="Microsoft Sans Serif"/>
                <a:cs typeface="Microsoft Sans Serif"/>
              </a:rPr>
              <a:t>л</a:t>
            </a:r>
            <a:r>
              <a:rPr dirty="0" sz="2200" spc="-15">
                <a:latin typeface="Microsoft Sans Serif"/>
                <a:cs typeface="Microsoft Sans Serif"/>
              </a:rPr>
              <a:t>о</a:t>
            </a:r>
            <a:r>
              <a:rPr dirty="0" sz="2200" spc="-5">
                <a:latin typeface="Microsoft Sans Serif"/>
                <a:cs typeface="Microsoft Sans Serif"/>
              </a:rPr>
              <a:t>с</a:t>
            </a:r>
            <a:r>
              <a:rPr dirty="0" sz="2200" spc="-35">
                <a:latin typeface="Microsoft Sans Serif"/>
                <a:cs typeface="Microsoft Sans Serif"/>
              </a:rPr>
              <a:t>а</a:t>
            </a:r>
            <a:r>
              <a:rPr dirty="0" sz="2200" spc="-5">
                <a:latin typeface="Microsoft Sans Serif"/>
                <a:cs typeface="Microsoft Sans Serif"/>
              </a:rPr>
              <a:t>.</a:t>
            </a:r>
            <a:r>
              <a:rPr dirty="0" sz="2200">
                <a:latin typeface="Microsoft Sans Serif"/>
                <a:cs typeface="Microsoft Sans Serif"/>
              </a:rPr>
              <a:t>	</a:t>
            </a:r>
            <a:r>
              <a:rPr dirty="0" sz="2200" spc="-5">
                <a:latin typeface="Microsoft Sans Serif"/>
                <a:cs typeface="Microsoft Sans Serif"/>
              </a:rPr>
              <a:t>17</a:t>
            </a:r>
            <a:r>
              <a:rPr dirty="0" sz="2200" spc="-10">
                <a:latin typeface="Microsoft Sans Serif"/>
                <a:cs typeface="Microsoft Sans Serif"/>
              </a:rPr>
              <a:t>)И</a:t>
            </a:r>
            <a:r>
              <a:rPr dirty="0" sz="2200">
                <a:latin typeface="Microsoft Sans Serif"/>
                <a:cs typeface="Microsoft Sans Serif"/>
              </a:rPr>
              <a:t>	</a:t>
            </a:r>
            <a:r>
              <a:rPr dirty="0" sz="2200" spc="-35">
                <a:latin typeface="Microsoft Sans Serif"/>
                <a:cs typeface="Microsoft Sans Serif"/>
              </a:rPr>
              <a:t>в</a:t>
            </a:r>
            <a:r>
              <a:rPr dirty="0" sz="2200" spc="-5">
                <a:latin typeface="Microsoft Sans Serif"/>
                <a:cs typeface="Microsoft Sans Serif"/>
              </a:rPr>
              <a:t>с</a:t>
            </a:r>
            <a:r>
              <a:rPr dirty="0" sz="2200" spc="-20">
                <a:latin typeface="Microsoft Sans Serif"/>
                <a:cs typeface="Microsoft Sans Serif"/>
              </a:rPr>
              <a:t>ё</a:t>
            </a:r>
            <a:r>
              <a:rPr dirty="0" sz="2200" spc="-5">
                <a:latin typeface="Microsoft Sans Serif"/>
                <a:cs typeface="Microsoft Sans Serif"/>
              </a:rPr>
              <a:t>-</a:t>
            </a:r>
            <a:r>
              <a:rPr dirty="0" sz="2200" spc="-30">
                <a:latin typeface="Microsoft Sans Serif"/>
                <a:cs typeface="Microsoft Sans Serif"/>
              </a:rPr>
              <a:t>т</a:t>
            </a:r>
            <a:r>
              <a:rPr dirty="0" sz="2200" spc="-55">
                <a:latin typeface="Microsoft Sans Serif"/>
                <a:cs typeface="Microsoft Sans Serif"/>
              </a:rPr>
              <a:t>аки</a:t>
            </a:r>
            <a:endParaRPr sz="22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4791" y="1243329"/>
            <a:ext cx="8276590" cy="50558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200" spc="-30">
                <a:latin typeface="Microsoft Sans Serif"/>
                <a:cs typeface="Microsoft Sans Serif"/>
              </a:rPr>
              <a:t>смотрю </a:t>
            </a:r>
            <a:r>
              <a:rPr dirty="0" sz="2200" spc="-10">
                <a:latin typeface="Microsoft Sans Serif"/>
                <a:cs typeface="Microsoft Sans Serif"/>
              </a:rPr>
              <a:t>на Нину</a:t>
            </a:r>
            <a:r>
              <a:rPr dirty="0" sz="2200" spc="-5">
                <a:latin typeface="Microsoft Sans Serif"/>
                <a:cs typeface="Microsoft Sans Serif"/>
              </a:rPr>
              <a:t> </a:t>
            </a:r>
            <a:r>
              <a:rPr dirty="0" sz="2200" spc="-50">
                <a:latin typeface="Microsoft Sans Serif"/>
                <a:cs typeface="Microsoft Sans Serif"/>
              </a:rPr>
              <a:t>Петровну, </a:t>
            </a:r>
            <a:r>
              <a:rPr dirty="0" sz="2200" spc="-30">
                <a:latin typeface="Microsoft Sans Serif"/>
                <a:cs typeface="Microsoft Sans Serif"/>
              </a:rPr>
              <a:t>ожидая </a:t>
            </a:r>
            <a:r>
              <a:rPr dirty="0" sz="2200" spc="-5">
                <a:latin typeface="Microsoft Sans Serif"/>
                <a:cs typeface="Microsoft Sans Serif"/>
              </a:rPr>
              <a:t>её </a:t>
            </a:r>
            <a:r>
              <a:rPr dirty="0" sz="2200" spc="-30">
                <a:latin typeface="Microsoft Sans Serif"/>
                <a:cs typeface="Microsoft Sans Serif"/>
              </a:rPr>
              <a:t>реакции. 18)Может </a:t>
            </a:r>
            <a:r>
              <a:rPr dirty="0" sz="2200" spc="-5">
                <a:latin typeface="Microsoft Sans Serif"/>
                <a:cs typeface="Microsoft Sans Serif"/>
              </a:rPr>
              <a:t>быть, </a:t>
            </a:r>
            <a:r>
              <a:rPr dirty="0" sz="2200">
                <a:latin typeface="Microsoft Sans Serif"/>
                <a:cs typeface="Microsoft Sans Serif"/>
              </a:rPr>
              <a:t> </a:t>
            </a:r>
            <a:r>
              <a:rPr dirty="0" sz="2200" spc="-35">
                <a:latin typeface="Microsoft Sans Serif"/>
                <a:cs typeface="Microsoft Sans Serif"/>
              </a:rPr>
              <a:t>хоть </a:t>
            </a:r>
            <a:r>
              <a:rPr dirty="0" sz="2200" spc="-10">
                <a:latin typeface="Microsoft Sans Serif"/>
                <a:cs typeface="Microsoft Sans Serif"/>
              </a:rPr>
              <a:t>на </a:t>
            </a:r>
            <a:r>
              <a:rPr dirty="0" sz="2200" spc="-45">
                <a:latin typeface="Microsoft Sans Serif"/>
                <a:cs typeface="Microsoft Sans Serif"/>
              </a:rPr>
              <a:t>этот</a:t>
            </a:r>
            <a:r>
              <a:rPr dirty="0" sz="2200" spc="-40">
                <a:latin typeface="Microsoft Sans Serif"/>
                <a:cs typeface="Microsoft Sans Serif"/>
              </a:rPr>
              <a:t> раз </a:t>
            </a:r>
            <a:r>
              <a:rPr dirty="0" sz="2200" spc="-45">
                <a:latin typeface="Microsoft Sans Serif"/>
                <a:cs typeface="Microsoft Sans Serif"/>
              </a:rPr>
              <a:t>взволнуется </a:t>
            </a:r>
            <a:r>
              <a:rPr dirty="0" sz="2200" spc="-5">
                <a:latin typeface="Microsoft Sans Serif"/>
                <a:cs typeface="Microsoft Sans Serif"/>
              </a:rPr>
              <a:t>её </a:t>
            </a:r>
            <a:r>
              <a:rPr dirty="0" sz="2200" spc="-25">
                <a:latin typeface="Microsoft Sans Serif"/>
                <a:cs typeface="Microsoft Sans Serif"/>
              </a:rPr>
              <a:t>сердце. </a:t>
            </a:r>
            <a:r>
              <a:rPr dirty="0" sz="2200" spc="-30">
                <a:latin typeface="Microsoft Sans Serif"/>
                <a:cs typeface="Microsoft Sans Serif"/>
              </a:rPr>
              <a:t>19)Неужели </a:t>
            </a:r>
            <a:r>
              <a:rPr dirty="0" sz="2200" spc="-35">
                <a:latin typeface="Microsoft Sans Serif"/>
                <a:cs typeface="Microsoft Sans Serif"/>
              </a:rPr>
              <a:t>даже </a:t>
            </a:r>
            <a:r>
              <a:rPr dirty="0" sz="2200">
                <a:latin typeface="Microsoft Sans Serif"/>
                <a:cs typeface="Microsoft Sans Serif"/>
              </a:rPr>
              <a:t>не </a:t>
            </a:r>
            <a:r>
              <a:rPr dirty="0" sz="2200" spc="5">
                <a:latin typeface="Microsoft Sans Serif"/>
                <a:cs typeface="Microsoft Sans Serif"/>
              </a:rPr>
              <a:t> </a:t>
            </a:r>
            <a:r>
              <a:rPr dirty="0" sz="2200" spc="-35">
                <a:latin typeface="Microsoft Sans Serif"/>
                <a:cs typeface="Microsoft Sans Serif"/>
              </a:rPr>
              <a:t>укорит!</a:t>
            </a:r>
            <a:r>
              <a:rPr dirty="0" sz="2200" spc="-30">
                <a:latin typeface="Microsoft Sans Serif"/>
                <a:cs typeface="Microsoft Sans Serif"/>
              </a:rPr>
              <a:t> </a:t>
            </a:r>
            <a:r>
              <a:rPr dirty="0" sz="2200" spc="-15">
                <a:latin typeface="Microsoft Sans Serif"/>
                <a:cs typeface="Microsoft Sans Serif"/>
              </a:rPr>
              <a:t>20)Очень </a:t>
            </a:r>
            <a:r>
              <a:rPr dirty="0" sz="2200" spc="-35">
                <a:latin typeface="Microsoft Sans Serif"/>
                <a:cs typeface="Microsoft Sans Serif"/>
              </a:rPr>
              <a:t>живо </a:t>
            </a:r>
            <a:r>
              <a:rPr dirty="0" sz="2200" spc="-15">
                <a:latin typeface="Microsoft Sans Serif"/>
                <a:cs typeface="Microsoft Sans Serif"/>
              </a:rPr>
              <a:t>себе </a:t>
            </a:r>
            <a:r>
              <a:rPr dirty="0" sz="2200" spc="-20">
                <a:latin typeface="Microsoft Sans Serif"/>
                <a:cs typeface="Microsoft Sans Serif"/>
              </a:rPr>
              <a:t>представляю, </a:t>
            </a:r>
            <a:r>
              <a:rPr dirty="0" sz="2200" spc="-90">
                <a:latin typeface="Microsoft Sans Serif"/>
                <a:cs typeface="Microsoft Sans Serif"/>
              </a:rPr>
              <a:t>как </a:t>
            </a:r>
            <a:r>
              <a:rPr dirty="0" sz="2200" spc="-25">
                <a:latin typeface="Microsoft Sans Serif"/>
                <a:cs typeface="Microsoft Sans Serif"/>
              </a:rPr>
              <a:t>встанет </a:t>
            </a:r>
            <a:r>
              <a:rPr dirty="0" sz="2200" spc="-5">
                <a:latin typeface="Microsoft Sans Serif"/>
                <a:cs typeface="Microsoft Sans Serif"/>
              </a:rPr>
              <a:t>у </a:t>
            </a:r>
            <a:r>
              <a:rPr dirty="0" sz="2200" spc="-45">
                <a:latin typeface="Microsoft Sans Serif"/>
                <a:cs typeface="Microsoft Sans Serif"/>
              </a:rPr>
              <a:t>окна </a:t>
            </a:r>
            <a:r>
              <a:rPr dirty="0" sz="2200" spc="-5">
                <a:latin typeface="Microsoft Sans Serif"/>
                <a:cs typeface="Microsoft Sans Serif"/>
              </a:rPr>
              <a:t>и </a:t>
            </a:r>
            <a:r>
              <a:rPr dirty="0" sz="2200">
                <a:latin typeface="Microsoft Sans Serif"/>
                <a:cs typeface="Microsoft Sans Serif"/>
              </a:rPr>
              <a:t> </a:t>
            </a:r>
            <a:r>
              <a:rPr dirty="0" sz="2200" spc="-15">
                <a:latin typeface="Microsoft Sans Serif"/>
                <a:cs typeface="Microsoft Sans Serif"/>
              </a:rPr>
              <a:t>гневно</a:t>
            </a:r>
            <a:r>
              <a:rPr dirty="0" sz="2200" spc="35">
                <a:latin typeface="Microsoft Sans Serif"/>
                <a:cs typeface="Microsoft Sans Serif"/>
              </a:rPr>
              <a:t> </a:t>
            </a:r>
            <a:r>
              <a:rPr dirty="0" sz="2200" spc="-5">
                <a:latin typeface="Microsoft Sans Serif"/>
                <a:cs typeface="Microsoft Sans Serif"/>
              </a:rPr>
              <a:t>бросит</a:t>
            </a:r>
            <a:r>
              <a:rPr dirty="0" sz="2200" spc="10">
                <a:latin typeface="Microsoft Sans Serif"/>
                <a:cs typeface="Microsoft Sans Serif"/>
              </a:rPr>
              <a:t> </a:t>
            </a:r>
            <a:r>
              <a:rPr dirty="0" sz="2200" spc="-25">
                <a:latin typeface="Microsoft Sans Serif"/>
                <a:cs typeface="Microsoft Sans Serif"/>
              </a:rPr>
              <a:t>ему</a:t>
            </a:r>
            <a:r>
              <a:rPr dirty="0" sz="2200" spc="10">
                <a:latin typeface="Microsoft Sans Serif"/>
                <a:cs typeface="Microsoft Sans Serif"/>
              </a:rPr>
              <a:t> </a:t>
            </a:r>
            <a:r>
              <a:rPr dirty="0" sz="2200" spc="-5">
                <a:latin typeface="Microsoft Sans Serif"/>
                <a:cs typeface="Microsoft Sans Serif"/>
              </a:rPr>
              <a:t>в</a:t>
            </a:r>
            <a:r>
              <a:rPr dirty="0" sz="2200">
                <a:latin typeface="Microsoft Sans Serif"/>
                <a:cs typeface="Microsoft Sans Serif"/>
              </a:rPr>
              <a:t> </a:t>
            </a:r>
            <a:r>
              <a:rPr dirty="0" sz="2200" spc="-15">
                <a:latin typeface="Microsoft Sans Serif"/>
                <a:cs typeface="Microsoft Sans Serif"/>
              </a:rPr>
              <a:t>лицо:</a:t>
            </a:r>
            <a:endParaRPr sz="2200">
              <a:latin typeface="Microsoft Sans Serif"/>
              <a:cs typeface="Microsoft Sans Serif"/>
            </a:endParaRPr>
          </a:p>
          <a:p>
            <a:pPr algn="just" marL="355600">
              <a:lnSpc>
                <a:spcPct val="100000"/>
              </a:lnSpc>
              <a:spcBef>
                <a:spcPts val="5"/>
              </a:spcBef>
            </a:pPr>
            <a:r>
              <a:rPr dirty="0" sz="2200" spc="140">
                <a:latin typeface="Microsoft Sans Serif"/>
                <a:cs typeface="Microsoft Sans Serif"/>
              </a:rPr>
              <a:t>21)– </a:t>
            </a:r>
            <a:r>
              <a:rPr dirty="0" sz="2200" spc="155">
                <a:latin typeface="Microsoft Sans Serif"/>
                <a:cs typeface="Microsoft Sans Serif"/>
              </a:rPr>
              <a:t> </a:t>
            </a:r>
            <a:r>
              <a:rPr dirty="0" sz="2200" spc="-10">
                <a:latin typeface="Microsoft Sans Serif"/>
                <a:cs typeface="Microsoft Sans Serif"/>
              </a:rPr>
              <a:t>Слушай,</a:t>
            </a:r>
            <a:r>
              <a:rPr dirty="0" sz="2200" spc="869">
                <a:latin typeface="Microsoft Sans Serif"/>
                <a:cs typeface="Microsoft Sans Serif"/>
              </a:rPr>
              <a:t> </a:t>
            </a:r>
            <a:r>
              <a:rPr dirty="0" sz="2200" spc="-10">
                <a:latin typeface="Microsoft Sans Serif"/>
                <a:cs typeface="Microsoft Sans Serif"/>
              </a:rPr>
              <a:t>Владимир</a:t>
            </a:r>
            <a:r>
              <a:rPr dirty="0" sz="2200" spc="865">
                <a:latin typeface="Microsoft Sans Serif"/>
                <a:cs typeface="Microsoft Sans Serif"/>
              </a:rPr>
              <a:t> </a:t>
            </a:r>
            <a:r>
              <a:rPr dirty="0" sz="2200" spc="-15">
                <a:latin typeface="Microsoft Sans Serif"/>
                <a:cs typeface="Microsoft Sans Serif"/>
              </a:rPr>
              <a:t>Иванович,</a:t>
            </a:r>
            <a:r>
              <a:rPr dirty="0" sz="2200" spc="885">
                <a:latin typeface="Microsoft Sans Serif"/>
                <a:cs typeface="Microsoft Sans Serif"/>
              </a:rPr>
              <a:t> </a:t>
            </a:r>
            <a:r>
              <a:rPr dirty="0" sz="2200" spc="-45">
                <a:latin typeface="Microsoft Sans Serif"/>
                <a:cs typeface="Microsoft Sans Serif"/>
              </a:rPr>
              <a:t>раз</a:t>
            </a:r>
            <a:r>
              <a:rPr dirty="0" sz="2200" spc="880">
                <a:latin typeface="Microsoft Sans Serif"/>
                <a:cs typeface="Microsoft Sans Serif"/>
              </a:rPr>
              <a:t> </a:t>
            </a:r>
            <a:r>
              <a:rPr dirty="0" sz="2200" spc="-45">
                <a:latin typeface="Microsoft Sans Serif"/>
                <a:cs typeface="Microsoft Sans Serif"/>
              </a:rPr>
              <a:t>уж</a:t>
            </a:r>
            <a:r>
              <a:rPr dirty="0" sz="2200" spc="875">
                <a:latin typeface="Microsoft Sans Serif"/>
                <a:cs typeface="Microsoft Sans Serif"/>
              </a:rPr>
              <a:t> </a:t>
            </a:r>
            <a:r>
              <a:rPr dirty="0" sz="2200" spc="-10">
                <a:latin typeface="Microsoft Sans Serif"/>
                <a:cs typeface="Microsoft Sans Serif"/>
              </a:rPr>
              <a:t>тащишь,</a:t>
            </a:r>
            <a:r>
              <a:rPr dirty="0" sz="2200" spc="865">
                <a:latin typeface="Microsoft Sans Serif"/>
                <a:cs typeface="Microsoft Sans Serif"/>
              </a:rPr>
              <a:t> </a:t>
            </a:r>
            <a:r>
              <a:rPr dirty="0" sz="2200" spc="-60">
                <a:latin typeface="Microsoft Sans Serif"/>
                <a:cs typeface="Microsoft Sans Serif"/>
              </a:rPr>
              <a:t>так</a:t>
            </a:r>
            <a:endParaRPr sz="2200">
              <a:latin typeface="Microsoft Sans Serif"/>
              <a:cs typeface="Microsoft Sans Serif"/>
            </a:endParaRPr>
          </a:p>
          <a:p>
            <a:pPr algn="just" marL="12700">
              <a:lnSpc>
                <a:spcPct val="100000"/>
              </a:lnSpc>
            </a:pPr>
            <a:r>
              <a:rPr dirty="0" sz="2200" spc="-5">
                <a:latin typeface="Microsoft Sans Serif"/>
                <a:cs typeface="Microsoft Sans Serif"/>
              </a:rPr>
              <a:t>тащил</a:t>
            </a:r>
            <a:r>
              <a:rPr dirty="0" sz="2200" spc="30">
                <a:latin typeface="Microsoft Sans Serif"/>
                <a:cs typeface="Microsoft Sans Serif"/>
              </a:rPr>
              <a:t> </a:t>
            </a:r>
            <a:r>
              <a:rPr dirty="0" sz="2200">
                <a:latin typeface="Microsoft Sans Serif"/>
                <a:cs typeface="Microsoft Sans Serif"/>
              </a:rPr>
              <a:t>бы</a:t>
            </a:r>
            <a:r>
              <a:rPr dirty="0" sz="2200" spc="30">
                <a:latin typeface="Microsoft Sans Serif"/>
                <a:cs typeface="Microsoft Sans Serif"/>
              </a:rPr>
              <a:t> </a:t>
            </a:r>
            <a:r>
              <a:rPr dirty="0" sz="2200" spc="-40">
                <a:latin typeface="Microsoft Sans Serif"/>
                <a:cs typeface="Microsoft Sans Serif"/>
              </a:rPr>
              <a:t>хотя</a:t>
            </a:r>
            <a:r>
              <a:rPr dirty="0" sz="2200" spc="-10">
                <a:latin typeface="Microsoft Sans Serif"/>
                <a:cs typeface="Microsoft Sans Serif"/>
              </a:rPr>
              <a:t> </a:t>
            </a:r>
            <a:r>
              <a:rPr dirty="0" sz="2200">
                <a:latin typeface="Microsoft Sans Serif"/>
                <a:cs typeface="Microsoft Sans Serif"/>
              </a:rPr>
              <a:t>бы</a:t>
            </a:r>
            <a:r>
              <a:rPr dirty="0" sz="2200" spc="35">
                <a:latin typeface="Microsoft Sans Serif"/>
                <a:cs typeface="Microsoft Sans Serif"/>
              </a:rPr>
              <a:t> </a:t>
            </a:r>
            <a:r>
              <a:rPr dirty="0" sz="2200" spc="-15">
                <a:latin typeface="Microsoft Sans Serif"/>
                <a:cs typeface="Microsoft Sans Serif"/>
              </a:rPr>
              <a:t>сам.</a:t>
            </a:r>
            <a:r>
              <a:rPr dirty="0" sz="2200" spc="-45">
                <a:latin typeface="Microsoft Sans Serif"/>
                <a:cs typeface="Microsoft Sans Serif"/>
              </a:rPr>
              <a:t> </a:t>
            </a:r>
            <a:r>
              <a:rPr dirty="0" sz="2200" spc="-5">
                <a:latin typeface="Microsoft Sans Serif"/>
                <a:cs typeface="Microsoft Sans Serif"/>
              </a:rPr>
              <a:t>22)Постыдись.</a:t>
            </a:r>
            <a:endParaRPr sz="2200">
              <a:latin typeface="Microsoft Sans Serif"/>
              <a:cs typeface="Microsoft Sans Serif"/>
            </a:endParaRPr>
          </a:p>
          <a:p>
            <a:pPr algn="just" marL="12700" marR="5080" indent="342900">
              <a:lnSpc>
                <a:spcPct val="100000"/>
              </a:lnSpc>
            </a:pPr>
            <a:r>
              <a:rPr dirty="0" sz="2200" spc="-5">
                <a:latin typeface="Microsoft Sans Serif"/>
                <a:cs typeface="Microsoft Sans Serif"/>
              </a:rPr>
              <a:t>23)Но </a:t>
            </a:r>
            <a:r>
              <a:rPr dirty="0" sz="2200" spc="-15">
                <a:latin typeface="Microsoft Sans Serif"/>
                <a:cs typeface="Microsoft Sans Serif"/>
              </a:rPr>
              <a:t>Нина </a:t>
            </a:r>
            <a:r>
              <a:rPr dirty="0" sz="2200" spc="-20">
                <a:latin typeface="Microsoft Sans Serif"/>
                <a:cs typeface="Microsoft Sans Serif"/>
              </a:rPr>
              <a:t>Петровна </a:t>
            </a:r>
            <a:r>
              <a:rPr dirty="0" sz="2200" spc="-140">
                <a:latin typeface="Microsoft Sans Serif"/>
                <a:cs typeface="Microsoft Sans Serif"/>
              </a:rPr>
              <a:t>к </a:t>
            </a:r>
            <a:r>
              <a:rPr dirty="0" sz="2200" spc="-15">
                <a:latin typeface="Microsoft Sans Serif"/>
                <a:cs typeface="Microsoft Sans Serif"/>
              </a:rPr>
              <a:t>просьбе </a:t>
            </a:r>
            <a:r>
              <a:rPr dirty="0" sz="2200" spc="-50">
                <a:latin typeface="Microsoft Sans Serif"/>
                <a:cs typeface="Microsoft Sans Serif"/>
              </a:rPr>
              <a:t>завхоза </a:t>
            </a:r>
            <a:r>
              <a:rPr dirty="0" sz="2200" spc="-20">
                <a:latin typeface="Microsoft Sans Serif"/>
                <a:cs typeface="Microsoft Sans Serif"/>
              </a:rPr>
              <a:t>относится </a:t>
            </a:r>
            <a:r>
              <a:rPr dirty="0" sz="2200" spc="-5">
                <a:latin typeface="Microsoft Sans Serif"/>
                <a:cs typeface="Microsoft Sans Serif"/>
              </a:rPr>
              <a:t>с </a:t>
            </a:r>
            <a:r>
              <a:rPr dirty="0" sz="2200" spc="-35">
                <a:latin typeface="Microsoft Sans Serif"/>
                <a:cs typeface="Microsoft Sans Serif"/>
              </a:rPr>
              <a:t>полным </a:t>
            </a:r>
            <a:r>
              <a:rPr dirty="0" sz="2200" spc="-30">
                <a:latin typeface="Microsoft Sans Serif"/>
                <a:cs typeface="Microsoft Sans Serif"/>
              </a:rPr>
              <a:t> </a:t>
            </a:r>
            <a:r>
              <a:rPr dirty="0" sz="2200" spc="-25">
                <a:latin typeface="Microsoft Sans Serif"/>
                <a:cs typeface="Microsoft Sans Serif"/>
              </a:rPr>
              <a:t>пониманием.</a:t>
            </a:r>
            <a:r>
              <a:rPr dirty="0" sz="2200" spc="-20">
                <a:latin typeface="Microsoft Sans Serif"/>
                <a:cs typeface="Microsoft Sans Serif"/>
              </a:rPr>
              <a:t> 24)Ведро-то</a:t>
            </a:r>
            <a:r>
              <a:rPr dirty="0" sz="2200" spc="-15">
                <a:latin typeface="Microsoft Sans Serif"/>
                <a:cs typeface="Microsoft Sans Serif"/>
              </a:rPr>
              <a:t> </a:t>
            </a:r>
            <a:r>
              <a:rPr dirty="0" sz="2200" spc="-20">
                <a:latin typeface="Microsoft Sans Serif"/>
                <a:cs typeface="Microsoft Sans Serif"/>
              </a:rPr>
              <a:t>тяжёлое,</a:t>
            </a:r>
            <a:r>
              <a:rPr dirty="0" sz="2200" spc="-15">
                <a:latin typeface="Microsoft Sans Serif"/>
                <a:cs typeface="Microsoft Sans Serif"/>
              </a:rPr>
              <a:t> </a:t>
            </a:r>
            <a:r>
              <a:rPr dirty="0" sz="2200" spc="-5">
                <a:latin typeface="Microsoft Sans Serif"/>
                <a:cs typeface="Microsoft Sans Serif"/>
              </a:rPr>
              <a:t>а</a:t>
            </a:r>
            <a:r>
              <a:rPr dirty="0" sz="2200">
                <a:latin typeface="Microsoft Sans Serif"/>
                <a:cs typeface="Microsoft Sans Serif"/>
              </a:rPr>
              <a:t> </a:t>
            </a:r>
            <a:r>
              <a:rPr dirty="0" sz="2200" spc="-55">
                <a:latin typeface="Microsoft Sans Serif"/>
                <a:cs typeface="Microsoft Sans Serif"/>
              </a:rPr>
              <a:t>годы</a:t>
            </a:r>
            <a:r>
              <a:rPr dirty="0" sz="2200" spc="-50">
                <a:latin typeface="Microsoft Sans Serif"/>
                <a:cs typeface="Microsoft Sans Serif"/>
              </a:rPr>
              <a:t> </a:t>
            </a:r>
            <a:r>
              <a:rPr dirty="0" sz="2200" spc="-5">
                <a:latin typeface="Microsoft Sans Serif"/>
                <a:cs typeface="Microsoft Sans Serif"/>
              </a:rPr>
              <a:t>у</a:t>
            </a:r>
            <a:r>
              <a:rPr dirty="0" sz="2200">
                <a:latin typeface="Microsoft Sans Serif"/>
                <a:cs typeface="Microsoft Sans Serif"/>
              </a:rPr>
              <a:t> </a:t>
            </a:r>
            <a:r>
              <a:rPr dirty="0" sz="2200" spc="-35">
                <a:latin typeface="Microsoft Sans Serif"/>
                <a:cs typeface="Microsoft Sans Serif"/>
              </a:rPr>
              <a:t>человека</a:t>
            </a:r>
            <a:r>
              <a:rPr dirty="0" sz="2200" spc="-30">
                <a:latin typeface="Microsoft Sans Serif"/>
                <a:cs typeface="Microsoft Sans Serif"/>
              </a:rPr>
              <a:t> </a:t>
            </a:r>
            <a:r>
              <a:rPr dirty="0" sz="2200" spc="-15">
                <a:latin typeface="Microsoft Sans Serif"/>
                <a:cs typeface="Microsoft Sans Serif"/>
              </a:rPr>
              <a:t>не </a:t>
            </a:r>
            <a:r>
              <a:rPr dirty="0" sz="2200" spc="-10">
                <a:latin typeface="Microsoft Sans Serif"/>
                <a:cs typeface="Microsoft Sans Serif"/>
              </a:rPr>
              <a:t> </a:t>
            </a:r>
            <a:r>
              <a:rPr dirty="0" sz="2200" spc="-15">
                <a:latin typeface="Microsoft Sans Serif"/>
                <a:cs typeface="Microsoft Sans Serif"/>
              </a:rPr>
              <a:t>юношеские,</a:t>
            </a:r>
            <a:r>
              <a:rPr dirty="0" sz="2200" spc="555">
                <a:latin typeface="Microsoft Sans Serif"/>
                <a:cs typeface="Microsoft Sans Serif"/>
              </a:rPr>
              <a:t> </a:t>
            </a:r>
            <a:r>
              <a:rPr dirty="0" sz="2200" spc="-90">
                <a:latin typeface="Microsoft Sans Serif"/>
                <a:cs typeface="Microsoft Sans Serif"/>
              </a:rPr>
              <a:t>как</a:t>
            </a:r>
            <a:r>
              <a:rPr dirty="0" sz="2200" spc="-85">
                <a:latin typeface="Microsoft Sans Serif"/>
                <a:cs typeface="Microsoft Sans Serif"/>
              </a:rPr>
              <a:t> </a:t>
            </a:r>
            <a:r>
              <a:rPr dirty="0" sz="2200" spc="-10">
                <a:latin typeface="Microsoft Sans Serif"/>
                <a:cs typeface="Microsoft Sans Serif"/>
              </a:rPr>
              <a:t>не</a:t>
            </a:r>
            <a:r>
              <a:rPr dirty="0" sz="2200" spc="-5">
                <a:latin typeface="Microsoft Sans Serif"/>
                <a:cs typeface="Microsoft Sans Serif"/>
              </a:rPr>
              <a:t> </a:t>
            </a:r>
            <a:r>
              <a:rPr dirty="0" sz="2200" spc="-35">
                <a:latin typeface="Microsoft Sans Serif"/>
                <a:cs typeface="Microsoft Sans Serif"/>
              </a:rPr>
              <a:t>помочь.</a:t>
            </a:r>
            <a:r>
              <a:rPr dirty="0" sz="2200" spc="-30">
                <a:latin typeface="Microsoft Sans Serif"/>
                <a:cs typeface="Microsoft Sans Serif"/>
              </a:rPr>
              <a:t> </a:t>
            </a:r>
            <a:r>
              <a:rPr dirty="0" sz="2200" spc="-5">
                <a:latin typeface="Microsoft Sans Serif"/>
                <a:cs typeface="Microsoft Sans Serif"/>
              </a:rPr>
              <a:t>25)Она</a:t>
            </a:r>
            <a:r>
              <a:rPr dirty="0" sz="2200">
                <a:latin typeface="Microsoft Sans Serif"/>
                <a:cs typeface="Microsoft Sans Serif"/>
              </a:rPr>
              <a:t> </a:t>
            </a:r>
            <a:r>
              <a:rPr dirty="0" sz="2200" spc="-30">
                <a:latin typeface="Microsoft Sans Serif"/>
                <a:cs typeface="Microsoft Sans Serif"/>
              </a:rPr>
              <a:t>выходит</a:t>
            </a:r>
            <a:r>
              <a:rPr dirty="0" sz="2200" spc="-25">
                <a:latin typeface="Microsoft Sans Serif"/>
                <a:cs typeface="Microsoft Sans Serif"/>
              </a:rPr>
              <a:t> </a:t>
            </a:r>
            <a:r>
              <a:rPr dirty="0" sz="2200" spc="-5">
                <a:latin typeface="Microsoft Sans Serif"/>
                <a:cs typeface="Microsoft Sans Serif"/>
              </a:rPr>
              <a:t>в</a:t>
            </a:r>
            <a:r>
              <a:rPr dirty="0" sz="2200">
                <a:latin typeface="Microsoft Sans Serif"/>
                <a:cs typeface="Microsoft Sans Serif"/>
              </a:rPr>
              <a:t> </a:t>
            </a:r>
            <a:r>
              <a:rPr dirty="0" sz="2200" spc="-30">
                <a:latin typeface="Microsoft Sans Serif"/>
                <a:cs typeface="Microsoft Sans Serif"/>
              </a:rPr>
              <a:t>коридор. </a:t>
            </a:r>
            <a:r>
              <a:rPr dirty="0" sz="2200" spc="-25">
                <a:latin typeface="Microsoft Sans Serif"/>
                <a:cs typeface="Microsoft Sans Serif"/>
              </a:rPr>
              <a:t> 26)Выискивает</a:t>
            </a:r>
            <a:r>
              <a:rPr dirty="0" sz="2200" spc="-15">
                <a:latin typeface="Microsoft Sans Serif"/>
                <a:cs typeface="Microsoft Sans Serif"/>
              </a:rPr>
              <a:t> </a:t>
            </a:r>
            <a:r>
              <a:rPr dirty="0" sz="2200" spc="-60">
                <a:latin typeface="Microsoft Sans Serif"/>
                <a:cs typeface="Microsoft Sans Serif"/>
              </a:rPr>
              <a:t>глазами</a:t>
            </a:r>
            <a:r>
              <a:rPr dirty="0" sz="2200" spc="20">
                <a:latin typeface="Microsoft Sans Serif"/>
                <a:cs typeface="Microsoft Sans Serif"/>
              </a:rPr>
              <a:t> </a:t>
            </a:r>
            <a:r>
              <a:rPr dirty="0" sz="2200" spc="-55">
                <a:latin typeface="Microsoft Sans Serif"/>
                <a:cs typeface="Microsoft Sans Serif"/>
              </a:rPr>
              <a:t>кого-то</a:t>
            </a:r>
            <a:r>
              <a:rPr dirty="0" sz="2200" spc="15">
                <a:latin typeface="Microsoft Sans Serif"/>
                <a:cs typeface="Microsoft Sans Serif"/>
              </a:rPr>
              <a:t> </a:t>
            </a:r>
            <a:r>
              <a:rPr dirty="0" sz="2200" spc="-5">
                <a:latin typeface="Microsoft Sans Serif"/>
                <a:cs typeface="Microsoft Sans Serif"/>
              </a:rPr>
              <a:t>и </a:t>
            </a:r>
            <a:r>
              <a:rPr dirty="0" sz="2200" spc="-25">
                <a:latin typeface="Microsoft Sans Serif"/>
                <a:cs typeface="Microsoft Sans Serif"/>
              </a:rPr>
              <a:t>зовёт:</a:t>
            </a:r>
            <a:endParaRPr sz="2200">
              <a:latin typeface="Microsoft Sans Serif"/>
              <a:cs typeface="Microsoft Sans Serif"/>
            </a:endParaRPr>
          </a:p>
          <a:p>
            <a:pPr algn="just" marL="12700" marR="6350" indent="342900">
              <a:lnSpc>
                <a:spcPct val="100000"/>
              </a:lnSpc>
              <a:spcBef>
                <a:spcPts val="5"/>
              </a:spcBef>
            </a:pPr>
            <a:r>
              <a:rPr dirty="0" sz="2200" spc="140">
                <a:latin typeface="Microsoft Sans Serif"/>
                <a:cs typeface="Microsoft Sans Serif"/>
              </a:rPr>
              <a:t>27)–</a:t>
            </a:r>
            <a:r>
              <a:rPr dirty="0" sz="2200" spc="145">
                <a:latin typeface="Microsoft Sans Serif"/>
                <a:cs typeface="Microsoft Sans Serif"/>
              </a:rPr>
              <a:t> </a:t>
            </a:r>
            <a:r>
              <a:rPr dirty="0" sz="2200" spc="-30">
                <a:latin typeface="Microsoft Sans Serif"/>
                <a:cs typeface="Microsoft Sans Serif"/>
              </a:rPr>
              <a:t>Лида,</a:t>
            </a:r>
            <a:r>
              <a:rPr dirty="0" sz="2200" spc="-25">
                <a:latin typeface="Microsoft Sans Serif"/>
                <a:cs typeface="Microsoft Sans Serif"/>
              </a:rPr>
              <a:t> </a:t>
            </a:r>
            <a:r>
              <a:rPr dirty="0" sz="2200" spc="-45">
                <a:latin typeface="Microsoft Sans Serif"/>
                <a:cs typeface="Microsoft Sans Serif"/>
              </a:rPr>
              <a:t>поди</a:t>
            </a:r>
            <a:r>
              <a:rPr dirty="0" sz="2200" spc="-40">
                <a:latin typeface="Microsoft Sans Serif"/>
                <a:cs typeface="Microsoft Sans Serif"/>
              </a:rPr>
              <a:t> </a:t>
            </a:r>
            <a:r>
              <a:rPr dirty="0" sz="2200" spc="-20">
                <a:latin typeface="Microsoft Sans Serif"/>
                <a:cs typeface="Microsoft Sans Serif"/>
              </a:rPr>
              <a:t>сюда.</a:t>
            </a:r>
            <a:r>
              <a:rPr dirty="0" sz="2200" spc="-15">
                <a:latin typeface="Microsoft Sans Serif"/>
                <a:cs typeface="Microsoft Sans Serif"/>
              </a:rPr>
              <a:t> </a:t>
            </a:r>
            <a:r>
              <a:rPr dirty="0" sz="2200" spc="-20">
                <a:latin typeface="Microsoft Sans Serif"/>
                <a:cs typeface="Microsoft Sans Serif"/>
              </a:rPr>
              <a:t>28)Помоги</a:t>
            </a:r>
            <a:r>
              <a:rPr dirty="0" sz="2200" spc="-15">
                <a:latin typeface="Microsoft Sans Serif"/>
                <a:cs typeface="Microsoft Sans Serif"/>
              </a:rPr>
              <a:t> </a:t>
            </a:r>
            <a:r>
              <a:rPr dirty="0" sz="2200" spc="-20">
                <a:latin typeface="Microsoft Sans Serif"/>
                <a:cs typeface="Microsoft Sans Serif"/>
              </a:rPr>
              <a:t>Владимиру</a:t>
            </a:r>
            <a:r>
              <a:rPr dirty="0" sz="2200" spc="-15">
                <a:latin typeface="Microsoft Sans Serif"/>
                <a:cs typeface="Microsoft Sans Serif"/>
              </a:rPr>
              <a:t> Ивановичу </a:t>
            </a:r>
            <a:r>
              <a:rPr dirty="0" sz="2200" spc="-10">
                <a:latin typeface="Microsoft Sans Serif"/>
                <a:cs typeface="Microsoft Sans Serif"/>
              </a:rPr>
              <a:t> отнести</a:t>
            </a:r>
            <a:r>
              <a:rPr dirty="0" sz="2200" spc="-25">
                <a:latin typeface="Microsoft Sans Serif"/>
                <a:cs typeface="Microsoft Sans Serif"/>
              </a:rPr>
              <a:t> ведро.</a:t>
            </a:r>
            <a:endParaRPr sz="2200">
              <a:latin typeface="Microsoft Sans Serif"/>
              <a:cs typeface="Microsoft Sans Serif"/>
            </a:endParaRPr>
          </a:p>
          <a:p>
            <a:pPr algn="just" marL="12700" marR="5715" indent="342900">
              <a:lnSpc>
                <a:spcPct val="100000"/>
              </a:lnSpc>
            </a:pPr>
            <a:r>
              <a:rPr dirty="0" sz="2200" spc="-55">
                <a:latin typeface="Microsoft Sans Serif"/>
                <a:cs typeface="Microsoft Sans Serif"/>
              </a:rPr>
              <a:t>29)Девочка</a:t>
            </a:r>
            <a:r>
              <a:rPr dirty="0" sz="2200" spc="-50">
                <a:latin typeface="Microsoft Sans Serif"/>
                <a:cs typeface="Microsoft Sans Serif"/>
              </a:rPr>
              <a:t> </a:t>
            </a:r>
            <a:r>
              <a:rPr dirty="0" sz="2200" spc="-35">
                <a:latin typeface="Microsoft Sans Serif"/>
                <a:cs typeface="Microsoft Sans Serif"/>
              </a:rPr>
              <a:t>покорно</a:t>
            </a:r>
            <a:r>
              <a:rPr dirty="0" sz="2200" spc="-30">
                <a:latin typeface="Microsoft Sans Serif"/>
                <a:cs typeface="Microsoft Sans Serif"/>
              </a:rPr>
              <a:t> </a:t>
            </a:r>
            <a:r>
              <a:rPr dirty="0" sz="2200" spc="-10">
                <a:latin typeface="Microsoft Sans Serif"/>
                <a:cs typeface="Microsoft Sans Serif"/>
              </a:rPr>
              <a:t>берёт</a:t>
            </a:r>
            <a:r>
              <a:rPr dirty="0" sz="2200" spc="-5">
                <a:latin typeface="Microsoft Sans Serif"/>
                <a:cs typeface="Microsoft Sans Serif"/>
              </a:rPr>
              <a:t> </a:t>
            </a:r>
            <a:r>
              <a:rPr dirty="0" sz="2200" spc="-15">
                <a:latin typeface="Microsoft Sans Serif"/>
                <a:cs typeface="Microsoft Sans Serif"/>
              </a:rPr>
              <a:t>доверху</a:t>
            </a:r>
            <a:r>
              <a:rPr dirty="0" sz="2200" spc="-10">
                <a:latin typeface="Microsoft Sans Serif"/>
                <a:cs typeface="Microsoft Sans Serif"/>
              </a:rPr>
              <a:t> </a:t>
            </a:r>
            <a:r>
              <a:rPr dirty="0" sz="2200" spc="-20">
                <a:latin typeface="Microsoft Sans Serif"/>
                <a:cs typeface="Microsoft Sans Serif"/>
              </a:rPr>
              <a:t>наполненное</a:t>
            </a:r>
            <a:r>
              <a:rPr dirty="0" sz="2200" spc="-15">
                <a:latin typeface="Microsoft Sans Serif"/>
                <a:cs typeface="Microsoft Sans Serif"/>
              </a:rPr>
              <a:t> </a:t>
            </a:r>
            <a:r>
              <a:rPr dirty="0" sz="2200" spc="-25">
                <a:latin typeface="Microsoft Sans Serif"/>
                <a:cs typeface="Microsoft Sans Serif"/>
              </a:rPr>
              <a:t>ведро</a:t>
            </a:r>
            <a:r>
              <a:rPr dirty="0" sz="2200" spc="-20">
                <a:latin typeface="Microsoft Sans Serif"/>
                <a:cs typeface="Microsoft Sans Serif"/>
              </a:rPr>
              <a:t> </a:t>
            </a:r>
            <a:r>
              <a:rPr dirty="0" sz="2200" spc="-10">
                <a:latin typeface="Microsoft Sans Serif"/>
                <a:cs typeface="Microsoft Sans Serif"/>
              </a:rPr>
              <a:t>и, </a:t>
            </a:r>
            <a:r>
              <a:rPr dirty="0" sz="2200" spc="-5">
                <a:latin typeface="Microsoft Sans Serif"/>
                <a:cs typeface="Microsoft Sans Serif"/>
              </a:rPr>
              <a:t> </a:t>
            </a:r>
            <a:r>
              <a:rPr dirty="0" sz="2200" spc="-25">
                <a:latin typeface="Microsoft Sans Serif"/>
                <a:cs typeface="Microsoft Sans Serif"/>
              </a:rPr>
              <a:t>изогнувшись,</a:t>
            </a:r>
            <a:r>
              <a:rPr dirty="0" sz="2200" spc="-20">
                <a:latin typeface="Microsoft Sans Serif"/>
                <a:cs typeface="Microsoft Sans Serif"/>
              </a:rPr>
              <a:t> </a:t>
            </a:r>
            <a:r>
              <a:rPr dirty="0" sz="2200" spc="-30">
                <a:latin typeface="Microsoft Sans Serif"/>
                <a:cs typeface="Microsoft Sans Serif"/>
              </a:rPr>
              <a:t>волочит</a:t>
            </a:r>
            <a:r>
              <a:rPr dirty="0" sz="2200" spc="525">
                <a:latin typeface="Microsoft Sans Serif"/>
                <a:cs typeface="Microsoft Sans Serif"/>
              </a:rPr>
              <a:t> </a:t>
            </a:r>
            <a:r>
              <a:rPr dirty="0" sz="2200" spc="-40">
                <a:latin typeface="Microsoft Sans Serif"/>
                <a:cs typeface="Microsoft Sans Serif"/>
              </a:rPr>
              <a:t>его</a:t>
            </a:r>
            <a:r>
              <a:rPr dirty="0" sz="2200" spc="-35">
                <a:latin typeface="Microsoft Sans Serif"/>
                <a:cs typeface="Microsoft Sans Serif"/>
              </a:rPr>
              <a:t> </a:t>
            </a:r>
            <a:r>
              <a:rPr dirty="0" sz="2200" spc="-20">
                <a:latin typeface="Microsoft Sans Serif"/>
                <a:cs typeface="Microsoft Sans Serif"/>
              </a:rPr>
              <a:t>вслед</a:t>
            </a:r>
            <a:r>
              <a:rPr dirty="0" sz="2200" spc="-15">
                <a:latin typeface="Microsoft Sans Serif"/>
                <a:cs typeface="Microsoft Sans Serif"/>
              </a:rPr>
              <a:t> </a:t>
            </a:r>
            <a:r>
              <a:rPr dirty="0" sz="2200" spc="-50">
                <a:latin typeface="Microsoft Sans Serif"/>
                <a:cs typeface="Microsoft Sans Serif"/>
              </a:rPr>
              <a:t>за</a:t>
            </a:r>
            <a:r>
              <a:rPr dirty="0" sz="2200" spc="484">
                <a:latin typeface="Microsoft Sans Serif"/>
                <a:cs typeface="Microsoft Sans Serif"/>
              </a:rPr>
              <a:t> </a:t>
            </a:r>
            <a:r>
              <a:rPr dirty="0" sz="2200" spc="-25">
                <a:latin typeface="Microsoft Sans Serif"/>
                <a:cs typeface="Microsoft Sans Serif"/>
              </a:rPr>
              <a:t>размеренно </a:t>
            </a:r>
            <a:r>
              <a:rPr dirty="0" sz="2200" spc="-570">
                <a:latin typeface="Microsoft Sans Serif"/>
                <a:cs typeface="Microsoft Sans Serif"/>
              </a:rPr>
              <a:t> </a:t>
            </a:r>
            <a:r>
              <a:rPr dirty="0" sz="2200" spc="-15">
                <a:latin typeface="Microsoft Sans Serif"/>
                <a:cs typeface="Microsoft Sans Serif"/>
              </a:rPr>
              <a:t>вышагивающим </a:t>
            </a:r>
            <a:r>
              <a:rPr dirty="0" sz="2200" spc="-50">
                <a:latin typeface="Microsoft Sans Serif"/>
                <a:cs typeface="Microsoft Sans Serif"/>
              </a:rPr>
              <a:t>завхозом.</a:t>
            </a:r>
            <a:endParaRPr sz="2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274320"/>
            <a:ext cx="8229600" cy="1143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03702" y="616407"/>
            <a:ext cx="4260850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-5"/>
              <a:t>Работа</a:t>
            </a:r>
            <a:r>
              <a:rPr dirty="0" sz="3200" spc="-55"/>
              <a:t> </a:t>
            </a:r>
            <a:r>
              <a:rPr dirty="0" sz="3200"/>
              <a:t>над</a:t>
            </a:r>
            <a:r>
              <a:rPr dirty="0" sz="3200" spc="-25"/>
              <a:t> </a:t>
            </a:r>
            <a:r>
              <a:rPr dirty="0" sz="3200" spc="-5"/>
              <a:t>сочинением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534720" y="1600962"/>
            <a:ext cx="7965440" cy="44208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08585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latin typeface="Calibri"/>
                <a:cs typeface="Calibri"/>
              </a:rPr>
              <a:t>К</a:t>
            </a:r>
            <a:r>
              <a:rPr dirty="0" sz="2000" spc="-10" b="1">
                <a:latin typeface="Calibri"/>
                <a:cs typeface="Calibri"/>
              </a:rPr>
              <a:t>а</a:t>
            </a:r>
            <a:r>
              <a:rPr dirty="0" sz="2000" b="1">
                <a:latin typeface="Calibri"/>
                <a:cs typeface="Calibri"/>
              </a:rPr>
              <a:t>к</a:t>
            </a:r>
            <a:r>
              <a:rPr dirty="0" sz="2000" spc="-30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пис</a:t>
            </a:r>
            <a:r>
              <a:rPr dirty="0" sz="2000" spc="-20" b="1">
                <a:latin typeface="Calibri"/>
                <a:cs typeface="Calibri"/>
              </a:rPr>
              <a:t>а</a:t>
            </a:r>
            <a:r>
              <a:rPr dirty="0" sz="2000" b="1">
                <a:latin typeface="Calibri"/>
                <a:cs typeface="Calibri"/>
              </a:rPr>
              <a:t>ть</a:t>
            </a:r>
            <a:r>
              <a:rPr dirty="0" sz="2000" spc="-55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с</a:t>
            </a:r>
            <a:r>
              <a:rPr dirty="0" sz="2000" spc="5" b="1">
                <a:latin typeface="Calibri"/>
                <a:cs typeface="Calibri"/>
              </a:rPr>
              <a:t>оч</a:t>
            </a:r>
            <a:r>
              <a:rPr dirty="0" sz="2000" b="1">
                <a:latin typeface="Calibri"/>
                <a:cs typeface="Calibri"/>
              </a:rPr>
              <a:t>ине</a:t>
            </a:r>
            <a:r>
              <a:rPr dirty="0" sz="2000" spc="-5" b="1">
                <a:latin typeface="Calibri"/>
                <a:cs typeface="Calibri"/>
              </a:rPr>
              <a:t>ни</a:t>
            </a:r>
            <a:r>
              <a:rPr dirty="0" sz="2000" b="1">
                <a:latin typeface="Calibri"/>
                <a:cs typeface="Calibri"/>
              </a:rPr>
              <a:t>е</a:t>
            </a:r>
            <a:r>
              <a:rPr dirty="0" sz="2000" spc="-30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н</a:t>
            </a:r>
            <a:r>
              <a:rPr dirty="0" sz="2000" b="1">
                <a:latin typeface="Calibri"/>
                <a:cs typeface="Calibri"/>
              </a:rPr>
              <a:t>а</a:t>
            </a:r>
            <a:r>
              <a:rPr dirty="0" sz="2000" spc="-30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лингвистическую</a:t>
            </a:r>
            <a:r>
              <a:rPr dirty="0" sz="2000" spc="-55" b="1">
                <a:latin typeface="Calibri"/>
                <a:cs typeface="Calibri"/>
              </a:rPr>
              <a:t> </a:t>
            </a:r>
            <a:r>
              <a:rPr dirty="0" sz="2000" spc="-30" b="1">
                <a:latin typeface="Calibri"/>
                <a:cs typeface="Calibri"/>
              </a:rPr>
              <a:t>т</a:t>
            </a:r>
            <a:r>
              <a:rPr dirty="0" sz="2000" spc="-25" b="1">
                <a:latin typeface="Calibri"/>
                <a:cs typeface="Calibri"/>
              </a:rPr>
              <a:t>ем</a:t>
            </a:r>
            <a:r>
              <a:rPr dirty="0" sz="2000" b="1">
                <a:latin typeface="Calibri"/>
                <a:cs typeface="Calibri"/>
              </a:rPr>
              <a:t>у</a:t>
            </a:r>
            <a:r>
              <a:rPr dirty="0" sz="2000" spc="-170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(</a:t>
            </a:r>
            <a:r>
              <a:rPr dirty="0" sz="2000" b="1">
                <a:latin typeface="Calibri"/>
                <a:cs typeface="Calibri"/>
              </a:rPr>
              <a:t>9.1)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700">
              <a:latin typeface="Calibri"/>
              <a:cs typeface="Calibri"/>
            </a:endParaRPr>
          </a:p>
          <a:p>
            <a:pPr marL="356870" indent="-343535">
              <a:lnSpc>
                <a:spcPct val="100000"/>
              </a:lnSpc>
              <a:buAutoNum type="arabicPeriod"/>
              <a:tabLst>
                <a:tab pos="356870" algn="l"/>
                <a:tab pos="357505" algn="l"/>
              </a:tabLst>
            </a:pPr>
            <a:r>
              <a:rPr dirty="0" sz="2000" spc="-20">
                <a:latin typeface="Calibri"/>
                <a:cs typeface="Calibri"/>
              </a:rPr>
              <a:t>Внимательно</a:t>
            </a:r>
            <a:r>
              <a:rPr dirty="0" sz="2000" spc="-10">
                <a:latin typeface="Calibri"/>
                <a:cs typeface="Calibri"/>
              </a:rPr>
              <a:t> прочитайте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цитату,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вдумайтесь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в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её </a:t>
            </a:r>
            <a:r>
              <a:rPr dirty="0" sz="2000">
                <a:latin typeface="Calibri"/>
                <a:cs typeface="Calibri"/>
              </a:rPr>
              <a:t>смысл.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Определите,</a:t>
            </a:r>
            <a:endParaRPr sz="20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dirty="0" sz="2000">
                <a:latin typeface="Calibri"/>
                <a:cs typeface="Calibri"/>
              </a:rPr>
              <a:t>о</a:t>
            </a:r>
            <a:r>
              <a:rPr dirty="0" sz="2000" spc="-20">
                <a:latin typeface="Calibri"/>
                <a:cs typeface="Calibri"/>
              </a:rPr>
              <a:t> каких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языковых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явлениях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25">
                <a:latin typeface="Calibri"/>
                <a:cs typeface="Calibri"/>
              </a:rPr>
              <a:t>идёт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речь.</a:t>
            </a:r>
            <a:endParaRPr sz="2000">
              <a:latin typeface="Calibri"/>
              <a:cs typeface="Calibri"/>
            </a:endParaRPr>
          </a:p>
          <a:p>
            <a:pPr marL="356870" indent="-343535">
              <a:lnSpc>
                <a:spcPct val="100000"/>
              </a:lnSpc>
              <a:spcBef>
                <a:spcPts val="509"/>
              </a:spcBef>
              <a:buAutoNum type="arabicPeriod" startAt="2"/>
              <a:tabLst>
                <a:tab pos="356870" algn="l"/>
                <a:tab pos="357505" algn="l"/>
              </a:tabLst>
            </a:pPr>
            <a:r>
              <a:rPr dirty="0" sz="2000" spc="-10">
                <a:latin typeface="Calibri"/>
                <a:cs typeface="Calibri"/>
              </a:rPr>
              <a:t>Перечитайте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текст</a:t>
            </a:r>
            <a:r>
              <a:rPr dirty="0" sz="2000" spc="-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и</a:t>
            </a:r>
            <a:r>
              <a:rPr dirty="0" sz="2000" spc="-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найдите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в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нём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предложения</a:t>
            </a:r>
            <a:r>
              <a:rPr dirty="0" sz="2000" spc="-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с</a:t>
            </a:r>
            <a:r>
              <a:rPr dirty="0" sz="2000" spc="1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языковыми</a:t>
            </a:r>
            <a:endParaRPr sz="2000">
              <a:latin typeface="Calibri"/>
              <a:cs typeface="Calibri"/>
            </a:endParaRPr>
          </a:p>
          <a:p>
            <a:pPr marL="356870" marR="5080">
              <a:lnSpc>
                <a:spcPct val="100000"/>
              </a:lnSpc>
            </a:pPr>
            <a:r>
              <a:rPr dirty="0" sz="2000" spc="-10">
                <a:latin typeface="Calibri"/>
                <a:cs typeface="Calibri"/>
              </a:rPr>
              <a:t>средствами, упомянутыми/подразумеваемыми </a:t>
            </a:r>
            <a:r>
              <a:rPr dirty="0" sz="2000">
                <a:latin typeface="Calibri"/>
                <a:cs typeface="Calibri"/>
              </a:rPr>
              <a:t>в </a:t>
            </a:r>
            <a:r>
              <a:rPr dirty="0" sz="2000" spc="-5">
                <a:latin typeface="Calibri"/>
                <a:cs typeface="Calibri"/>
              </a:rPr>
              <a:t>цитате, </a:t>
            </a:r>
            <a:r>
              <a:rPr dirty="0" sz="2000" spc="-25">
                <a:latin typeface="Calibri"/>
                <a:cs typeface="Calibri"/>
              </a:rPr>
              <a:t>подчеркните </a:t>
            </a:r>
            <a:r>
              <a:rPr dirty="0" sz="2000" spc="-44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эти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предложения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(или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их</a:t>
            </a:r>
            <a:r>
              <a:rPr dirty="0" sz="2000" spc="-8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номера).</a:t>
            </a:r>
            <a:endParaRPr sz="20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490"/>
              </a:spcBef>
              <a:buAutoNum type="arabicPeriod" startAt="3"/>
              <a:tabLst>
                <a:tab pos="356870" algn="l"/>
                <a:tab pos="357505" algn="l"/>
              </a:tabLst>
            </a:pPr>
            <a:r>
              <a:rPr dirty="0" sz="2000">
                <a:latin typeface="Calibri"/>
                <a:cs typeface="Calibri"/>
              </a:rPr>
              <a:t>В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1</a:t>
            </a:r>
            <a:r>
              <a:rPr dirty="0" sz="2000" spc="-5">
                <a:latin typeface="Calibri"/>
                <a:cs typeface="Calibri"/>
              </a:rPr>
              <a:t>-о</a:t>
            </a:r>
            <a:r>
              <a:rPr dirty="0" sz="2000">
                <a:latin typeface="Calibri"/>
                <a:cs typeface="Calibri"/>
              </a:rPr>
              <a:t>м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аб</a:t>
            </a:r>
            <a:r>
              <a:rPr dirty="0" sz="2000" spc="5">
                <a:latin typeface="Calibri"/>
                <a:cs typeface="Calibri"/>
              </a:rPr>
              <a:t>з</a:t>
            </a:r>
            <a:r>
              <a:rPr dirty="0" sz="2000">
                <a:latin typeface="Calibri"/>
                <a:cs typeface="Calibri"/>
              </a:rPr>
              <a:t>а</a:t>
            </a:r>
            <a:r>
              <a:rPr dirty="0" sz="2000" spc="-30">
                <a:latin typeface="Calibri"/>
                <a:cs typeface="Calibri"/>
              </a:rPr>
              <a:t>ц</a:t>
            </a:r>
            <a:r>
              <a:rPr dirty="0" sz="2000">
                <a:latin typeface="Calibri"/>
                <a:cs typeface="Calibri"/>
              </a:rPr>
              <a:t>е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–</a:t>
            </a:r>
            <a:r>
              <a:rPr dirty="0" sz="200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вст</a:t>
            </a:r>
            <a:r>
              <a:rPr dirty="0" sz="2000" spc="5">
                <a:latin typeface="Calibri"/>
                <a:cs typeface="Calibri"/>
              </a:rPr>
              <a:t>у</a:t>
            </a:r>
            <a:r>
              <a:rPr dirty="0" sz="2000">
                <a:latin typeface="Calibri"/>
                <a:cs typeface="Calibri"/>
              </a:rPr>
              <a:t>пл</a:t>
            </a:r>
            <a:r>
              <a:rPr dirty="0" sz="2000" spc="-10">
                <a:latin typeface="Calibri"/>
                <a:cs typeface="Calibri"/>
              </a:rPr>
              <a:t>е</a:t>
            </a:r>
            <a:r>
              <a:rPr dirty="0" sz="2000">
                <a:latin typeface="Calibri"/>
                <a:cs typeface="Calibri"/>
              </a:rPr>
              <a:t>н</a:t>
            </a:r>
            <a:r>
              <a:rPr dirty="0" sz="2000" spc="-10">
                <a:latin typeface="Calibri"/>
                <a:cs typeface="Calibri"/>
              </a:rPr>
              <a:t>и</a:t>
            </a:r>
            <a:r>
              <a:rPr dirty="0" sz="2000">
                <a:latin typeface="Calibri"/>
                <a:cs typeface="Calibri"/>
              </a:rPr>
              <a:t>и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–</a:t>
            </a:r>
            <a:r>
              <a:rPr dirty="0" sz="2000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и</a:t>
            </a:r>
            <a:r>
              <a:rPr dirty="0" sz="2000" spc="-45">
                <a:latin typeface="Calibri"/>
                <a:cs typeface="Calibri"/>
              </a:rPr>
              <a:t>з</a:t>
            </a:r>
            <a:r>
              <a:rPr dirty="0" sz="2000" spc="-20">
                <a:latin typeface="Calibri"/>
                <a:cs typeface="Calibri"/>
              </a:rPr>
              <a:t>л</a:t>
            </a:r>
            <a:r>
              <a:rPr dirty="0" sz="2000" spc="-40">
                <a:latin typeface="Calibri"/>
                <a:cs typeface="Calibri"/>
              </a:rPr>
              <a:t>о</a:t>
            </a:r>
            <a:r>
              <a:rPr dirty="0" sz="2000" spc="-15">
                <a:latin typeface="Calibri"/>
                <a:cs typeface="Calibri"/>
              </a:rPr>
              <a:t>ж</a:t>
            </a:r>
            <a:r>
              <a:rPr dirty="0" sz="2000" spc="-20">
                <a:latin typeface="Calibri"/>
                <a:cs typeface="Calibri"/>
              </a:rPr>
              <a:t>и</a:t>
            </a:r>
            <a:r>
              <a:rPr dirty="0" sz="2000" spc="-25">
                <a:latin typeface="Calibri"/>
                <a:cs typeface="Calibri"/>
              </a:rPr>
              <a:t>т</a:t>
            </a:r>
            <a:r>
              <a:rPr dirty="0" sz="2000">
                <a:latin typeface="Calibri"/>
                <a:cs typeface="Calibri"/>
              </a:rPr>
              <a:t>е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своё</a:t>
            </a:r>
            <a:r>
              <a:rPr dirty="0" sz="200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по</a:t>
            </a:r>
            <a:r>
              <a:rPr dirty="0" sz="2000" spc="-10">
                <a:latin typeface="Calibri"/>
                <a:cs typeface="Calibri"/>
              </a:rPr>
              <a:t>н</a:t>
            </a:r>
            <a:r>
              <a:rPr dirty="0" sz="2000">
                <a:latin typeface="Calibri"/>
                <a:cs typeface="Calibri"/>
              </a:rPr>
              <a:t>и</a:t>
            </a:r>
            <a:r>
              <a:rPr dirty="0" sz="2000" spc="-20">
                <a:latin typeface="Calibri"/>
                <a:cs typeface="Calibri"/>
              </a:rPr>
              <a:t>м</a:t>
            </a:r>
            <a:r>
              <a:rPr dirty="0" sz="2000">
                <a:latin typeface="Calibri"/>
                <a:cs typeface="Calibri"/>
              </a:rPr>
              <a:t>а</a:t>
            </a:r>
            <a:r>
              <a:rPr dirty="0" sz="2000" spc="-10">
                <a:latin typeface="Calibri"/>
                <a:cs typeface="Calibri"/>
              </a:rPr>
              <a:t>н</a:t>
            </a:r>
            <a:r>
              <a:rPr dirty="0" sz="2000" spc="-20">
                <a:latin typeface="Calibri"/>
                <a:cs typeface="Calibri"/>
              </a:rPr>
              <a:t>и</a:t>
            </a:r>
            <a:r>
              <a:rPr dirty="0" sz="2000">
                <a:latin typeface="Calibri"/>
                <a:cs typeface="Calibri"/>
              </a:rPr>
              <a:t>е</a:t>
            </a:r>
            <a:r>
              <a:rPr dirty="0" sz="2000" spc="-11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ц</a:t>
            </a:r>
            <a:r>
              <a:rPr dirty="0" sz="2000">
                <a:latin typeface="Calibri"/>
                <a:cs typeface="Calibri"/>
              </a:rPr>
              <a:t>итаты.</a:t>
            </a:r>
            <a:endParaRPr sz="2000">
              <a:latin typeface="Calibri"/>
              <a:cs typeface="Calibri"/>
            </a:endParaRPr>
          </a:p>
          <a:p>
            <a:pPr marL="355600" marR="107950" indent="-342900">
              <a:lnSpc>
                <a:spcPct val="100000"/>
              </a:lnSpc>
              <a:spcBef>
                <a:spcPts val="505"/>
              </a:spcBef>
              <a:buAutoNum type="arabicPeriod" startAt="3"/>
              <a:tabLst>
                <a:tab pos="354965" algn="l"/>
                <a:tab pos="355600" algn="l"/>
              </a:tabLst>
            </a:pPr>
            <a:r>
              <a:rPr dirty="0" sz="2000">
                <a:latin typeface="Calibri"/>
                <a:cs typeface="Calibri"/>
              </a:rPr>
              <a:t>Во 2-ом </a:t>
            </a:r>
            <a:r>
              <a:rPr dirty="0" sz="2000" spc="-5">
                <a:latin typeface="Calibri"/>
                <a:cs typeface="Calibri"/>
              </a:rPr>
              <a:t>абзаце </a:t>
            </a:r>
            <a:r>
              <a:rPr dirty="0" sz="2000" spc="-10">
                <a:latin typeface="Calibri"/>
                <a:cs typeface="Calibri"/>
              </a:rPr>
              <a:t>приведите </a:t>
            </a:r>
            <a:r>
              <a:rPr dirty="0" sz="2000">
                <a:latin typeface="Calibri"/>
                <a:cs typeface="Calibri"/>
              </a:rPr>
              <a:t>первый пример </a:t>
            </a:r>
            <a:r>
              <a:rPr dirty="0" sz="2000" spc="-20">
                <a:latin typeface="Calibri"/>
                <a:cs typeface="Calibri"/>
              </a:rPr>
              <a:t>языкового </a:t>
            </a:r>
            <a:r>
              <a:rPr dirty="0" sz="2000" spc="-15">
                <a:latin typeface="Calibri"/>
                <a:cs typeface="Calibri"/>
              </a:rPr>
              <a:t>средства </a:t>
            </a:r>
            <a:r>
              <a:rPr dirty="0" sz="2000" spc="-10">
                <a:latin typeface="Calibri"/>
                <a:cs typeface="Calibri"/>
              </a:rPr>
              <a:t> (процитируйте </a:t>
            </a:r>
            <a:r>
              <a:rPr dirty="0" sz="2000" spc="-5">
                <a:latin typeface="Calibri"/>
                <a:cs typeface="Calibri"/>
              </a:rPr>
              <a:t>или </a:t>
            </a:r>
            <a:r>
              <a:rPr dirty="0" sz="2000" spc="-15">
                <a:latin typeface="Calibri"/>
                <a:cs typeface="Calibri"/>
              </a:rPr>
              <a:t>укажите </a:t>
            </a:r>
            <a:r>
              <a:rPr dirty="0" sz="2000">
                <a:latin typeface="Calibri"/>
                <a:cs typeface="Calibri"/>
              </a:rPr>
              <a:t>номер </a:t>
            </a:r>
            <a:r>
              <a:rPr dirty="0" sz="2000" spc="-20">
                <a:latin typeface="Calibri"/>
                <a:cs typeface="Calibri"/>
              </a:rPr>
              <a:t>предложения) </a:t>
            </a:r>
            <a:r>
              <a:rPr dirty="0" sz="2000">
                <a:latin typeface="Calibri"/>
                <a:cs typeface="Calibri"/>
              </a:rPr>
              <a:t>и </a:t>
            </a:r>
            <a:r>
              <a:rPr dirty="0" sz="2000" spc="-10">
                <a:latin typeface="Calibri"/>
                <a:cs typeface="Calibri"/>
              </a:rPr>
              <a:t>опишите </a:t>
            </a:r>
            <a:r>
              <a:rPr dirty="0" sz="2000" spc="-15">
                <a:latin typeface="Calibri"/>
                <a:cs typeface="Calibri"/>
              </a:rPr>
              <a:t>его </a:t>
            </a:r>
            <a:r>
              <a:rPr dirty="0" sz="2000" spc="-20">
                <a:latin typeface="Calibri"/>
                <a:cs typeface="Calibri"/>
              </a:rPr>
              <a:t>роль </a:t>
            </a:r>
            <a:r>
              <a:rPr dirty="0" sz="2000" spc="-4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в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тексте.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05"/>
              </a:spcBef>
              <a:buAutoNum type="arabicPeriod" startAt="3"/>
              <a:tabLst>
                <a:tab pos="354965" algn="l"/>
                <a:tab pos="355600" algn="l"/>
              </a:tabLst>
            </a:pPr>
            <a:r>
              <a:rPr dirty="0" sz="2000">
                <a:latin typeface="Calibri"/>
                <a:cs typeface="Calibri"/>
              </a:rPr>
              <a:t>В</a:t>
            </a:r>
            <a:r>
              <a:rPr dirty="0" sz="2000" spc="-5">
                <a:latin typeface="Calibri"/>
                <a:cs typeface="Calibri"/>
              </a:rPr>
              <a:t> 3-ем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абзаце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приведите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второй</a:t>
            </a:r>
            <a:r>
              <a:rPr dirty="0" sz="2000" spc="-114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пример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и</a:t>
            </a:r>
            <a:r>
              <a:rPr dirty="0" sz="2000" spc="-10">
                <a:latin typeface="Calibri"/>
                <a:cs typeface="Calibri"/>
              </a:rPr>
              <a:t> опишите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его роль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в</a:t>
            </a:r>
            <a:r>
              <a:rPr dirty="0" sz="2000" spc="-140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тексте.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95"/>
              </a:spcBef>
              <a:buAutoNum type="arabicPeriod" startAt="3"/>
              <a:tabLst>
                <a:tab pos="354965" algn="l"/>
                <a:tab pos="355600" algn="l"/>
              </a:tabLst>
            </a:pPr>
            <a:r>
              <a:rPr dirty="0" sz="2000">
                <a:latin typeface="Calibri"/>
                <a:cs typeface="Calibri"/>
              </a:rPr>
              <a:t>В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4</a:t>
            </a:r>
            <a:r>
              <a:rPr dirty="0" sz="2000" spc="-5">
                <a:latin typeface="Calibri"/>
                <a:cs typeface="Calibri"/>
              </a:rPr>
              <a:t>-о</a:t>
            </a:r>
            <a:r>
              <a:rPr dirty="0" sz="2000">
                <a:latin typeface="Calibri"/>
                <a:cs typeface="Calibri"/>
              </a:rPr>
              <a:t>м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аб</a:t>
            </a:r>
            <a:r>
              <a:rPr dirty="0" sz="2000" spc="10">
                <a:latin typeface="Calibri"/>
                <a:cs typeface="Calibri"/>
              </a:rPr>
              <a:t>з</a:t>
            </a:r>
            <a:r>
              <a:rPr dirty="0" sz="2000">
                <a:latin typeface="Calibri"/>
                <a:cs typeface="Calibri"/>
              </a:rPr>
              <a:t>а</a:t>
            </a:r>
            <a:r>
              <a:rPr dirty="0" sz="2000" spc="-30">
                <a:latin typeface="Calibri"/>
                <a:cs typeface="Calibri"/>
              </a:rPr>
              <a:t>ц</a:t>
            </a:r>
            <a:r>
              <a:rPr dirty="0" sz="2000">
                <a:latin typeface="Calibri"/>
                <a:cs typeface="Calibri"/>
              </a:rPr>
              <a:t>е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напиш</a:t>
            </a:r>
            <a:r>
              <a:rPr dirty="0" sz="2000" spc="-15">
                <a:latin typeface="Calibri"/>
                <a:cs typeface="Calibri"/>
              </a:rPr>
              <a:t>и</a:t>
            </a:r>
            <a:r>
              <a:rPr dirty="0" sz="2000" spc="-20">
                <a:latin typeface="Calibri"/>
                <a:cs typeface="Calibri"/>
              </a:rPr>
              <a:t>т</a:t>
            </a:r>
            <a:r>
              <a:rPr dirty="0" sz="2000">
                <a:latin typeface="Calibri"/>
                <a:cs typeface="Calibri"/>
              </a:rPr>
              <a:t>е</a:t>
            </a:r>
            <a:r>
              <a:rPr dirty="0" sz="2000" spc="-110">
                <a:latin typeface="Calibri"/>
                <a:cs typeface="Calibri"/>
              </a:rPr>
              <a:t> </a:t>
            </a:r>
            <a:r>
              <a:rPr dirty="0" sz="2000" spc="-15">
                <a:latin typeface="Calibri"/>
                <a:cs typeface="Calibri"/>
              </a:rPr>
              <a:t>выв</a:t>
            </a:r>
            <a:r>
              <a:rPr dirty="0" sz="2000" spc="-75">
                <a:latin typeface="Calibri"/>
                <a:cs typeface="Calibri"/>
              </a:rPr>
              <a:t>о</a:t>
            </a:r>
            <a:r>
              <a:rPr dirty="0" sz="2000" spc="-15">
                <a:latin typeface="Calibri"/>
                <a:cs typeface="Calibri"/>
              </a:rPr>
              <a:t>д</a:t>
            </a:r>
            <a:r>
              <a:rPr dirty="0" sz="200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635" y="214706"/>
            <a:ext cx="8082915" cy="2312035"/>
          </a:xfrm>
          <a:prstGeom prst="rect">
            <a:avLst/>
          </a:prstGeom>
        </p:spPr>
        <p:txBody>
          <a:bodyPr wrap="square" lIns="0" tIns="88265" rIns="0" bIns="0" rtlCol="0" vert="horz">
            <a:spAutoFit/>
          </a:bodyPr>
          <a:lstStyle/>
          <a:p>
            <a:pPr algn="just" marL="356870" marR="5080" indent="-344805">
              <a:lnSpc>
                <a:spcPct val="80000"/>
              </a:lnSpc>
              <a:spcBef>
                <a:spcPts val="695"/>
              </a:spcBef>
            </a:pPr>
            <a:r>
              <a:rPr dirty="0" sz="2500" spc="-15">
                <a:latin typeface="Calibri"/>
                <a:cs typeface="Calibri"/>
              </a:rPr>
              <a:t>30)Никаких</a:t>
            </a:r>
            <a:r>
              <a:rPr dirty="0" sz="2500" spc="-10">
                <a:latin typeface="Calibri"/>
                <a:cs typeface="Calibri"/>
              </a:rPr>
              <a:t> </a:t>
            </a:r>
            <a:r>
              <a:rPr dirty="0" sz="2500" spc="-30">
                <a:latin typeface="Calibri"/>
                <a:cs typeface="Calibri"/>
              </a:rPr>
              <a:t>продуманных</a:t>
            </a:r>
            <a:r>
              <a:rPr dirty="0" sz="2500" spc="-25">
                <a:latin typeface="Calibri"/>
                <a:cs typeface="Calibri"/>
              </a:rPr>
              <a:t> </a:t>
            </a:r>
            <a:r>
              <a:rPr dirty="0" sz="2500" spc="-10">
                <a:latin typeface="Calibri"/>
                <a:cs typeface="Calibri"/>
              </a:rPr>
              <a:t>намерений</a:t>
            </a:r>
            <a:r>
              <a:rPr dirty="0" sz="2500" spc="-5">
                <a:latin typeface="Calibri"/>
                <a:cs typeface="Calibri"/>
              </a:rPr>
              <a:t> у</a:t>
            </a:r>
            <a:r>
              <a:rPr dirty="0" sz="2500">
                <a:latin typeface="Calibri"/>
                <a:cs typeface="Calibri"/>
              </a:rPr>
              <a:t> </a:t>
            </a:r>
            <a:r>
              <a:rPr dirty="0" sz="2500" spc="-5">
                <a:latin typeface="Calibri"/>
                <a:cs typeface="Calibri"/>
              </a:rPr>
              <a:t>меня</a:t>
            </a:r>
            <a:r>
              <a:rPr dirty="0" sz="2500">
                <a:latin typeface="Calibri"/>
                <a:cs typeface="Calibri"/>
              </a:rPr>
              <a:t> </a:t>
            </a:r>
            <a:r>
              <a:rPr dirty="0" sz="2500" spc="-15">
                <a:latin typeface="Calibri"/>
                <a:cs typeface="Calibri"/>
              </a:rPr>
              <a:t>не</a:t>
            </a:r>
            <a:r>
              <a:rPr dirty="0" sz="2500" spc="-10">
                <a:latin typeface="Calibri"/>
                <a:cs typeface="Calibri"/>
              </a:rPr>
              <a:t> было. </a:t>
            </a:r>
            <a:r>
              <a:rPr dirty="0" sz="2500" spc="-5">
                <a:latin typeface="Calibri"/>
                <a:cs typeface="Calibri"/>
              </a:rPr>
              <a:t> </a:t>
            </a:r>
            <a:r>
              <a:rPr dirty="0" sz="2500" spc="-10">
                <a:latin typeface="Calibri"/>
                <a:cs typeface="Calibri"/>
              </a:rPr>
              <a:t>31)Всё</a:t>
            </a:r>
            <a:r>
              <a:rPr dirty="0" sz="2500" spc="-5">
                <a:latin typeface="Calibri"/>
                <a:cs typeface="Calibri"/>
              </a:rPr>
              <a:t> вышло</a:t>
            </a:r>
            <a:r>
              <a:rPr dirty="0" sz="2500">
                <a:latin typeface="Calibri"/>
                <a:cs typeface="Calibri"/>
              </a:rPr>
              <a:t> </a:t>
            </a:r>
            <a:r>
              <a:rPr dirty="0" sz="2500" spc="-5">
                <a:latin typeface="Calibri"/>
                <a:cs typeface="Calibri"/>
              </a:rPr>
              <a:t>само</a:t>
            </a:r>
            <a:r>
              <a:rPr dirty="0" sz="2500">
                <a:latin typeface="Calibri"/>
                <a:cs typeface="Calibri"/>
              </a:rPr>
              <a:t> </a:t>
            </a:r>
            <a:r>
              <a:rPr dirty="0" sz="2500" spc="-10">
                <a:latin typeface="Calibri"/>
                <a:cs typeface="Calibri"/>
              </a:rPr>
              <a:t>собой.</a:t>
            </a:r>
            <a:r>
              <a:rPr dirty="0" sz="2500" spc="-5">
                <a:latin typeface="Calibri"/>
                <a:cs typeface="Calibri"/>
              </a:rPr>
              <a:t> </a:t>
            </a:r>
            <a:r>
              <a:rPr dirty="0" sz="2500" spc="-10">
                <a:latin typeface="Calibri"/>
                <a:cs typeface="Calibri"/>
              </a:rPr>
              <a:t>32)Быстро,</a:t>
            </a:r>
            <a:r>
              <a:rPr dirty="0" sz="2500" spc="-5">
                <a:latin typeface="Calibri"/>
                <a:cs typeface="Calibri"/>
              </a:rPr>
              <a:t> словно</a:t>
            </a:r>
            <a:r>
              <a:rPr dirty="0" sz="2500">
                <a:latin typeface="Calibri"/>
                <a:cs typeface="Calibri"/>
              </a:rPr>
              <a:t> </a:t>
            </a:r>
            <a:r>
              <a:rPr dirty="0" sz="2500" spc="-45">
                <a:latin typeface="Calibri"/>
                <a:cs typeface="Calibri"/>
              </a:rPr>
              <a:t>кто-то </a:t>
            </a:r>
            <a:r>
              <a:rPr dirty="0" sz="2500" spc="-40">
                <a:latin typeface="Calibri"/>
                <a:cs typeface="Calibri"/>
              </a:rPr>
              <a:t> </a:t>
            </a:r>
            <a:r>
              <a:rPr dirty="0" sz="2500" spc="-55">
                <a:latin typeface="Calibri"/>
                <a:cs typeface="Calibri"/>
              </a:rPr>
              <a:t>толкнул </a:t>
            </a:r>
            <a:r>
              <a:rPr dirty="0" sz="2500" spc="-10">
                <a:latin typeface="Calibri"/>
                <a:cs typeface="Calibri"/>
              </a:rPr>
              <a:t>меня, </a:t>
            </a:r>
            <a:r>
              <a:rPr dirty="0" sz="2500" spc="-5">
                <a:latin typeface="Calibri"/>
                <a:cs typeface="Calibri"/>
              </a:rPr>
              <a:t>я </a:t>
            </a:r>
            <a:r>
              <a:rPr dirty="0" sz="2500" spc="-10">
                <a:latin typeface="Calibri"/>
                <a:cs typeface="Calibri"/>
              </a:rPr>
              <a:t>бросилась вперёд </a:t>
            </a:r>
            <a:r>
              <a:rPr dirty="0" sz="2500" spc="-5">
                <a:latin typeface="Calibri"/>
                <a:cs typeface="Calibri"/>
              </a:rPr>
              <a:t>и </a:t>
            </a:r>
            <a:r>
              <a:rPr dirty="0" sz="2500" spc="-30">
                <a:latin typeface="Calibri"/>
                <a:cs typeface="Calibri"/>
              </a:rPr>
              <a:t>загородила </a:t>
            </a:r>
            <a:r>
              <a:rPr dirty="0" sz="2500" spc="-25">
                <a:latin typeface="Calibri"/>
                <a:cs typeface="Calibri"/>
              </a:rPr>
              <a:t>завхозу </a:t>
            </a:r>
            <a:r>
              <a:rPr dirty="0" sz="2500" spc="-20">
                <a:latin typeface="Calibri"/>
                <a:cs typeface="Calibri"/>
              </a:rPr>
              <a:t> </a:t>
            </a:r>
            <a:r>
              <a:rPr dirty="0" sz="2500" spc="-5">
                <a:latin typeface="Calibri"/>
                <a:cs typeface="Calibri"/>
              </a:rPr>
              <a:t>путь.</a:t>
            </a:r>
            <a:r>
              <a:rPr dirty="0" sz="2500" spc="-35">
                <a:latin typeface="Calibri"/>
                <a:cs typeface="Calibri"/>
              </a:rPr>
              <a:t> </a:t>
            </a:r>
            <a:r>
              <a:rPr dirty="0" sz="2500" spc="-10">
                <a:latin typeface="Calibri"/>
                <a:cs typeface="Calibri"/>
              </a:rPr>
              <a:t>33)Задыхаясь,</a:t>
            </a:r>
            <a:r>
              <a:rPr dirty="0" sz="2500" spc="-35">
                <a:latin typeface="Calibri"/>
                <a:cs typeface="Calibri"/>
              </a:rPr>
              <a:t> </a:t>
            </a:r>
            <a:r>
              <a:rPr dirty="0" sz="2500" spc="-20">
                <a:latin typeface="Calibri"/>
                <a:cs typeface="Calibri"/>
              </a:rPr>
              <a:t>заговорила</a:t>
            </a:r>
            <a:r>
              <a:rPr dirty="0" sz="2500" spc="10">
                <a:latin typeface="Calibri"/>
                <a:cs typeface="Calibri"/>
              </a:rPr>
              <a:t> </a:t>
            </a:r>
            <a:r>
              <a:rPr dirty="0" sz="2500" spc="-20">
                <a:latin typeface="Calibri"/>
                <a:cs typeface="Calibri"/>
              </a:rPr>
              <a:t>ему</a:t>
            </a:r>
            <a:r>
              <a:rPr dirty="0" sz="2500" spc="-30">
                <a:latin typeface="Calibri"/>
                <a:cs typeface="Calibri"/>
              </a:rPr>
              <a:t> </a:t>
            </a:r>
            <a:r>
              <a:rPr dirty="0" sz="2500" spc="-5">
                <a:latin typeface="Calibri"/>
                <a:cs typeface="Calibri"/>
              </a:rPr>
              <a:t>прямо</a:t>
            </a:r>
            <a:r>
              <a:rPr dirty="0" sz="2500" spc="-35">
                <a:latin typeface="Calibri"/>
                <a:cs typeface="Calibri"/>
              </a:rPr>
              <a:t> </a:t>
            </a:r>
            <a:r>
              <a:rPr dirty="0" sz="2500" spc="-5">
                <a:latin typeface="Calibri"/>
                <a:cs typeface="Calibri"/>
              </a:rPr>
              <a:t>в</a:t>
            </a:r>
            <a:r>
              <a:rPr dirty="0" sz="2500" spc="45">
                <a:latin typeface="Calibri"/>
                <a:cs typeface="Calibri"/>
              </a:rPr>
              <a:t> </a:t>
            </a:r>
            <a:r>
              <a:rPr dirty="0" sz="2500" spc="-20">
                <a:latin typeface="Calibri"/>
                <a:cs typeface="Calibri"/>
              </a:rPr>
              <a:t>лицо:</a:t>
            </a:r>
            <a:endParaRPr sz="2500">
              <a:latin typeface="Calibri"/>
              <a:cs typeface="Calibri"/>
            </a:endParaRPr>
          </a:p>
          <a:p>
            <a:pPr algn="just" marL="356870" marR="5080" indent="-342900">
              <a:lnSpc>
                <a:spcPct val="80000"/>
              </a:lnSpc>
              <a:spcBef>
                <a:spcPts val="600"/>
              </a:spcBef>
            </a:pPr>
            <a:r>
              <a:rPr dirty="0" sz="2500" spc="-15">
                <a:latin typeface="Calibri"/>
                <a:cs typeface="Calibri"/>
              </a:rPr>
              <a:t>34)– </a:t>
            </a:r>
            <a:r>
              <a:rPr dirty="0" sz="2500" spc="-75">
                <a:latin typeface="Calibri"/>
                <a:cs typeface="Calibri"/>
              </a:rPr>
              <a:t>Куда </a:t>
            </a:r>
            <a:r>
              <a:rPr dirty="0" sz="2500" spc="5">
                <a:latin typeface="Calibri"/>
                <a:cs typeface="Calibri"/>
              </a:rPr>
              <a:t>вы </a:t>
            </a:r>
            <a:r>
              <a:rPr dirty="0" sz="2500" spc="-5">
                <a:latin typeface="Calibri"/>
                <a:cs typeface="Calibri"/>
              </a:rPr>
              <a:t>сахар </a:t>
            </a:r>
            <a:r>
              <a:rPr dirty="0" sz="2500" spc="-15">
                <a:latin typeface="Calibri"/>
                <a:cs typeface="Calibri"/>
              </a:rPr>
              <a:t>потащили? </a:t>
            </a:r>
            <a:r>
              <a:rPr dirty="0" sz="2500" spc="-10">
                <a:latin typeface="Calibri"/>
                <a:cs typeface="Calibri"/>
              </a:rPr>
              <a:t>35)А </a:t>
            </a:r>
            <a:r>
              <a:rPr dirty="0" sz="2500" spc="-5">
                <a:latin typeface="Calibri"/>
                <a:cs typeface="Calibri"/>
              </a:rPr>
              <a:t>ну живо </a:t>
            </a:r>
            <a:r>
              <a:rPr dirty="0" sz="2500" spc="-15">
                <a:latin typeface="Calibri"/>
                <a:cs typeface="Calibri"/>
              </a:rPr>
              <a:t>несите </a:t>
            </a:r>
            <a:r>
              <a:rPr dirty="0" sz="2500">
                <a:latin typeface="Calibri"/>
                <a:cs typeface="Calibri"/>
              </a:rPr>
              <a:t>назад! </a:t>
            </a:r>
            <a:r>
              <a:rPr dirty="0" sz="2500" spc="5">
                <a:latin typeface="Calibri"/>
                <a:cs typeface="Calibri"/>
              </a:rPr>
              <a:t> </a:t>
            </a:r>
            <a:r>
              <a:rPr dirty="0" sz="2500" spc="-10">
                <a:latin typeface="Calibri"/>
                <a:cs typeface="Calibri"/>
              </a:rPr>
              <a:t>36)Совсем</a:t>
            </a:r>
            <a:r>
              <a:rPr dirty="0" sz="2500" spc="-5">
                <a:latin typeface="Calibri"/>
                <a:cs typeface="Calibri"/>
              </a:rPr>
              <a:t> </a:t>
            </a:r>
            <a:r>
              <a:rPr dirty="0" sz="2500" spc="-10">
                <a:latin typeface="Calibri"/>
                <a:cs typeface="Calibri"/>
              </a:rPr>
              <a:t>совесть</a:t>
            </a:r>
            <a:r>
              <a:rPr dirty="0" sz="2500" spc="-5">
                <a:latin typeface="Calibri"/>
                <a:cs typeface="Calibri"/>
              </a:rPr>
              <a:t> </a:t>
            </a:r>
            <a:r>
              <a:rPr dirty="0" sz="2500" spc="-25">
                <a:latin typeface="Calibri"/>
                <a:cs typeface="Calibri"/>
              </a:rPr>
              <a:t>потерял!</a:t>
            </a:r>
            <a:r>
              <a:rPr dirty="0" sz="2500" spc="-20">
                <a:latin typeface="Calibri"/>
                <a:cs typeface="Calibri"/>
              </a:rPr>
              <a:t> </a:t>
            </a:r>
            <a:r>
              <a:rPr dirty="0" sz="2500" spc="-15">
                <a:latin typeface="Calibri"/>
                <a:cs typeface="Calibri"/>
              </a:rPr>
              <a:t>37)Средь</a:t>
            </a:r>
            <a:r>
              <a:rPr dirty="0" sz="2500" spc="-10">
                <a:latin typeface="Calibri"/>
                <a:cs typeface="Calibri"/>
              </a:rPr>
              <a:t> </a:t>
            </a:r>
            <a:r>
              <a:rPr dirty="0" sz="2500" spc="-15">
                <a:latin typeface="Calibri"/>
                <a:cs typeface="Calibri"/>
              </a:rPr>
              <a:t>бела</a:t>
            </a:r>
            <a:r>
              <a:rPr dirty="0" sz="2500" spc="-10">
                <a:latin typeface="Calibri"/>
                <a:cs typeface="Calibri"/>
              </a:rPr>
              <a:t> </a:t>
            </a:r>
            <a:r>
              <a:rPr dirty="0" sz="2500" spc="-15">
                <a:latin typeface="Calibri"/>
                <a:cs typeface="Calibri"/>
              </a:rPr>
              <a:t>дня</a:t>
            </a:r>
            <a:r>
              <a:rPr dirty="0" sz="2500" spc="-10">
                <a:latin typeface="Calibri"/>
                <a:cs typeface="Calibri"/>
              </a:rPr>
              <a:t> </a:t>
            </a:r>
            <a:r>
              <a:rPr dirty="0" sz="2500" spc="-25">
                <a:latin typeface="Calibri"/>
                <a:cs typeface="Calibri"/>
              </a:rPr>
              <a:t>детей </a:t>
            </a:r>
            <a:r>
              <a:rPr dirty="0" sz="2500" spc="-20">
                <a:latin typeface="Calibri"/>
                <a:cs typeface="Calibri"/>
              </a:rPr>
              <a:t> </a:t>
            </a:r>
            <a:r>
              <a:rPr dirty="0" sz="2500" spc="-25">
                <a:latin typeface="Calibri"/>
                <a:cs typeface="Calibri"/>
              </a:rPr>
              <a:t>обкрадывает.</a:t>
            </a:r>
            <a:r>
              <a:rPr dirty="0" sz="2500" spc="-65">
                <a:latin typeface="Calibri"/>
                <a:cs typeface="Calibri"/>
              </a:rPr>
              <a:t> </a:t>
            </a:r>
            <a:r>
              <a:rPr dirty="0" sz="2500" spc="-85">
                <a:latin typeface="Calibri"/>
                <a:cs typeface="Calibri"/>
              </a:rPr>
              <a:t>38)Только</a:t>
            </a:r>
            <a:r>
              <a:rPr dirty="0" sz="2500" spc="-55">
                <a:latin typeface="Calibri"/>
                <a:cs typeface="Calibri"/>
              </a:rPr>
              <a:t> </a:t>
            </a:r>
            <a:r>
              <a:rPr dirty="0" sz="2500" spc="-20">
                <a:latin typeface="Calibri"/>
                <a:cs typeface="Calibri"/>
              </a:rPr>
              <a:t>попробуй</a:t>
            </a:r>
            <a:r>
              <a:rPr dirty="0" sz="2500" spc="85">
                <a:latin typeface="Calibri"/>
                <a:cs typeface="Calibri"/>
              </a:rPr>
              <a:t> </a:t>
            </a:r>
            <a:r>
              <a:rPr dirty="0" sz="2500" spc="-15">
                <a:latin typeface="Calibri"/>
                <a:cs typeface="Calibri"/>
              </a:rPr>
              <a:t>ещё.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7463" y="2497327"/>
            <a:ext cx="5838190" cy="4064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85215" algn="l"/>
                <a:tab pos="2218055" algn="l"/>
                <a:tab pos="2667635" algn="l"/>
                <a:tab pos="3669029" algn="l"/>
                <a:tab pos="4690110" algn="l"/>
              </a:tabLst>
            </a:pPr>
            <a:r>
              <a:rPr dirty="0" sz="2500" spc="-25">
                <a:latin typeface="Calibri"/>
                <a:cs typeface="Calibri"/>
              </a:rPr>
              <a:t>39</a:t>
            </a:r>
            <a:r>
              <a:rPr dirty="0" sz="2500" spc="-20">
                <a:latin typeface="Calibri"/>
                <a:cs typeface="Calibri"/>
              </a:rPr>
              <a:t>)</a:t>
            </a:r>
            <a:r>
              <a:rPr dirty="0" sz="2500" spc="-5">
                <a:latin typeface="Calibri"/>
                <a:cs typeface="Calibri"/>
              </a:rPr>
              <a:t>На</a:t>
            </a:r>
            <a:r>
              <a:rPr dirty="0" sz="2500">
                <a:latin typeface="Calibri"/>
                <a:cs typeface="Calibri"/>
              </a:rPr>
              <a:t>	</a:t>
            </a:r>
            <a:r>
              <a:rPr dirty="0" sz="2500" spc="-55">
                <a:latin typeface="Calibri"/>
                <a:cs typeface="Calibri"/>
              </a:rPr>
              <a:t>щ</a:t>
            </a:r>
            <a:r>
              <a:rPr dirty="0" sz="2500" spc="10">
                <a:latin typeface="Calibri"/>
                <a:cs typeface="Calibri"/>
              </a:rPr>
              <a:t>е</a:t>
            </a:r>
            <a:r>
              <a:rPr dirty="0" sz="2500" spc="-95">
                <a:latin typeface="Calibri"/>
                <a:cs typeface="Calibri"/>
              </a:rPr>
              <a:t>к</a:t>
            </a:r>
            <a:r>
              <a:rPr dirty="0" sz="2500" spc="-15">
                <a:latin typeface="Calibri"/>
                <a:cs typeface="Calibri"/>
              </a:rPr>
              <a:t>а</a:t>
            </a:r>
            <a:r>
              <a:rPr dirty="0" sz="2500" spc="-5">
                <a:latin typeface="Calibri"/>
                <a:cs typeface="Calibri"/>
              </a:rPr>
              <a:t>х</a:t>
            </a:r>
            <a:r>
              <a:rPr dirty="0" sz="2500">
                <a:latin typeface="Calibri"/>
                <a:cs typeface="Calibri"/>
              </a:rPr>
              <a:t>	</a:t>
            </a:r>
            <a:r>
              <a:rPr dirty="0" sz="2500" spc="-5">
                <a:latin typeface="Calibri"/>
                <a:cs typeface="Calibri"/>
              </a:rPr>
              <a:t>у</a:t>
            </a:r>
            <a:r>
              <a:rPr dirty="0" sz="2500">
                <a:latin typeface="Calibri"/>
                <a:cs typeface="Calibri"/>
              </a:rPr>
              <a:t>	</a:t>
            </a:r>
            <a:r>
              <a:rPr dirty="0" sz="2500" spc="10">
                <a:latin typeface="Calibri"/>
                <a:cs typeface="Calibri"/>
              </a:rPr>
              <a:t>м</a:t>
            </a:r>
            <a:r>
              <a:rPr dirty="0" sz="2500">
                <a:latin typeface="Calibri"/>
                <a:cs typeface="Calibri"/>
              </a:rPr>
              <a:t>е</a:t>
            </a:r>
            <a:r>
              <a:rPr dirty="0" sz="2500" spc="-20">
                <a:latin typeface="Calibri"/>
                <a:cs typeface="Calibri"/>
              </a:rPr>
              <a:t>н</a:t>
            </a:r>
            <a:r>
              <a:rPr dirty="0" sz="2500" spc="-5">
                <a:latin typeface="Calibri"/>
                <a:cs typeface="Calibri"/>
              </a:rPr>
              <a:t>я</a:t>
            </a:r>
            <a:r>
              <a:rPr dirty="0" sz="2500">
                <a:latin typeface="Calibri"/>
                <a:cs typeface="Calibri"/>
              </a:rPr>
              <a:t>	</a:t>
            </a:r>
            <a:r>
              <a:rPr dirty="0" sz="2500" spc="-5">
                <a:latin typeface="Calibri"/>
                <a:cs typeface="Calibri"/>
              </a:rPr>
              <a:t>б</a:t>
            </a:r>
            <a:r>
              <a:rPr dirty="0" sz="2500">
                <a:latin typeface="Calibri"/>
                <a:cs typeface="Calibri"/>
              </a:rPr>
              <a:t>ы</a:t>
            </a:r>
            <a:r>
              <a:rPr dirty="0" sz="2500" spc="-20">
                <a:latin typeface="Calibri"/>
                <a:cs typeface="Calibri"/>
              </a:rPr>
              <a:t>л</a:t>
            </a:r>
            <a:r>
              <a:rPr dirty="0" sz="2500" spc="-5">
                <a:latin typeface="Calibri"/>
                <a:cs typeface="Calibri"/>
              </a:rPr>
              <a:t>и</a:t>
            </a:r>
            <a:r>
              <a:rPr dirty="0" sz="2500">
                <a:latin typeface="Calibri"/>
                <a:cs typeface="Calibri"/>
              </a:rPr>
              <a:t>	</a:t>
            </a:r>
            <a:r>
              <a:rPr dirty="0" sz="2500" spc="-25">
                <a:latin typeface="Calibri"/>
                <a:cs typeface="Calibri"/>
              </a:rPr>
              <a:t>кр</a:t>
            </a:r>
            <a:r>
              <a:rPr dirty="0" sz="2500" spc="10">
                <a:latin typeface="Calibri"/>
                <a:cs typeface="Calibri"/>
              </a:rPr>
              <a:t>а</a:t>
            </a:r>
            <a:r>
              <a:rPr dirty="0" sz="2500" spc="-5">
                <a:latin typeface="Calibri"/>
                <a:cs typeface="Calibri"/>
              </a:rPr>
              <a:t>с</a:t>
            </a:r>
            <a:r>
              <a:rPr dirty="0" sz="2500" spc="-20">
                <a:latin typeface="Calibri"/>
                <a:cs typeface="Calibri"/>
              </a:rPr>
              <a:t>н</a:t>
            </a:r>
            <a:r>
              <a:rPr dirty="0" sz="2500">
                <a:latin typeface="Calibri"/>
                <a:cs typeface="Calibri"/>
              </a:rPr>
              <a:t>ы</a:t>
            </a:r>
            <a:r>
              <a:rPr dirty="0" sz="2500" spc="-5">
                <a:latin typeface="Calibri"/>
                <a:cs typeface="Calibri"/>
              </a:rPr>
              <a:t>е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9754" y="2502535"/>
            <a:ext cx="6746875" cy="71120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12700" marR="5080" indent="5782945">
              <a:lnSpc>
                <a:spcPts val="2400"/>
              </a:lnSpc>
              <a:spcBef>
                <a:spcPts val="675"/>
              </a:spcBef>
              <a:tabLst>
                <a:tab pos="2016760" algn="l"/>
                <a:tab pos="2460625" algn="l"/>
                <a:tab pos="4065270" algn="l"/>
                <a:tab pos="4504690" algn="l"/>
                <a:tab pos="5687695" algn="l"/>
              </a:tabLst>
            </a:pPr>
            <a:r>
              <a:rPr dirty="0" sz="2500" spc="-5">
                <a:latin typeface="Calibri"/>
                <a:cs typeface="Calibri"/>
              </a:rPr>
              <a:t>пятна. </a:t>
            </a:r>
            <a:r>
              <a:rPr dirty="0" sz="2500">
                <a:latin typeface="Calibri"/>
                <a:cs typeface="Calibri"/>
              </a:rPr>
              <a:t> </a:t>
            </a:r>
            <a:r>
              <a:rPr dirty="0" sz="2500" spc="-25">
                <a:latin typeface="Calibri"/>
                <a:cs typeface="Calibri"/>
              </a:rPr>
              <a:t>п</a:t>
            </a:r>
            <a:r>
              <a:rPr dirty="0" sz="2500">
                <a:latin typeface="Calibri"/>
                <a:cs typeface="Calibri"/>
              </a:rPr>
              <a:t>о</a:t>
            </a:r>
            <a:r>
              <a:rPr dirty="0" sz="2500" spc="-5">
                <a:latin typeface="Calibri"/>
                <a:cs typeface="Calibri"/>
              </a:rPr>
              <a:t>с</a:t>
            </a:r>
            <a:r>
              <a:rPr dirty="0" sz="2500" spc="-20">
                <a:latin typeface="Calibri"/>
                <a:cs typeface="Calibri"/>
              </a:rPr>
              <a:t>лу</a:t>
            </a:r>
            <a:r>
              <a:rPr dirty="0" sz="2500">
                <a:latin typeface="Calibri"/>
                <a:cs typeface="Calibri"/>
              </a:rPr>
              <a:t>ш</a:t>
            </a:r>
            <a:r>
              <a:rPr dirty="0" sz="2500" spc="10">
                <a:latin typeface="Calibri"/>
                <a:cs typeface="Calibri"/>
              </a:rPr>
              <a:t>а</a:t>
            </a:r>
            <a:r>
              <a:rPr dirty="0" sz="2500" spc="-25">
                <a:latin typeface="Calibri"/>
                <a:cs typeface="Calibri"/>
              </a:rPr>
              <a:t>е</a:t>
            </a:r>
            <a:r>
              <a:rPr dirty="0" sz="2500" spc="-50">
                <a:latin typeface="Calibri"/>
                <a:cs typeface="Calibri"/>
              </a:rPr>
              <a:t>т</a:t>
            </a:r>
            <a:r>
              <a:rPr dirty="0" sz="2500" spc="-5">
                <a:latin typeface="Calibri"/>
                <a:cs typeface="Calibri"/>
              </a:rPr>
              <a:t>ся</a:t>
            </a:r>
            <a:r>
              <a:rPr dirty="0" sz="2500">
                <a:latin typeface="Calibri"/>
                <a:cs typeface="Calibri"/>
              </a:rPr>
              <a:t>	</a:t>
            </a:r>
            <a:r>
              <a:rPr dirty="0" sz="2500" spc="-5">
                <a:latin typeface="Calibri"/>
                <a:cs typeface="Calibri"/>
              </a:rPr>
              <a:t>–</a:t>
            </a:r>
            <a:r>
              <a:rPr dirty="0" sz="2500">
                <a:latin typeface="Calibri"/>
                <a:cs typeface="Calibri"/>
              </a:rPr>
              <a:t>	</a:t>
            </a:r>
            <a:r>
              <a:rPr dirty="0" sz="2500" spc="-5">
                <a:latin typeface="Calibri"/>
                <a:cs typeface="Calibri"/>
              </a:rPr>
              <a:t>в</a:t>
            </a:r>
            <a:r>
              <a:rPr dirty="0" sz="2500" spc="-50">
                <a:latin typeface="Calibri"/>
                <a:cs typeface="Calibri"/>
              </a:rPr>
              <a:t>ц</a:t>
            </a:r>
            <a:r>
              <a:rPr dirty="0" sz="2500" spc="10">
                <a:latin typeface="Calibri"/>
                <a:cs typeface="Calibri"/>
              </a:rPr>
              <a:t>е</a:t>
            </a:r>
            <a:r>
              <a:rPr dirty="0" sz="2500" spc="-25">
                <a:latin typeface="Calibri"/>
                <a:cs typeface="Calibri"/>
              </a:rPr>
              <a:t>п</a:t>
            </a:r>
            <a:r>
              <a:rPr dirty="0" sz="2500" spc="-20">
                <a:latin typeface="Calibri"/>
                <a:cs typeface="Calibri"/>
              </a:rPr>
              <a:t>лю</a:t>
            </a:r>
            <a:r>
              <a:rPr dirty="0" sz="2500" spc="-5">
                <a:latin typeface="Calibri"/>
                <a:cs typeface="Calibri"/>
              </a:rPr>
              <a:t>сь</a:t>
            </a:r>
            <a:r>
              <a:rPr dirty="0" sz="2500">
                <a:latin typeface="Calibri"/>
                <a:cs typeface="Calibri"/>
              </a:rPr>
              <a:t>	</a:t>
            </a:r>
            <a:r>
              <a:rPr dirty="0" sz="2500" spc="-5">
                <a:latin typeface="Calibri"/>
                <a:cs typeface="Calibri"/>
              </a:rPr>
              <a:t>в</a:t>
            </a:r>
            <a:r>
              <a:rPr dirty="0" sz="2500">
                <a:latin typeface="Calibri"/>
                <a:cs typeface="Calibri"/>
              </a:rPr>
              <a:t>	</a:t>
            </a:r>
            <a:r>
              <a:rPr dirty="0" sz="2500" spc="-5">
                <a:latin typeface="Calibri"/>
                <a:cs typeface="Calibri"/>
              </a:rPr>
              <a:t>в</a:t>
            </a:r>
            <a:r>
              <a:rPr dirty="0" sz="2500" spc="-75">
                <a:latin typeface="Calibri"/>
                <a:cs typeface="Calibri"/>
              </a:rPr>
              <a:t>е</a:t>
            </a:r>
            <a:r>
              <a:rPr dirty="0" sz="2500" spc="-20">
                <a:latin typeface="Calibri"/>
                <a:cs typeface="Calibri"/>
              </a:rPr>
              <a:t>д</a:t>
            </a:r>
            <a:r>
              <a:rPr dirty="0" sz="2500" spc="-25">
                <a:latin typeface="Calibri"/>
                <a:cs typeface="Calibri"/>
              </a:rPr>
              <a:t>р</a:t>
            </a:r>
            <a:r>
              <a:rPr dirty="0" sz="2500">
                <a:latin typeface="Calibri"/>
                <a:cs typeface="Calibri"/>
              </a:rPr>
              <a:t>о</a:t>
            </a:r>
            <a:r>
              <a:rPr dirty="0" sz="2500" spc="-5">
                <a:latin typeface="Calibri"/>
                <a:cs typeface="Calibri"/>
              </a:rPr>
              <a:t>,</a:t>
            </a:r>
            <a:r>
              <a:rPr dirty="0" sz="2500">
                <a:latin typeface="Calibri"/>
                <a:cs typeface="Calibri"/>
              </a:rPr>
              <a:t>	</a:t>
            </a:r>
            <a:r>
              <a:rPr dirty="0" sz="2500" spc="-20">
                <a:latin typeface="Calibri"/>
                <a:cs typeface="Calibri"/>
              </a:rPr>
              <a:t>д</a:t>
            </a:r>
            <a:r>
              <a:rPr dirty="0" sz="2500" spc="-25">
                <a:latin typeface="Calibri"/>
                <a:cs typeface="Calibri"/>
              </a:rPr>
              <a:t>ра</a:t>
            </a:r>
            <a:r>
              <a:rPr dirty="0" sz="2500" spc="-10">
                <a:latin typeface="Calibri"/>
                <a:cs typeface="Calibri"/>
              </a:rPr>
              <a:t>т</a:t>
            </a:r>
            <a:r>
              <a:rPr dirty="0" sz="2500">
                <a:latin typeface="Calibri"/>
                <a:cs typeface="Calibri"/>
              </a:rPr>
              <a:t>ь</a:t>
            </a:r>
            <a:r>
              <a:rPr dirty="0" sz="2500" spc="-5">
                <a:latin typeface="Calibri"/>
                <a:cs typeface="Calibri"/>
              </a:rPr>
              <a:t>ся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09356" y="2459227"/>
            <a:ext cx="793750" cy="7493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2850"/>
              </a:lnSpc>
              <a:spcBef>
                <a:spcPts val="95"/>
              </a:spcBef>
            </a:pPr>
            <a:r>
              <a:rPr dirty="0" sz="2500" spc="-25">
                <a:latin typeface="Calibri"/>
                <a:cs typeface="Calibri"/>
              </a:rPr>
              <a:t>40</a:t>
            </a:r>
            <a:r>
              <a:rPr dirty="0" sz="2500" spc="-20">
                <a:latin typeface="Calibri"/>
                <a:cs typeface="Calibri"/>
              </a:rPr>
              <a:t>)</a:t>
            </a:r>
            <a:r>
              <a:rPr dirty="0" sz="2500" spc="-5">
                <a:latin typeface="Calibri"/>
                <a:cs typeface="Calibri"/>
              </a:rPr>
              <a:t>Не</a:t>
            </a:r>
            <a:endParaRPr sz="2500">
              <a:latin typeface="Calibri"/>
              <a:cs typeface="Calibri"/>
            </a:endParaRPr>
          </a:p>
          <a:p>
            <a:pPr marL="94615">
              <a:lnSpc>
                <a:spcPts val="2850"/>
              </a:lnSpc>
            </a:pPr>
            <a:r>
              <a:rPr dirty="0" sz="2500" spc="-85">
                <a:latin typeface="Calibri"/>
                <a:cs typeface="Calibri"/>
              </a:rPr>
              <a:t>буду,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7463" y="3107562"/>
            <a:ext cx="8084184" cy="26238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354965">
              <a:lnSpc>
                <a:spcPct val="100000"/>
              </a:lnSpc>
              <a:spcBef>
                <a:spcPts val="95"/>
              </a:spcBef>
            </a:pPr>
            <a:r>
              <a:rPr dirty="0" sz="2500" spc="-5">
                <a:latin typeface="Calibri"/>
                <a:cs typeface="Calibri"/>
              </a:rPr>
              <a:t>кусаться,</a:t>
            </a:r>
            <a:r>
              <a:rPr dirty="0" sz="2500" spc="-35">
                <a:latin typeface="Calibri"/>
                <a:cs typeface="Calibri"/>
              </a:rPr>
              <a:t> </a:t>
            </a:r>
            <a:r>
              <a:rPr dirty="0" sz="2500" spc="-5">
                <a:latin typeface="Calibri"/>
                <a:cs typeface="Calibri"/>
              </a:rPr>
              <a:t>а</a:t>
            </a:r>
            <a:r>
              <a:rPr dirty="0" sz="2500" spc="-20">
                <a:latin typeface="Calibri"/>
                <a:cs typeface="Calibri"/>
              </a:rPr>
              <a:t> </a:t>
            </a:r>
            <a:r>
              <a:rPr dirty="0" sz="2500" spc="-5">
                <a:latin typeface="Calibri"/>
                <a:cs typeface="Calibri"/>
              </a:rPr>
              <a:t>сахар</a:t>
            </a:r>
            <a:r>
              <a:rPr dirty="0" sz="2500" spc="-25">
                <a:latin typeface="Calibri"/>
                <a:cs typeface="Calibri"/>
              </a:rPr>
              <a:t> </a:t>
            </a:r>
            <a:r>
              <a:rPr dirty="0" sz="2500" spc="-5">
                <a:latin typeface="Calibri"/>
                <a:cs typeface="Calibri"/>
              </a:rPr>
              <a:t>не</a:t>
            </a:r>
            <a:r>
              <a:rPr dirty="0" sz="2500" spc="35">
                <a:latin typeface="Calibri"/>
                <a:cs typeface="Calibri"/>
              </a:rPr>
              <a:t> </a:t>
            </a:r>
            <a:r>
              <a:rPr dirty="0" sz="2500" spc="-50">
                <a:latin typeface="Calibri"/>
                <a:cs typeface="Calibri"/>
              </a:rPr>
              <a:t>отдам.</a:t>
            </a:r>
            <a:endParaRPr sz="2500">
              <a:latin typeface="Calibri"/>
              <a:cs typeface="Calibri"/>
            </a:endParaRPr>
          </a:p>
          <a:p>
            <a:pPr algn="just" marL="354965" marR="5080" indent="-342900">
              <a:lnSpc>
                <a:spcPct val="80000"/>
              </a:lnSpc>
              <a:spcBef>
                <a:spcPts val="660"/>
              </a:spcBef>
            </a:pPr>
            <a:r>
              <a:rPr dirty="0" sz="2500" spc="-30">
                <a:latin typeface="Calibri"/>
                <a:cs typeface="Calibri"/>
              </a:rPr>
              <a:t>41)Несколько </a:t>
            </a:r>
            <a:r>
              <a:rPr dirty="0" sz="2500" spc="-5">
                <a:latin typeface="Calibri"/>
                <a:cs typeface="Calibri"/>
              </a:rPr>
              <a:t>секунд он </a:t>
            </a:r>
            <a:r>
              <a:rPr dirty="0" sz="2500" spc="-20">
                <a:latin typeface="Calibri"/>
                <a:cs typeface="Calibri"/>
              </a:rPr>
              <a:t>смотрит </a:t>
            </a:r>
            <a:r>
              <a:rPr dirty="0" sz="2500" spc="-5">
                <a:latin typeface="Calibri"/>
                <a:cs typeface="Calibri"/>
              </a:rPr>
              <a:t>на меня, </a:t>
            </a:r>
            <a:r>
              <a:rPr dirty="0" sz="2500" spc="-10">
                <a:latin typeface="Calibri"/>
                <a:cs typeface="Calibri"/>
              </a:rPr>
              <a:t>словно пытаясь </a:t>
            </a:r>
            <a:r>
              <a:rPr dirty="0" sz="2500" spc="-5">
                <a:latin typeface="Calibri"/>
                <a:cs typeface="Calibri"/>
              </a:rPr>
              <a:t> </a:t>
            </a:r>
            <a:r>
              <a:rPr dirty="0" sz="2500" spc="-10">
                <a:latin typeface="Calibri"/>
                <a:cs typeface="Calibri"/>
              </a:rPr>
              <a:t>понять, </a:t>
            </a:r>
            <a:r>
              <a:rPr dirty="0" sz="2500" spc="-30">
                <a:latin typeface="Calibri"/>
                <a:cs typeface="Calibri"/>
              </a:rPr>
              <a:t>какая </a:t>
            </a:r>
            <a:r>
              <a:rPr dirty="0" sz="2500" spc="-20">
                <a:latin typeface="Calibri"/>
                <a:cs typeface="Calibri"/>
              </a:rPr>
              <a:t>муха </a:t>
            </a:r>
            <a:r>
              <a:rPr dirty="0" sz="2500" spc="-5">
                <a:latin typeface="Calibri"/>
                <a:cs typeface="Calibri"/>
              </a:rPr>
              <a:t>меня </a:t>
            </a:r>
            <a:r>
              <a:rPr dirty="0" sz="2500" spc="-10">
                <a:latin typeface="Calibri"/>
                <a:cs typeface="Calibri"/>
              </a:rPr>
              <a:t>укусила. </a:t>
            </a:r>
            <a:r>
              <a:rPr dirty="0" sz="2500" spc="-20">
                <a:latin typeface="Calibri"/>
                <a:cs typeface="Calibri"/>
              </a:rPr>
              <a:t>42)Кажется, </a:t>
            </a:r>
            <a:r>
              <a:rPr dirty="0" sz="2500" spc="-35">
                <a:latin typeface="Calibri"/>
                <a:cs typeface="Calibri"/>
              </a:rPr>
              <a:t>понимает. </a:t>
            </a:r>
            <a:r>
              <a:rPr dirty="0" sz="2500" spc="-30">
                <a:latin typeface="Calibri"/>
                <a:cs typeface="Calibri"/>
              </a:rPr>
              <a:t> </a:t>
            </a:r>
            <a:r>
              <a:rPr dirty="0" sz="2500" spc="-20">
                <a:latin typeface="Calibri"/>
                <a:cs typeface="Calibri"/>
              </a:rPr>
              <a:t>43)Молча</a:t>
            </a:r>
            <a:r>
              <a:rPr dirty="0" sz="2500" spc="-15">
                <a:latin typeface="Calibri"/>
                <a:cs typeface="Calibri"/>
              </a:rPr>
              <a:t> </a:t>
            </a:r>
            <a:r>
              <a:rPr dirty="0" sz="2500" spc="-20">
                <a:latin typeface="Calibri"/>
                <a:cs typeface="Calibri"/>
              </a:rPr>
              <a:t>мнётся</a:t>
            </a:r>
            <a:r>
              <a:rPr dirty="0" sz="2500" spc="-15">
                <a:latin typeface="Calibri"/>
                <a:cs typeface="Calibri"/>
              </a:rPr>
              <a:t> </a:t>
            </a:r>
            <a:r>
              <a:rPr dirty="0" sz="2500" spc="-5">
                <a:latin typeface="Calibri"/>
                <a:cs typeface="Calibri"/>
              </a:rPr>
              <a:t>с</a:t>
            </a:r>
            <a:r>
              <a:rPr dirty="0" sz="2500">
                <a:latin typeface="Calibri"/>
                <a:cs typeface="Calibri"/>
              </a:rPr>
              <a:t> </a:t>
            </a:r>
            <a:r>
              <a:rPr dirty="0" sz="2500" spc="-5">
                <a:latin typeface="Calibri"/>
                <a:cs typeface="Calibri"/>
              </a:rPr>
              <a:t>ноги</a:t>
            </a:r>
            <a:r>
              <a:rPr dirty="0" sz="2500">
                <a:latin typeface="Calibri"/>
                <a:cs typeface="Calibri"/>
              </a:rPr>
              <a:t> </a:t>
            </a:r>
            <a:r>
              <a:rPr dirty="0" sz="2500" spc="-5">
                <a:latin typeface="Calibri"/>
                <a:cs typeface="Calibri"/>
              </a:rPr>
              <a:t>на</a:t>
            </a:r>
            <a:r>
              <a:rPr dirty="0" sz="2500">
                <a:latin typeface="Calibri"/>
                <a:cs typeface="Calibri"/>
              </a:rPr>
              <a:t> </a:t>
            </a:r>
            <a:r>
              <a:rPr dirty="0" sz="2500" spc="-30">
                <a:latin typeface="Calibri"/>
                <a:cs typeface="Calibri"/>
              </a:rPr>
              <a:t>ногу,</a:t>
            </a:r>
            <a:r>
              <a:rPr dirty="0" sz="2500" spc="-25">
                <a:latin typeface="Calibri"/>
                <a:cs typeface="Calibri"/>
              </a:rPr>
              <a:t> </a:t>
            </a:r>
            <a:r>
              <a:rPr dirty="0" sz="2500" spc="-5">
                <a:latin typeface="Calibri"/>
                <a:cs typeface="Calibri"/>
              </a:rPr>
              <a:t>и</a:t>
            </a:r>
            <a:r>
              <a:rPr dirty="0" sz="2500">
                <a:latin typeface="Calibri"/>
                <a:cs typeface="Calibri"/>
              </a:rPr>
              <a:t> </a:t>
            </a:r>
            <a:r>
              <a:rPr dirty="0" sz="2500" spc="-25">
                <a:latin typeface="Calibri"/>
                <a:cs typeface="Calibri"/>
              </a:rPr>
              <a:t>даже</a:t>
            </a:r>
            <a:r>
              <a:rPr dirty="0" sz="2500" spc="520">
                <a:latin typeface="Calibri"/>
                <a:cs typeface="Calibri"/>
              </a:rPr>
              <a:t> </a:t>
            </a:r>
            <a:r>
              <a:rPr dirty="0" sz="2500" spc="-35">
                <a:latin typeface="Calibri"/>
                <a:cs typeface="Calibri"/>
              </a:rPr>
              <a:t>подобие </a:t>
            </a:r>
            <a:r>
              <a:rPr dirty="0" sz="2500" spc="-555">
                <a:latin typeface="Calibri"/>
                <a:cs typeface="Calibri"/>
              </a:rPr>
              <a:t> </a:t>
            </a:r>
            <a:r>
              <a:rPr dirty="0" sz="2500" spc="-20">
                <a:latin typeface="Calibri"/>
                <a:cs typeface="Calibri"/>
              </a:rPr>
              <a:t>румянца</a:t>
            </a:r>
            <a:r>
              <a:rPr dirty="0" sz="2500" spc="-15">
                <a:latin typeface="Calibri"/>
                <a:cs typeface="Calibri"/>
              </a:rPr>
              <a:t> </a:t>
            </a:r>
            <a:r>
              <a:rPr dirty="0" sz="2500" spc="-5">
                <a:latin typeface="Calibri"/>
                <a:cs typeface="Calibri"/>
              </a:rPr>
              <a:t>выступает</a:t>
            </a:r>
            <a:r>
              <a:rPr dirty="0" sz="2500">
                <a:latin typeface="Calibri"/>
                <a:cs typeface="Calibri"/>
              </a:rPr>
              <a:t> </a:t>
            </a:r>
            <a:r>
              <a:rPr dirty="0" sz="2500" spc="-10">
                <a:latin typeface="Calibri"/>
                <a:cs typeface="Calibri"/>
              </a:rPr>
              <a:t>на</a:t>
            </a:r>
            <a:r>
              <a:rPr dirty="0" sz="2500" spc="-5">
                <a:latin typeface="Calibri"/>
                <a:cs typeface="Calibri"/>
              </a:rPr>
              <a:t> </a:t>
            </a:r>
            <a:r>
              <a:rPr dirty="0" sz="2500" spc="-10">
                <a:latin typeface="Calibri"/>
                <a:cs typeface="Calibri"/>
              </a:rPr>
              <a:t>небритых</a:t>
            </a:r>
            <a:r>
              <a:rPr dirty="0" sz="2500" spc="-5">
                <a:latin typeface="Calibri"/>
                <a:cs typeface="Calibri"/>
              </a:rPr>
              <a:t> </a:t>
            </a:r>
            <a:r>
              <a:rPr dirty="0" sz="2500" spc="-25">
                <a:latin typeface="Calibri"/>
                <a:cs typeface="Calibri"/>
              </a:rPr>
              <a:t>щеках.</a:t>
            </a:r>
            <a:r>
              <a:rPr dirty="0" sz="2500" spc="-20">
                <a:latin typeface="Calibri"/>
                <a:cs typeface="Calibri"/>
              </a:rPr>
              <a:t> </a:t>
            </a:r>
            <a:r>
              <a:rPr dirty="0" sz="2500" spc="-15">
                <a:latin typeface="Calibri"/>
                <a:cs typeface="Calibri"/>
              </a:rPr>
              <a:t>44)Ничего</a:t>
            </a:r>
            <a:r>
              <a:rPr dirty="0" sz="2500" spc="-10">
                <a:latin typeface="Calibri"/>
                <a:cs typeface="Calibri"/>
              </a:rPr>
              <a:t> </a:t>
            </a:r>
            <a:r>
              <a:rPr dirty="0" sz="2500" spc="-20">
                <a:latin typeface="Calibri"/>
                <a:cs typeface="Calibri"/>
              </a:rPr>
              <a:t>не </a:t>
            </a:r>
            <a:r>
              <a:rPr dirty="0" sz="2500" spc="-15">
                <a:latin typeface="Calibri"/>
                <a:cs typeface="Calibri"/>
              </a:rPr>
              <a:t> </a:t>
            </a:r>
            <a:r>
              <a:rPr dirty="0" sz="2500" spc="-45">
                <a:latin typeface="Calibri"/>
                <a:cs typeface="Calibri"/>
              </a:rPr>
              <a:t>говорит,</a:t>
            </a:r>
            <a:r>
              <a:rPr dirty="0" sz="2500" spc="-40">
                <a:latin typeface="Calibri"/>
                <a:cs typeface="Calibri"/>
              </a:rPr>
              <a:t> </a:t>
            </a:r>
            <a:r>
              <a:rPr dirty="0" sz="2500" spc="-10">
                <a:latin typeface="Calibri"/>
                <a:cs typeface="Calibri"/>
              </a:rPr>
              <a:t>берёт</a:t>
            </a:r>
            <a:r>
              <a:rPr dirty="0" sz="2500" spc="-5">
                <a:latin typeface="Calibri"/>
                <a:cs typeface="Calibri"/>
              </a:rPr>
              <a:t> </a:t>
            </a:r>
            <a:r>
              <a:rPr dirty="0" sz="2500" spc="-15">
                <a:latin typeface="Calibri"/>
                <a:cs typeface="Calibri"/>
              </a:rPr>
              <a:t>из</a:t>
            </a:r>
            <a:r>
              <a:rPr dirty="0" sz="2500" spc="-10">
                <a:latin typeface="Calibri"/>
                <a:cs typeface="Calibri"/>
              </a:rPr>
              <a:t> Лидиных</a:t>
            </a:r>
            <a:r>
              <a:rPr dirty="0" sz="2500" spc="-5">
                <a:latin typeface="Calibri"/>
                <a:cs typeface="Calibri"/>
              </a:rPr>
              <a:t> </a:t>
            </a:r>
            <a:r>
              <a:rPr dirty="0" sz="2500" spc="-25">
                <a:latin typeface="Calibri"/>
                <a:cs typeface="Calibri"/>
              </a:rPr>
              <a:t>рук</a:t>
            </a:r>
            <a:r>
              <a:rPr dirty="0" sz="2500" spc="-20">
                <a:latin typeface="Calibri"/>
                <a:cs typeface="Calibri"/>
              </a:rPr>
              <a:t> ведро,</a:t>
            </a:r>
            <a:r>
              <a:rPr dirty="0" sz="2500" spc="-15">
                <a:latin typeface="Calibri"/>
                <a:cs typeface="Calibri"/>
              </a:rPr>
              <a:t> </a:t>
            </a:r>
            <a:r>
              <a:rPr dirty="0" sz="2500" spc="-10">
                <a:latin typeface="Calibri"/>
                <a:cs typeface="Calibri"/>
              </a:rPr>
              <a:t>возвращается </a:t>
            </a:r>
            <a:r>
              <a:rPr dirty="0" sz="2500" spc="-5">
                <a:latin typeface="Calibri"/>
                <a:cs typeface="Calibri"/>
              </a:rPr>
              <a:t> </a:t>
            </a:r>
            <a:r>
              <a:rPr dirty="0" sz="2500">
                <a:latin typeface="Calibri"/>
                <a:cs typeface="Calibri"/>
              </a:rPr>
              <a:t>назад</a:t>
            </a:r>
            <a:r>
              <a:rPr dirty="0" sz="2500" spc="5">
                <a:latin typeface="Calibri"/>
                <a:cs typeface="Calibri"/>
              </a:rPr>
              <a:t> </a:t>
            </a:r>
            <a:r>
              <a:rPr dirty="0" sz="2500" spc="-5">
                <a:latin typeface="Calibri"/>
                <a:cs typeface="Calibri"/>
              </a:rPr>
              <a:t>и</a:t>
            </a:r>
            <a:r>
              <a:rPr dirty="0" sz="2500">
                <a:latin typeface="Calibri"/>
                <a:cs typeface="Calibri"/>
              </a:rPr>
              <a:t> </a:t>
            </a:r>
            <a:r>
              <a:rPr dirty="0" sz="2500" spc="-20">
                <a:latin typeface="Calibri"/>
                <a:cs typeface="Calibri"/>
              </a:rPr>
              <a:t>подрагивающими</a:t>
            </a:r>
            <a:r>
              <a:rPr dirty="0" sz="2500" spc="-15">
                <a:latin typeface="Calibri"/>
                <a:cs typeface="Calibri"/>
              </a:rPr>
              <a:t> </a:t>
            </a:r>
            <a:r>
              <a:rPr dirty="0" sz="2500" spc="-20">
                <a:latin typeface="Calibri"/>
                <a:cs typeface="Calibri"/>
              </a:rPr>
              <a:t>руками</a:t>
            </a:r>
            <a:r>
              <a:rPr dirty="0" sz="2500" spc="-15">
                <a:latin typeface="Calibri"/>
                <a:cs typeface="Calibri"/>
              </a:rPr>
              <a:t> </a:t>
            </a:r>
            <a:r>
              <a:rPr dirty="0" sz="2500" spc="-5">
                <a:latin typeface="Calibri"/>
                <a:cs typeface="Calibri"/>
              </a:rPr>
              <a:t>послушно</a:t>
            </a:r>
            <a:r>
              <a:rPr dirty="0" sz="2500">
                <a:latin typeface="Calibri"/>
                <a:cs typeface="Calibri"/>
              </a:rPr>
              <a:t> </a:t>
            </a:r>
            <a:r>
              <a:rPr dirty="0" sz="2500" spc="-10">
                <a:latin typeface="Calibri"/>
                <a:cs typeface="Calibri"/>
              </a:rPr>
              <a:t>высыпает </a:t>
            </a:r>
            <a:r>
              <a:rPr dirty="0" sz="2500" spc="-555">
                <a:latin typeface="Calibri"/>
                <a:cs typeface="Calibri"/>
              </a:rPr>
              <a:t> </a:t>
            </a:r>
            <a:r>
              <a:rPr dirty="0" sz="2500" spc="-5">
                <a:latin typeface="Calibri"/>
                <a:cs typeface="Calibri"/>
              </a:rPr>
              <a:t>сахар</a:t>
            </a:r>
            <a:r>
              <a:rPr dirty="0" sz="2500" spc="-10">
                <a:latin typeface="Calibri"/>
                <a:cs typeface="Calibri"/>
              </a:rPr>
              <a:t> </a:t>
            </a:r>
            <a:r>
              <a:rPr dirty="0" sz="2500" spc="-5">
                <a:latin typeface="Calibri"/>
                <a:cs typeface="Calibri"/>
              </a:rPr>
              <a:t>назад.</a:t>
            </a:r>
            <a:endParaRPr sz="2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635" y="213740"/>
            <a:ext cx="59626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Calibri"/>
                <a:cs typeface="Calibri"/>
              </a:rPr>
              <a:t>45</a:t>
            </a:r>
            <a:r>
              <a:rPr dirty="0" sz="2400">
                <a:latin typeface="Calibri"/>
                <a:cs typeface="Calibri"/>
              </a:rPr>
              <a:t>)Я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36369" y="213740"/>
            <a:ext cx="85280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Calibri"/>
                <a:cs typeface="Calibri"/>
              </a:rPr>
              <a:t>жд</a:t>
            </a:r>
            <a:r>
              <a:rPr dirty="0" sz="2400" spc="-10">
                <a:latin typeface="Calibri"/>
                <a:cs typeface="Calibri"/>
              </a:rPr>
              <a:t>а</a:t>
            </a:r>
            <a:r>
              <a:rPr dirty="0" sz="2400" spc="-5">
                <a:latin typeface="Calibri"/>
                <a:cs typeface="Calibri"/>
              </a:rPr>
              <a:t>ла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94864" y="213740"/>
            <a:ext cx="871219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Calibri"/>
                <a:cs typeface="Calibri"/>
              </a:rPr>
              <a:t>м</a:t>
            </a:r>
            <a:r>
              <a:rPr dirty="0" sz="2400" spc="5">
                <a:latin typeface="Calibri"/>
                <a:cs typeface="Calibri"/>
              </a:rPr>
              <a:t>ес</a:t>
            </a:r>
            <a:r>
              <a:rPr dirty="0" sz="2400" spc="-10">
                <a:latin typeface="Calibri"/>
                <a:cs typeface="Calibri"/>
              </a:rPr>
              <a:t>т</a:t>
            </a:r>
            <a:r>
              <a:rPr dirty="0" sz="2400" spc="-5">
                <a:latin typeface="Calibri"/>
                <a:cs typeface="Calibri"/>
              </a:rPr>
              <a:t>и</a:t>
            </a:r>
            <a:r>
              <a:rPr dirty="0" sz="2400">
                <a:latin typeface="Calibri"/>
                <a:cs typeface="Calibri"/>
              </a:rPr>
              <a:t>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71646" y="213740"/>
            <a:ext cx="483489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35760" algn="l"/>
                <a:tab pos="3466465" algn="l"/>
                <a:tab pos="4071620" algn="l"/>
              </a:tabLst>
            </a:pPr>
            <a:r>
              <a:rPr dirty="0" sz="2400" spc="-5">
                <a:latin typeface="Calibri"/>
                <a:cs typeface="Calibri"/>
              </a:rPr>
              <a:t>п</a:t>
            </a:r>
            <a:r>
              <a:rPr dirty="0" sz="2400" spc="-165">
                <a:latin typeface="Calibri"/>
                <a:cs typeface="Calibri"/>
              </a:rPr>
              <a:t>о</a:t>
            </a:r>
            <a:r>
              <a:rPr dirty="0" sz="2400">
                <a:latin typeface="Calibri"/>
                <a:cs typeface="Calibri"/>
              </a:rPr>
              <a:t>дв</a:t>
            </a:r>
            <a:r>
              <a:rPr dirty="0" sz="2400" spc="-70">
                <a:latin typeface="Calibri"/>
                <a:cs typeface="Calibri"/>
              </a:rPr>
              <a:t>ох</a:t>
            </a:r>
            <a:r>
              <a:rPr dirty="0" sz="2400" spc="-20">
                <a:latin typeface="Calibri"/>
                <a:cs typeface="Calibri"/>
              </a:rPr>
              <a:t>о</a:t>
            </a:r>
            <a:r>
              <a:rPr dirty="0" sz="2400" spc="-10">
                <a:latin typeface="Calibri"/>
                <a:cs typeface="Calibri"/>
              </a:rPr>
              <a:t>в</a:t>
            </a:r>
            <a:r>
              <a:rPr dirty="0" sz="2400">
                <a:latin typeface="Calibri"/>
                <a:cs typeface="Calibri"/>
              </a:rPr>
              <a:t>,	</a:t>
            </a:r>
            <a:r>
              <a:rPr dirty="0" sz="2400" spc="-25">
                <a:latin typeface="Calibri"/>
                <a:cs typeface="Calibri"/>
              </a:rPr>
              <a:t>р</a:t>
            </a:r>
            <a:r>
              <a:rPr dirty="0" sz="2400" spc="5">
                <a:latin typeface="Calibri"/>
                <a:cs typeface="Calibri"/>
              </a:rPr>
              <a:t>у</a:t>
            </a:r>
            <a:r>
              <a:rPr dirty="0" sz="2400" spc="-30">
                <a:latin typeface="Calibri"/>
                <a:cs typeface="Calibri"/>
              </a:rPr>
              <a:t>г</a:t>
            </a:r>
            <a:r>
              <a:rPr dirty="0" sz="2400" spc="-25">
                <a:latin typeface="Calibri"/>
                <a:cs typeface="Calibri"/>
              </a:rPr>
              <a:t>а</a:t>
            </a:r>
            <a:r>
              <a:rPr dirty="0" sz="2400" spc="-70">
                <a:latin typeface="Calibri"/>
                <a:cs typeface="Calibri"/>
              </a:rPr>
              <a:t>те</a:t>
            </a:r>
            <a:r>
              <a:rPr dirty="0" sz="2400" spc="-5">
                <a:latin typeface="Calibri"/>
                <a:cs typeface="Calibri"/>
              </a:rPr>
              <a:t>л</a:t>
            </a:r>
            <a:r>
              <a:rPr dirty="0" sz="2400">
                <a:latin typeface="Calibri"/>
                <a:cs typeface="Calibri"/>
              </a:rPr>
              <a:t>ь</a:t>
            </a:r>
            <a:r>
              <a:rPr dirty="0" sz="2400" spc="5">
                <a:latin typeface="Calibri"/>
                <a:cs typeface="Calibri"/>
              </a:rPr>
              <a:t>с</a:t>
            </a:r>
            <a:r>
              <a:rPr dirty="0" sz="2400" spc="-20">
                <a:latin typeface="Calibri"/>
                <a:cs typeface="Calibri"/>
              </a:rPr>
              <a:t>т</a:t>
            </a:r>
            <a:r>
              <a:rPr dirty="0" sz="2400">
                <a:latin typeface="Calibri"/>
                <a:cs typeface="Calibri"/>
              </a:rPr>
              <a:t>в	</a:t>
            </a:r>
            <a:r>
              <a:rPr dirty="0" sz="2400" spc="5">
                <a:latin typeface="Calibri"/>
                <a:cs typeface="Calibri"/>
              </a:rPr>
              <a:t>з</a:t>
            </a:r>
            <a:r>
              <a:rPr dirty="0" sz="2400">
                <a:latin typeface="Calibri"/>
                <a:cs typeface="Calibri"/>
              </a:rPr>
              <a:t>а	</a:t>
            </a:r>
            <a:r>
              <a:rPr dirty="0" sz="2400" spc="-10">
                <a:latin typeface="Calibri"/>
                <a:cs typeface="Calibri"/>
              </a:rPr>
              <a:t>с</a:t>
            </a:r>
            <a:r>
              <a:rPr dirty="0" sz="2400">
                <a:latin typeface="Calibri"/>
                <a:cs typeface="Calibri"/>
              </a:rPr>
              <a:t>в</a:t>
            </a:r>
            <a:r>
              <a:rPr dirty="0" sz="2400" spc="-20">
                <a:latin typeface="Calibri"/>
                <a:cs typeface="Calibri"/>
              </a:rPr>
              <a:t>о</a:t>
            </a:r>
            <a:r>
              <a:rPr dirty="0" sz="2400" spc="5">
                <a:latin typeface="Calibri"/>
                <a:cs typeface="Calibri"/>
              </a:rPr>
              <a:t>е</a:t>
            </a:r>
            <a:r>
              <a:rPr dirty="0" sz="2400">
                <a:latin typeface="Calibri"/>
                <a:cs typeface="Calibri"/>
              </a:rPr>
              <a:t>й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635" y="511505"/>
            <a:ext cx="8086725" cy="5513705"/>
          </a:xfrm>
          <a:prstGeom prst="rect">
            <a:avLst/>
          </a:prstGeom>
        </p:spPr>
        <p:txBody>
          <a:bodyPr wrap="square" lIns="0" tIns="86995" rIns="0" bIns="0" rtlCol="0" vert="horz">
            <a:spAutoFit/>
          </a:bodyPr>
          <a:lstStyle/>
          <a:p>
            <a:pPr algn="just" marL="355600" marR="7620">
              <a:lnSpc>
                <a:spcPct val="79800"/>
              </a:lnSpc>
              <a:spcBef>
                <a:spcPts val="685"/>
              </a:spcBef>
            </a:pPr>
            <a:r>
              <a:rPr dirty="0" sz="2400" spc="-10">
                <a:latin typeface="Calibri"/>
                <a:cs typeface="Calibri"/>
              </a:rPr>
              <a:t>спиной…46)Получилось </a:t>
            </a:r>
            <a:r>
              <a:rPr dirty="0" sz="2400" spc="-5">
                <a:latin typeface="Calibri"/>
                <a:cs typeface="Calibri"/>
              </a:rPr>
              <a:t>совсем </a:t>
            </a:r>
            <a:r>
              <a:rPr dirty="0" sz="2400">
                <a:latin typeface="Calibri"/>
                <a:cs typeface="Calibri"/>
              </a:rPr>
              <a:t>иначе. </a:t>
            </a:r>
            <a:r>
              <a:rPr dirty="0" sz="2400" spc="-10">
                <a:latin typeface="Calibri"/>
                <a:cs typeface="Calibri"/>
              </a:rPr>
              <a:t>47)Буквально </a:t>
            </a:r>
            <a:r>
              <a:rPr dirty="0" sz="2400" spc="-5">
                <a:latin typeface="Calibri"/>
                <a:cs typeface="Calibri"/>
              </a:rPr>
              <a:t>через 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30">
                <a:latin typeface="Calibri"/>
                <a:cs typeface="Calibri"/>
              </a:rPr>
              <a:t>несколько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дней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завхоз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40">
                <a:latin typeface="Calibri"/>
                <a:cs typeface="Calibri"/>
              </a:rPr>
              <a:t>подал</a:t>
            </a:r>
            <a:r>
              <a:rPr dirty="0" sz="2400" spc="46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заявление</a:t>
            </a:r>
            <a:r>
              <a:rPr dirty="0" sz="2400" spc="5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и</a:t>
            </a:r>
            <a:r>
              <a:rPr dirty="0" sz="2400" spc="5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по 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собственному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желанию</a:t>
            </a:r>
            <a:r>
              <a:rPr dirty="0" sz="2400" spc="-20">
                <a:latin typeface="Calibri"/>
                <a:cs typeface="Calibri"/>
              </a:rPr>
              <a:t> покинул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наш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детский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дом. 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48)Словно</a:t>
            </a:r>
            <a:r>
              <a:rPr dirty="0" sz="2400" spc="-5">
                <a:latin typeface="Calibri"/>
                <a:cs typeface="Calibri"/>
              </a:rPr>
              <a:t> он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45">
                <a:latin typeface="Calibri"/>
                <a:cs typeface="Calibri"/>
              </a:rPr>
              <a:t>только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и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ждал,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пока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40">
                <a:latin typeface="Calibri"/>
                <a:cs typeface="Calibri"/>
              </a:rPr>
              <a:t>кто-нибудь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напомнит 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40">
                <a:latin typeface="Calibri"/>
                <a:cs typeface="Calibri"/>
              </a:rPr>
              <a:t>ему,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что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красть</a:t>
            </a:r>
            <a:r>
              <a:rPr dirty="0" sz="2400" spc="-8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нехорошо.</a:t>
            </a:r>
            <a:endParaRPr sz="2400">
              <a:latin typeface="Calibri"/>
              <a:cs typeface="Calibri"/>
            </a:endParaRPr>
          </a:p>
          <a:p>
            <a:pPr algn="just" marL="355600" marR="5080" indent="-342900">
              <a:lnSpc>
                <a:spcPct val="79900"/>
              </a:lnSpc>
              <a:spcBef>
                <a:spcPts val="605"/>
              </a:spcBef>
            </a:pPr>
            <a:r>
              <a:rPr dirty="0" sz="2400" spc="-10">
                <a:latin typeface="Calibri"/>
                <a:cs typeface="Calibri"/>
              </a:rPr>
              <a:t>49)Как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мало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понадобилось,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чтобы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пресечь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30">
                <a:latin typeface="Calibri"/>
                <a:cs typeface="Calibri"/>
              </a:rPr>
              <a:t>это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зло!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50)Ни 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борьбы, </a:t>
            </a:r>
            <a:r>
              <a:rPr dirty="0" sz="2400">
                <a:latin typeface="Calibri"/>
                <a:cs typeface="Calibri"/>
              </a:rPr>
              <a:t>ни </a:t>
            </a:r>
            <a:r>
              <a:rPr dirty="0" sz="2400" spc="-5">
                <a:latin typeface="Calibri"/>
                <a:cs typeface="Calibri"/>
              </a:rPr>
              <a:t>нервов, </a:t>
            </a:r>
            <a:r>
              <a:rPr dirty="0" sz="2400">
                <a:latin typeface="Calibri"/>
                <a:cs typeface="Calibri"/>
              </a:rPr>
              <a:t>ни </a:t>
            </a:r>
            <a:r>
              <a:rPr dirty="0" sz="2400" spc="-15">
                <a:latin typeface="Calibri"/>
                <a:cs typeface="Calibri"/>
              </a:rPr>
              <a:t>жертв. </a:t>
            </a:r>
            <a:r>
              <a:rPr dirty="0" sz="2400" spc="-10">
                <a:latin typeface="Calibri"/>
                <a:cs typeface="Calibri"/>
              </a:rPr>
              <a:t>51)Наверное, </a:t>
            </a:r>
            <a:r>
              <a:rPr dirty="0" sz="2400" spc="-20">
                <a:latin typeface="Calibri"/>
                <a:cs typeface="Calibri"/>
              </a:rPr>
              <a:t>итог </a:t>
            </a:r>
            <a:r>
              <a:rPr dirty="0" sz="2400">
                <a:latin typeface="Calibri"/>
                <a:cs typeface="Calibri"/>
              </a:rPr>
              <a:t>был </a:t>
            </a:r>
            <a:r>
              <a:rPr dirty="0" sz="2400" spc="-5">
                <a:latin typeface="Calibri"/>
                <a:cs typeface="Calibri"/>
              </a:rPr>
              <a:t>бы </a:t>
            </a:r>
            <a:r>
              <a:rPr dirty="0" sz="2400">
                <a:latin typeface="Calibri"/>
                <a:cs typeface="Calibri"/>
              </a:rPr>
              <a:t>в 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точности </a:t>
            </a:r>
            <a:r>
              <a:rPr dirty="0" sz="2400" spc="-5">
                <a:latin typeface="Calibri"/>
                <a:cs typeface="Calibri"/>
              </a:rPr>
              <a:t>таким </a:t>
            </a:r>
            <a:r>
              <a:rPr dirty="0" sz="2400" spc="-15">
                <a:latin typeface="Calibri"/>
                <a:cs typeface="Calibri"/>
              </a:rPr>
              <a:t>же, </a:t>
            </a:r>
            <a:r>
              <a:rPr dirty="0" sz="2400" spc="-10">
                <a:latin typeface="Calibri"/>
                <a:cs typeface="Calibri"/>
              </a:rPr>
              <a:t>очутись </a:t>
            </a:r>
            <a:r>
              <a:rPr dirty="0" sz="2400">
                <a:latin typeface="Calibri"/>
                <a:cs typeface="Calibri"/>
              </a:rPr>
              <a:t>на </a:t>
            </a:r>
            <a:r>
              <a:rPr dirty="0" sz="2400" spc="-20">
                <a:latin typeface="Calibri"/>
                <a:cs typeface="Calibri"/>
              </a:rPr>
              <a:t>моём </a:t>
            </a:r>
            <a:r>
              <a:rPr dirty="0" sz="2400" spc="-10">
                <a:latin typeface="Calibri"/>
                <a:cs typeface="Calibri"/>
              </a:rPr>
              <a:t>месте </a:t>
            </a:r>
            <a:r>
              <a:rPr dirty="0" sz="2400" spc="-5">
                <a:latin typeface="Calibri"/>
                <a:cs typeface="Calibri"/>
              </a:rPr>
              <a:t>любой </a:t>
            </a:r>
            <a:r>
              <a:rPr dirty="0" sz="2400" spc="-20">
                <a:latin typeface="Calibri"/>
                <a:cs typeface="Calibri"/>
              </a:rPr>
              <a:t>другой </a:t>
            </a:r>
            <a:r>
              <a:rPr dirty="0" sz="2400" spc="-15">
                <a:latin typeface="Calibri"/>
                <a:cs typeface="Calibri"/>
              </a:rPr>
              <a:t> человек. 52)Почему </a:t>
            </a:r>
            <a:r>
              <a:rPr dirty="0" sz="2400" spc="-20">
                <a:latin typeface="Calibri"/>
                <a:cs typeface="Calibri"/>
              </a:rPr>
              <a:t>же воспитатели </a:t>
            </a:r>
            <a:r>
              <a:rPr dirty="0" sz="2400" spc="-10">
                <a:latin typeface="Calibri"/>
                <a:cs typeface="Calibri"/>
              </a:rPr>
              <a:t>ничего </a:t>
            </a:r>
            <a:r>
              <a:rPr dirty="0" sz="2400" spc="-5">
                <a:latin typeface="Calibri"/>
                <a:cs typeface="Calibri"/>
              </a:rPr>
              <a:t>не замечали? 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53)Оглядываясь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20">
                <a:latin typeface="Calibri"/>
                <a:cs typeface="Calibri"/>
              </a:rPr>
              <a:t>назад,</a:t>
            </a:r>
            <a:r>
              <a:rPr dirty="0" sz="2400" spc="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я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и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сейчас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склонна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думать,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что 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молчание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- </a:t>
            </a:r>
            <a:r>
              <a:rPr dirty="0" sz="2400" spc="-25">
                <a:latin typeface="Calibri"/>
                <a:cs typeface="Calibri"/>
              </a:rPr>
              <a:t>это</a:t>
            </a:r>
            <a:r>
              <a:rPr dirty="0" sz="2400" spc="-20">
                <a:latin typeface="Calibri"/>
                <a:cs typeface="Calibri"/>
              </a:rPr>
              <a:t> даже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30">
                <a:latin typeface="Calibri"/>
                <a:cs typeface="Calibri"/>
              </a:rPr>
              <a:t>худшее</a:t>
            </a:r>
            <a:r>
              <a:rPr dirty="0" sz="2400" spc="-25">
                <a:latin typeface="Calibri"/>
                <a:cs typeface="Calibri"/>
              </a:rPr>
              <a:t> зло,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чем воровство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нашего 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недобросовестного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завхоза.</a:t>
            </a:r>
            <a:r>
              <a:rPr dirty="0" sz="2400" spc="-15">
                <a:latin typeface="Calibri"/>
                <a:cs typeface="Calibri"/>
              </a:rPr>
              <a:t> 54)Быть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60">
                <a:latin typeface="Calibri"/>
                <a:cs typeface="Calibri"/>
              </a:rPr>
              <a:t>может,</a:t>
            </a:r>
            <a:r>
              <a:rPr dirty="0" sz="2400" spc="4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и</a:t>
            </a:r>
            <a:r>
              <a:rPr dirty="0" sz="2400" spc="5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не 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пропащий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он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человек.</a:t>
            </a:r>
            <a:r>
              <a:rPr dirty="0" sz="2400" spc="-10">
                <a:latin typeface="Calibri"/>
                <a:cs typeface="Calibri"/>
              </a:rPr>
              <a:t> 55)Поймай</a:t>
            </a:r>
            <a:r>
              <a:rPr dirty="0" sz="2400" spc="-5">
                <a:latin typeface="Calibri"/>
                <a:cs typeface="Calibri"/>
              </a:rPr>
              <a:t> он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35">
                <a:latin typeface="Calibri"/>
                <a:cs typeface="Calibri"/>
              </a:rPr>
              <a:t>хоть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раз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чей-то 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укоризненный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взгляд,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услышь</a:t>
            </a:r>
            <a:r>
              <a:rPr dirty="0" sz="2400" spc="-5">
                <a:latin typeface="Calibri"/>
                <a:cs typeface="Calibri"/>
              </a:rPr>
              <a:t> слово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осуждения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из</a:t>
            </a:r>
            <a:r>
              <a:rPr dirty="0" sz="2400" spc="-5">
                <a:latin typeface="Calibri"/>
                <a:cs typeface="Calibri"/>
              </a:rPr>
              <a:t> уст 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своих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60">
                <a:latin typeface="Calibri"/>
                <a:cs typeface="Calibri"/>
              </a:rPr>
              <a:t>коллег,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ничего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бы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такого</a:t>
            </a:r>
            <a:r>
              <a:rPr dirty="0" sz="2400" spc="-20">
                <a:latin typeface="Calibri"/>
                <a:cs typeface="Calibri"/>
              </a:rPr>
              <a:t> вообще</a:t>
            </a:r>
            <a:r>
              <a:rPr dirty="0" sz="2400" spc="500">
                <a:latin typeface="Calibri"/>
                <a:cs typeface="Calibri"/>
              </a:rPr>
              <a:t> </a:t>
            </a:r>
            <a:r>
              <a:rPr dirty="0" sz="2400" spc="5">
                <a:latin typeface="Calibri"/>
                <a:cs typeface="Calibri"/>
              </a:rPr>
              <a:t>не  </a:t>
            </a:r>
            <a:r>
              <a:rPr dirty="0" sz="2400" spc="-10">
                <a:latin typeface="Calibri"/>
                <a:cs typeface="Calibri"/>
              </a:rPr>
              <a:t>случилось. </a:t>
            </a:r>
            <a:r>
              <a:rPr dirty="0" sz="2400" spc="-5">
                <a:latin typeface="Calibri"/>
                <a:cs typeface="Calibri"/>
              </a:rPr>
              <a:t> 56)Но </a:t>
            </a:r>
            <a:r>
              <a:rPr dirty="0" sz="2400" spc="-20">
                <a:latin typeface="Calibri"/>
                <a:cs typeface="Calibri"/>
              </a:rPr>
              <a:t>молчание </a:t>
            </a:r>
            <a:r>
              <a:rPr dirty="0" sz="2400" spc="-25">
                <a:latin typeface="Calibri"/>
                <a:cs typeface="Calibri"/>
              </a:rPr>
              <a:t>(столь </a:t>
            </a:r>
            <a:r>
              <a:rPr dirty="0" sz="2400" spc="-40">
                <a:latin typeface="Calibri"/>
                <a:cs typeface="Calibri"/>
              </a:rPr>
              <a:t>удобное </a:t>
            </a:r>
            <a:r>
              <a:rPr dirty="0" sz="2400" spc="-5">
                <a:latin typeface="Calibri"/>
                <a:cs typeface="Calibri"/>
              </a:rPr>
              <a:t>для ленивых </a:t>
            </a:r>
            <a:r>
              <a:rPr dirty="0" sz="2400" spc="-10">
                <a:latin typeface="Calibri"/>
                <a:cs typeface="Calibri"/>
              </a:rPr>
              <a:t>душ) </a:t>
            </a:r>
            <a:r>
              <a:rPr dirty="0" sz="2400" spc="-40">
                <a:latin typeface="Calibri"/>
                <a:cs typeface="Calibri"/>
              </a:rPr>
              <a:t>одного 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сделало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40">
                <a:latin typeface="Calibri"/>
                <a:cs typeface="Calibri"/>
              </a:rPr>
              <a:t>жуликом,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на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других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бросило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тень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соучастия.</a:t>
            </a:r>
            <a:endParaRPr sz="2400">
              <a:latin typeface="Calibri"/>
              <a:cs typeface="Calibri"/>
            </a:endParaRPr>
          </a:p>
          <a:p>
            <a:pPr algn="just" marL="5678170">
              <a:lnSpc>
                <a:spcPct val="100000"/>
              </a:lnSpc>
              <a:spcBef>
                <a:spcPts val="45"/>
              </a:spcBef>
            </a:pPr>
            <a:r>
              <a:rPr dirty="0" sz="2400" spc="-5">
                <a:latin typeface="Calibri"/>
                <a:cs typeface="Calibri"/>
              </a:rPr>
              <a:t>(</a:t>
            </a:r>
            <a:r>
              <a:rPr dirty="0" sz="2400" spc="-5" i="1">
                <a:latin typeface="Calibri"/>
                <a:cs typeface="Calibri"/>
              </a:rPr>
              <a:t>По</a:t>
            </a:r>
            <a:r>
              <a:rPr dirty="0" sz="2400" spc="-90" i="1">
                <a:latin typeface="Calibri"/>
                <a:cs typeface="Calibri"/>
              </a:rPr>
              <a:t> </a:t>
            </a:r>
            <a:r>
              <a:rPr dirty="0" sz="2400" spc="-25" i="1">
                <a:latin typeface="Calibri"/>
                <a:cs typeface="Calibri"/>
              </a:rPr>
              <a:t>Ф.Соколовой</a:t>
            </a:r>
            <a:r>
              <a:rPr dirty="0" sz="2400" spc="-25">
                <a:latin typeface="Calibri"/>
                <a:cs typeface="Calibri"/>
              </a:rPr>
              <a:t>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1104" y="411480"/>
            <a:ext cx="8229600" cy="1143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01495" y="621284"/>
            <a:ext cx="569658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Способы</a:t>
            </a:r>
            <a:r>
              <a:rPr dirty="0" spc="-25"/>
              <a:t> </a:t>
            </a:r>
            <a:r>
              <a:rPr dirty="0" spc="-15"/>
              <a:t>формулирования</a:t>
            </a:r>
            <a:r>
              <a:rPr dirty="0" spc="10"/>
              <a:t> </a:t>
            </a:r>
            <a:r>
              <a:rPr dirty="0" spc="-5"/>
              <a:t>значения</a:t>
            </a:r>
            <a:r>
              <a:rPr dirty="0" spc="-70"/>
              <a:t> </a:t>
            </a:r>
            <a:r>
              <a:rPr dirty="0" spc="-5"/>
              <a:t>слова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1318196" y="1386776"/>
            <a:ext cx="5271770" cy="1579880"/>
            <a:chOff x="1318196" y="1386776"/>
            <a:chExt cx="5271770" cy="1579880"/>
          </a:xfrm>
        </p:grpSpPr>
        <p:sp>
          <p:nvSpPr>
            <p:cNvPr id="5" name="object 5"/>
            <p:cNvSpPr/>
            <p:nvPr/>
          </p:nvSpPr>
          <p:spPr>
            <a:xfrm>
              <a:off x="3073145" y="2190750"/>
              <a:ext cx="0" cy="763270"/>
            </a:xfrm>
            <a:custGeom>
              <a:avLst/>
              <a:gdLst/>
              <a:ahLst/>
              <a:cxnLst/>
              <a:rect l="l" t="t" r="r" b="b"/>
              <a:pathLst>
                <a:path w="0" h="763269">
                  <a:moveTo>
                    <a:pt x="0" y="0"/>
                  </a:moveTo>
                  <a:lnTo>
                    <a:pt x="0" y="762888"/>
                  </a:lnTo>
                </a:path>
              </a:pathLst>
            </a:custGeom>
            <a:ln w="25908">
              <a:solidFill>
                <a:srgbClr val="3C669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330451" y="1399031"/>
              <a:ext cx="2909570" cy="854710"/>
            </a:xfrm>
            <a:custGeom>
              <a:avLst/>
              <a:gdLst/>
              <a:ahLst/>
              <a:cxnLst/>
              <a:rect l="l" t="t" r="r" b="b"/>
              <a:pathLst>
                <a:path w="2909570" h="854710">
                  <a:moveTo>
                    <a:pt x="2814066" y="0"/>
                  </a:moveTo>
                  <a:lnTo>
                    <a:pt x="94995" y="0"/>
                  </a:lnTo>
                  <a:lnTo>
                    <a:pt x="58038" y="6730"/>
                  </a:lnTo>
                  <a:lnTo>
                    <a:pt x="27812" y="25018"/>
                  </a:lnTo>
                  <a:lnTo>
                    <a:pt x="7492" y="52196"/>
                  </a:lnTo>
                  <a:lnTo>
                    <a:pt x="0" y="85470"/>
                  </a:lnTo>
                  <a:lnTo>
                    <a:pt x="0" y="768984"/>
                  </a:lnTo>
                  <a:lnTo>
                    <a:pt x="7492" y="802258"/>
                  </a:lnTo>
                  <a:lnTo>
                    <a:pt x="27812" y="829437"/>
                  </a:lnTo>
                  <a:lnTo>
                    <a:pt x="58038" y="847725"/>
                  </a:lnTo>
                  <a:lnTo>
                    <a:pt x="94995" y="854455"/>
                  </a:lnTo>
                  <a:lnTo>
                    <a:pt x="2814066" y="854455"/>
                  </a:lnTo>
                  <a:lnTo>
                    <a:pt x="2851023" y="847725"/>
                  </a:lnTo>
                  <a:lnTo>
                    <a:pt x="2881249" y="829437"/>
                  </a:lnTo>
                  <a:lnTo>
                    <a:pt x="2901569" y="802258"/>
                  </a:lnTo>
                  <a:lnTo>
                    <a:pt x="2909062" y="768984"/>
                  </a:lnTo>
                  <a:lnTo>
                    <a:pt x="2909062" y="85470"/>
                  </a:lnTo>
                  <a:lnTo>
                    <a:pt x="2901569" y="52196"/>
                  </a:lnTo>
                  <a:lnTo>
                    <a:pt x="2881249" y="25018"/>
                  </a:lnTo>
                  <a:lnTo>
                    <a:pt x="2851023" y="6730"/>
                  </a:lnTo>
                  <a:lnTo>
                    <a:pt x="2814066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331213" y="1399793"/>
              <a:ext cx="2909570" cy="854710"/>
            </a:xfrm>
            <a:custGeom>
              <a:avLst/>
              <a:gdLst/>
              <a:ahLst/>
              <a:cxnLst/>
              <a:rect l="l" t="t" r="r" b="b"/>
              <a:pathLst>
                <a:path w="2909570" h="854710">
                  <a:moveTo>
                    <a:pt x="0" y="85470"/>
                  </a:moveTo>
                  <a:lnTo>
                    <a:pt x="7493" y="52196"/>
                  </a:lnTo>
                  <a:lnTo>
                    <a:pt x="27813" y="25018"/>
                  </a:lnTo>
                  <a:lnTo>
                    <a:pt x="58039" y="6730"/>
                  </a:lnTo>
                  <a:lnTo>
                    <a:pt x="94996" y="0"/>
                  </a:lnTo>
                  <a:lnTo>
                    <a:pt x="2814066" y="0"/>
                  </a:lnTo>
                  <a:lnTo>
                    <a:pt x="2851023" y="6730"/>
                  </a:lnTo>
                  <a:lnTo>
                    <a:pt x="2881249" y="25018"/>
                  </a:lnTo>
                  <a:lnTo>
                    <a:pt x="2901569" y="52196"/>
                  </a:lnTo>
                  <a:lnTo>
                    <a:pt x="2909062" y="85470"/>
                  </a:lnTo>
                  <a:lnTo>
                    <a:pt x="2909062" y="768984"/>
                  </a:lnTo>
                  <a:lnTo>
                    <a:pt x="2901569" y="802258"/>
                  </a:lnTo>
                  <a:lnTo>
                    <a:pt x="2881249" y="829436"/>
                  </a:lnTo>
                  <a:lnTo>
                    <a:pt x="2851023" y="847725"/>
                  </a:lnTo>
                  <a:lnTo>
                    <a:pt x="2814066" y="854455"/>
                  </a:lnTo>
                  <a:lnTo>
                    <a:pt x="94996" y="854455"/>
                  </a:lnTo>
                  <a:lnTo>
                    <a:pt x="58039" y="847725"/>
                  </a:lnTo>
                  <a:lnTo>
                    <a:pt x="27813" y="829436"/>
                  </a:lnTo>
                  <a:lnTo>
                    <a:pt x="7493" y="802258"/>
                  </a:lnTo>
                  <a:lnTo>
                    <a:pt x="0" y="768984"/>
                  </a:lnTo>
                  <a:lnTo>
                    <a:pt x="0" y="85470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600199" y="1655063"/>
              <a:ext cx="2909570" cy="854710"/>
            </a:xfrm>
            <a:custGeom>
              <a:avLst/>
              <a:gdLst/>
              <a:ahLst/>
              <a:cxnLst/>
              <a:rect l="l" t="t" r="r" b="b"/>
              <a:pathLst>
                <a:path w="2909570" h="854710">
                  <a:moveTo>
                    <a:pt x="2814066" y="0"/>
                  </a:moveTo>
                  <a:lnTo>
                    <a:pt x="94995" y="0"/>
                  </a:lnTo>
                  <a:lnTo>
                    <a:pt x="58038" y="6731"/>
                  </a:lnTo>
                  <a:lnTo>
                    <a:pt x="27812" y="25019"/>
                  </a:lnTo>
                  <a:lnTo>
                    <a:pt x="7493" y="52197"/>
                  </a:lnTo>
                  <a:lnTo>
                    <a:pt x="0" y="85471"/>
                  </a:lnTo>
                  <a:lnTo>
                    <a:pt x="0" y="768985"/>
                  </a:lnTo>
                  <a:lnTo>
                    <a:pt x="7493" y="802259"/>
                  </a:lnTo>
                  <a:lnTo>
                    <a:pt x="27812" y="829437"/>
                  </a:lnTo>
                  <a:lnTo>
                    <a:pt x="58038" y="847725"/>
                  </a:lnTo>
                  <a:lnTo>
                    <a:pt x="94995" y="854456"/>
                  </a:lnTo>
                  <a:lnTo>
                    <a:pt x="2814066" y="854456"/>
                  </a:lnTo>
                  <a:lnTo>
                    <a:pt x="2851023" y="847725"/>
                  </a:lnTo>
                  <a:lnTo>
                    <a:pt x="2881249" y="829437"/>
                  </a:lnTo>
                  <a:lnTo>
                    <a:pt x="2901569" y="802259"/>
                  </a:lnTo>
                  <a:lnTo>
                    <a:pt x="2909062" y="768985"/>
                  </a:lnTo>
                  <a:lnTo>
                    <a:pt x="2909062" y="85471"/>
                  </a:lnTo>
                  <a:lnTo>
                    <a:pt x="2901569" y="52197"/>
                  </a:lnTo>
                  <a:lnTo>
                    <a:pt x="2881249" y="25019"/>
                  </a:lnTo>
                  <a:lnTo>
                    <a:pt x="2851023" y="6731"/>
                  </a:lnTo>
                  <a:lnTo>
                    <a:pt x="2814066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600961" y="1655825"/>
              <a:ext cx="2909570" cy="854710"/>
            </a:xfrm>
            <a:custGeom>
              <a:avLst/>
              <a:gdLst/>
              <a:ahLst/>
              <a:cxnLst/>
              <a:rect l="l" t="t" r="r" b="b"/>
              <a:pathLst>
                <a:path w="2909570" h="854710">
                  <a:moveTo>
                    <a:pt x="0" y="85471"/>
                  </a:moveTo>
                  <a:lnTo>
                    <a:pt x="7493" y="52197"/>
                  </a:lnTo>
                  <a:lnTo>
                    <a:pt x="27812" y="25019"/>
                  </a:lnTo>
                  <a:lnTo>
                    <a:pt x="58038" y="6731"/>
                  </a:lnTo>
                  <a:lnTo>
                    <a:pt x="94995" y="0"/>
                  </a:lnTo>
                  <a:lnTo>
                    <a:pt x="2814066" y="0"/>
                  </a:lnTo>
                  <a:lnTo>
                    <a:pt x="2851023" y="6731"/>
                  </a:lnTo>
                  <a:lnTo>
                    <a:pt x="2881249" y="25019"/>
                  </a:lnTo>
                  <a:lnTo>
                    <a:pt x="2901568" y="52197"/>
                  </a:lnTo>
                  <a:lnTo>
                    <a:pt x="2909062" y="85471"/>
                  </a:lnTo>
                  <a:lnTo>
                    <a:pt x="2909062" y="768985"/>
                  </a:lnTo>
                  <a:lnTo>
                    <a:pt x="2901568" y="802259"/>
                  </a:lnTo>
                  <a:lnTo>
                    <a:pt x="2881249" y="829437"/>
                  </a:lnTo>
                  <a:lnTo>
                    <a:pt x="2851023" y="847725"/>
                  </a:lnTo>
                  <a:lnTo>
                    <a:pt x="2814066" y="854456"/>
                  </a:lnTo>
                  <a:lnTo>
                    <a:pt x="94995" y="854456"/>
                  </a:lnTo>
                  <a:lnTo>
                    <a:pt x="58038" y="847725"/>
                  </a:lnTo>
                  <a:lnTo>
                    <a:pt x="27812" y="829437"/>
                  </a:lnTo>
                  <a:lnTo>
                    <a:pt x="7493" y="802259"/>
                  </a:lnTo>
                  <a:lnTo>
                    <a:pt x="0" y="768985"/>
                  </a:lnTo>
                  <a:lnTo>
                    <a:pt x="0" y="85471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6576822" y="2145030"/>
              <a:ext cx="0" cy="763270"/>
            </a:xfrm>
            <a:custGeom>
              <a:avLst/>
              <a:gdLst/>
              <a:ahLst/>
              <a:cxnLst/>
              <a:rect l="l" t="t" r="r" b="b"/>
              <a:pathLst>
                <a:path w="0" h="763269">
                  <a:moveTo>
                    <a:pt x="0" y="0"/>
                  </a:moveTo>
                  <a:lnTo>
                    <a:pt x="0" y="762889"/>
                  </a:lnTo>
                </a:path>
              </a:pathLst>
            </a:custGeom>
            <a:ln w="25908">
              <a:solidFill>
                <a:srgbClr val="3C669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2403094" y="1629687"/>
            <a:ext cx="1535430" cy="723265"/>
          </a:xfrm>
          <a:prstGeom prst="rect">
            <a:avLst/>
          </a:prstGeom>
        </p:spPr>
        <p:txBody>
          <a:bodyPr wrap="square" lIns="0" tIns="869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800" spc="-25">
                <a:latin typeface="Microsoft Sans Serif"/>
                <a:cs typeface="Microsoft Sans Serif"/>
              </a:rPr>
              <a:t>Описательное</a:t>
            </a:r>
            <a:endParaRPr sz="1800">
              <a:latin typeface="Microsoft Sans Serif"/>
              <a:cs typeface="Microsoft Sans Serif"/>
            </a:endParaRPr>
          </a:p>
          <a:p>
            <a:pPr marL="50800">
              <a:lnSpc>
                <a:spcPct val="100000"/>
              </a:lnSpc>
              <a:spcBef>
                <a:spcPts val="585"/>
              </a:spcBef>
            </a:pPr>
            <a:r>
              <a:rPr dirty="0" sz="1800" spc="-25">
                <a:latin typeface="Microsoft Sans Serif"/>
                <a:cs typeface="Microsoft Sans Serif"/>
              </a:rPr>
              <a:t>определение</a:t>
            </a:r>
            <a:endParaRPr sz="1800">
              <a:latin typeface="Microsoft Sans Serif"/>
              <a:cs typeface="Microsoft Sans Serif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318196" y="2883344"/>
            <a:ext cx="3204845" cy="3406140"/>
            <a:chOff x="1318196" y="2883344"/>
            <a:chExt cx="3204845" cy="3406140"/>
          </a:xfrm>
        </p:grpSpPr>
        <p:sp>
          <p:nvSpPr>
            <p:cNvPr id="13" name="object 13"/>
            <p:cNvSpPr/>
            <p:nvPr/>
          </p:nvSpPr>
          <p:spPr>
            <a:xfrm>
              <a:off x="1330451" y="2895600"/>
              <a:ext cx="2909570" cy="3124200"/>
            </a:xfrm>
            <a:custGeom>
              <a:avLst/>
              <a:gdLst/>
              <a:ahLst/>
              <a:cxnLst/>
              <a:rect l="l" t="t" r="r" b="b"/>
              <a:pathLst>
                <a:path w="2909570" h="3124200">
                  <a:moveTo>
                    <a:pt x="2618105" y="0"/>
                  </a:moveTo>
                  <a:lnTo>
                    <a:pt x="290956" y="0"/>
                  </a:lnTo>
                  <a:lnTo>
                    <a:pt x="232282" y="5207"/>
                  </a:lnTo>
                  <a:lnTo>
                    <a:pt x="177672" y="19938"/>
                  </a:lnTo>
                  <a:lnTo>
                    <a:pt x="128269" y="43307"/>
                  </a:lnTo>
                  <a:lnTo>
                    <a:pt x="85216" y="74167"/>
                  </a:lnTo>
                  <a:lnTo>
                    <a:pt x="49656" y="111760"/>
                  </a:lnTo>
                  <a:lnTo>
                    <a:pt x="22859" y="154812"/>
                  </a:lnTo>
                  <a:lnTo>
                    <a:pt x="5968" y="202311"/>
                  </a:lnTo>
                  <a:lnTo>
                    <a:pt x="0" y="253364"/>
                  </a:lnTo>
                  <a:lnTo>
                    <a:pt x="0" y="2870238"/>
                  </a:lnTo>
                  <a:lnTo>
                    <a:pt x="5968" y="2921317"/>
                  </a:lnTo>
                  <a:lnTo>
                    <a:pt x="22859" y="2968891"/>
                  </a:lnTo>
                  <a:lnTo>
                    <a:pt x="49656" y="3011932"/>
                  </a:lnTo>
                  <a:lnTo>
                    <a:pt x="85216" y="3049435"/>
                  </a:lnTo>
                  <a:lnTo>
                    <a:pt x="128269" y="3080385"/>
                  </a:lnTo>
                  <a:lnTo>
                    <a:pt x="177672" y="3103753"/>
                  </a:lnTo>
                  <a:lnTo>
                    <a:pt x="232282" y="3118523"/>
                  </a:lnTo>
                  <a:lnTo>
                    <a:pt x="290956" y="3123666"/>
                  </a:lnTo>
                  <a:lnTo>
                    <a:pt x="2618105" y="3123666"/>
                  </a:lnTo>
                  <a:lnTo>
                    <a:pt x="2676779" y="3118523"/>
                  </a:lnTo>
                  <a:lnTo>
                    <a:pt x="2731389" y="3103753"/>
                  </a:lnTo>
                  <a:lnTo>
                    <a:pt x="2780792" y="3080385"/>
                  </a:lnTo>
                  <a:lnTo>
                    <a:pt x="2823845" y="3049435"/>
                  </a:lnTo>
                  <a:lnTo>
                    <a:pt x="2859405" y="3011932"/>
                  </a:lnTo>
                  <a:lnTo>
                    <a:pt x="2886202" y="2968891"/>
                  </a:lnTo>
                  <a:lnTo>
                    <a:pt x="2903093" y="2921317"/>
                  </a:lnTo>
                  <a:lnTo>
                    <a:pt x="2909062" y="2870238"/>
                  </a:lnTo>
                  <a:lnTo>
                    <a:pt x="2909062" y="253364"/>
                  </a:lnTo>
                  <a:lnTo>
                    <a:pt x="2903093" y="202311"/>
                  </a:lnTo>
                  <a:lnTo>
                    <a:pt x="2886202" y="154812"/>
                  </a:lnTo>
                  <a:lnTo>
                    <a:pt x="2859405" y="111760"/>
                  </a:lnTo>
                  <a:lnTo>
                    <a:pt x="2823845" y="74167"/>
                  </a:lnTo>
                  <a:lnTo>
                    <a:pt x="2780792" y="43307"/>
                  </a:lnTo>
                  <a:lnTo>
                    <a:pt x="2731389" y="19938"/>
                  </a:lnTo>
                  <a:lnTo>
                    <a:pt x="2676779" y="5207"/>
                  </a:lnTo>
                  <a:lnTo>
                    <a:pt x="2618105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1331213" y="2896362"/>
              <a:ext cx="2909570" cy="3124200"/>
            </a:xfrm>
            <a:custGeom>
              <a:avLst/>
              <a:gdLst/>
              <a:ahLst/>
              <a:cxnLst/>
              <a:rect l="l" t="t" r="r" b="b"/>
              <a:pathLst>
                <a:path w="2909570" h="3124200">
                  <a:moveTo>
                    <a:pt x="0" y="253364"/>
                  </a:moveTo>
                  <a:lnTo>
                    <a:pt x="5969" y="202311"/>
                  </a:lnTo>
                  <a:lnTo>
                    <a:pt x="22860" y="154812"/>
                  </a:lnTo>
                  <a:lnTo>
                    <a:pt x="49657" y="111760"/>
                  </a:lnTo>
                  <a:lnTo>
                    <a:pt x="85217" y="74167"/>
                  </a:lnTo>
                  <a:lnTo>
                    <a:pt x="128270" y="43307"/>
                  </a:lnTo>
                  <a:lnTo>
                    <a:pt x="177673" y="19938"/>
                  </a:lnTo>
                  <a:lnTo>
                    <a:pt x="232283" y="5207"/>
                  </a:lnTo>
                  <a:lnTo>
                    <a:pt x="290957" y="0"/>
                  </a:lnTo>
                  <a:lnTo>
                    <a:pt x="2618105" y="0"/>
                  </a:lnTo>
                  <a:lnTo>
                    <a:pt x="2676779" y="5207"/>
                  </a:lnTo>
                  <a:lnTo>
                    <a:pt x="2731389" y="19938"/>
                  </a:lnTo>
                  <a:lnTo>
                    <a:pt x="2780791" y="43307"/>
                  </a:lnTo>
                  <a:lnTo>
                    <a:pt x="2823845" y="74167"/>
                  </a:lnTo>
                  <a:lnTo>
                    <a:pt x="2859405" y="111760"/>
                  </a:lnTo>
                  <a:lnTo>
                    <a:pt x="2886202" y="154812"/>
                  </a:lnTo>
                  <a:lnTo>
                    <a:pt x="2903093" y="202311"/>
                  </a:lnTo>
                  <a:lnTo>
                    <a:pt x="2909062" y="253364"/>
                  </a:lnTo>
                  <a:lnTo>
                    <a:pt x="2909062" y="2870238"/>
                  </a:lnTo>
                  <a:lnTo>
                    <a:pt x="2903093" y="2921317"/>
                  </a:lnTo>
                  <a:lnTo>
                    <a:pt x="2886202" y="2968891"/>
                  </a:lnTo>
                  <a:lnTo>
                    <a:pt x="2859405" y="3011932"/>
                  </a:lnTo>
                  <a:lnTo>
                    <a:pt x="2823845" y="3049435"/>
                  </a:lnTo>
                  <a:lnTo>
                    <a:pt x="2780791" y="3080385"/>
                  </a:lnTo>
                  <a:lnTo>
                    <a:pt x="2731389" y="3103753"/>
                  </a:lnTo>
                  <a:lnTo>
                    <a:pt x="2676779" y="3118523"/>
                  </a:lnTo>
                  <a:lnTo>
                    <a:pt x="2618105" y="3123666"/>
                  </a:lnTo>
                  <a:lnTo>
                    <a:pt x="290957" y="3123666"/>
                  </a:lnTo>
                  <a:lnTo>
                    <a:pt x="232283" y="3118523"/>
                  </a:lnTo>
                  <a:lnTo>
                    <a:pt x="177673" y="3103753"/>
                  </a:lnTo>
                  <a:lnTo>
                    <a:pt x="128270" y="3080385"/>
                  </a:lnTo>
                  <a:lnTo>
                    <a:pt x="85217" y="3049435"/>
                  </a:lnTo>
                  <a:lnTo>
                    <a:pt x="49657" y="3011932"/>
                  </a:lnTo>
                  <a:lnTo>
                    <a:pt x="22860" y="2968891"/>
                  </a:lnTo>
                  <a:lnTo>
                    <a:pt x="5969" y="2921317"/>
                  </a:lnTo>
                  <a:lnTo>
                    <a:pt x="0" y="2870238"/>
                  </a:lnTo>
                  <a:lnTo>
                    <a:pt x="0" y="253364"/>
                  </a:lnTo>
                  <a:close/>
                </a:path>
              </a:pathLst>
            </a:custGeom>
            <a:ln w="2590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1600199" y="3151632"/>
              <a:ext cx="2909570" cy="3124200"/>
            </a:xfrm>
            <a:custGeom>
              <a:avLst/>
              <a:gdLst/>
              <a:ahLst/>
              <a:cxnLst/>
              <a:rect l="l" t="t" r="r" b="b"/>
              <a:pathLst>
                <a:path w="2909570" h="3124200">
                  <a:moveTo>
                    <a:pt x="2618104" y="0"/>
                  </a:moveTo>
                  <a:lnTo>
                    <a:pt x="290956" y="0"/>
                  </a:lnTo>
                  <a:lnTo>
                    <a:pt x="232282" y="5206"/>
                  </a:lnTo>
                  <a:lnTo>
                    <a:pt x="177673" y="19938"/>
                  </a:lnTo>
                  <a:lnTo>
                    <a:pt x="128269" y="43306"/>
                  </a:lnTo>
                  <a:lnTo>
                    <a:pt x="85217" y="74167"/>
                  </a:lnTo>
                  <a:lnTo>
                    <a:pt x="49656" y="111759"/>
                  </a:lnTo>
                  <a:lnTo>
                    <a:pt x="22859" y="154812"/>
                  </a:lnTo>
                  <a:lnTo>
                    <a:pt x="5968" y="202310"/>
                  </a:lnTo>
                  <a:lnTo>
                    <a:pt x="0" y="253364"/>
                  </a:lnTo>
                  <a:lnTo>
                    <a:pt x="0" y="2870238"/>
                  </a:lnTo>
                  <a:lnTo>
                    <a:pt x="5968" y="2921317"/>
                  </a:lnTo>
                  <a:lnTo>
                    <a:pt x="22859" y="2968891"/>
                  </a:lnTo>
                  <a:lnTo>
                    <a:pt x="49656" y="3011931"/>
                  </a:lnTo>
                  <a:lnTo>
                    <a:pt x="85217" y="3049435"/>
                  </a:lnTo>
                  <a:lnTo>
                    <a:pt x="128269" y="3080385"/>
                  </a:lnTo>
                  <a:lnTo>
                    <a:pt x="177673" y="3103753"/>
                  </a:lnTo>
                  <a:lnTo>
                    <a:pt x="232282" y="3118523"/>
                  </a:lnTo>
                  <a:lnTo>
                    <a:pt x="290956" y="3123666"/>
                  </a:lnTo>
                  <a:lnTo>
                    <a:pt x="2618104" y="3123666"/>
                  </a:lnTo>
                  <a:lnTo>
                    <a:pt x="2676779" y="3118523"/>
                  </a:lnTo>
                  <a:lnTo>
                    <a:pt x="2731389" y="3103753"/>
                  </a:lnTo>
                  <a:lnTo>
                    <a:pt x="2780791" y="3080385"/>
                  </a:lnTo>
                  <a:lnTo>
                    <a:pt x="2823845" y="3049435"/>
                  </a:lnTo>
                  <a:lnTo>
                    <a:pt x="2859404" y="3011931"/>
                  </a:lnTo>
                  <a:lnTo>
                    <a:pt x="2886202" y="2968891"/>
                  </a:lnTo>
                  <a:lnTo>
                    <a:pt x="2903092" y="2921317"/>
                  </a:lnTo>
                  <a:lnTo>
                    <a:pt x="2909062" y="2870238"/>
                  </a:lnTo>
                  <a:lnTo>
                    <a:pt x="2909062" y="253364"/>
                  </a:lnTo>
                  <a:lnTo>
                    <a:pt x="2903092" y="202310"/>
                  </a:lnTo>
                  <a:lnTo>
                    <a:pt x="2886202" y="154812"/>
                  </a:lnTo>
                  <a:lnTo>
                    <a:pt x="2859404" y="111759"/>
                  </a:lnTo>
                  <a:lnTo>
                    <a:pt x="2823845" y="74167"/>
                  </a:lnTo>
                  <a:lnTo>
                    <a:pt x="2780791" y="43306"/>
                  </a:lnTo>
                  <a:lnTo>
                    <a:pt x="2731389" y="19938"/>
                  </a:lnTo>
                  <a:lnTo>
                    <a:pt x="2676779" y="5206"/>
                  </a:lnTo>
                  <a:lnTo>
                    <a:pt x="2618104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1600961" y="3152394"/>
              <a:ext cx="2909570" cy="3124200"/>
            </a:xfrm>
            <a:custGeom>
              <a:avLst/>
              <a:gdLst/>
              <a:ahLst/>
              <a:cxnLst/>
              <a:rect l="l" t="t" r="r" b="b"/>
              <a:pathLst>
                <a:path w="2909570" h="3124200">
                  <a:moveTo>
                    <a:pt x="0" y="253364"/>
                  </a:moveTo>
                  <a:lnTo>
                    <a:pt x="5968" y="202310"/>
                  </a:lnTo>
                  <a:lnTo>
                    <a:pt x="22859" y="154812"/>
                  </a:lnTo>
                  <a:lnTo>
                    <a:pt x="49656" y="111759"/>
                  </a:lnTo>
                  <a:lnTo>
                    <a:pt x="85217" y="74167"/>
                  </a:lnTo>
                  <a:lnTo>
                    <a:pt x="128269" y="43306"/>
                  </a:lnTo>
                  <a:lnTo>
                    <a:pt x="177673" y="19938"/>
                  </a:lnTo>
                  <a:lnTo>
                    <a:pt x="232282" y="5206"/>
                  </a:lnTo>
                  <a:lnTo>
                    <a:pt x="290956" y="0"/>
                  </a:lnTo>
                  <a:lnTo>
                    <a:pt x="2618104" y="0"/>
                  </a:lnTo>
                  <a:lnTo>
                    <a:pt x="2676779" y="5206"/>
                  </a:lnTo>
                  <a:lnTo>
                    <a:pt x="2731389" y="19938"/>
                  </a:lnTo>
                  <a:lnTo>
                    <a:pt x="2780791" y="43306"/>
                  </a:lnTo>
                  <a:lnTo>
                    <a:pt x="2823845" y="74167"/>
                  </a:lnTo>
                  <a:lnTo>
                    <a:pt x="2859404" y="111759"/>
                  </a:lnTo>
                  <a:lnTo>
                    <a:pt x="2886202" y="154812"/>
                  </a:lnTo>
                  <a:lnTo>
                    <a:pt x="2903092" y="202310"/>
                  </a:lnTo>
                  <a:lnTo>
                    <a:pt x="2909062" y="253364"/>
                  </a:lnTo>
                  <a:lnTo>
                    <a:pt x="2909062" y="2870238"/>
                  </a:lnTo>
                  <a:lnTo>
                    <a:pt x="2903092" y="2921317"/>
                  </a:lnTo>
                  <a:lnTo>
                    <a:pt x="2886202" y="2968891"/>
                  </a:lnTo>
                  <a:lnTo>
                    <a:pt x="2859404" y="3011931"/>
                  </a:lnTo>
                  <a:lnTo>
                    <a:pt x="2823845" y="3049435"/>
                  </a:lnTo>
                  <a:lnTo>
                    <a:pt x="2780791" y="3080385"/>
                  </a:lnTo>
                  <a:lnTo>
                    <a:pt x="2731389" y="3103753"/>
                  </a:lnTo>
                  <a:lnTo>
                    <a:pt x="2676779" y="3118523"/>
                  </a:lnTo>
                  <a:lnTo>
                    <a:pt x="2618104" y="3123666"/>
                  </a:lnTo>
                  <a:lnTo>
                    <a:pt x="290956" y="3123666"/>
                  </a:lnTo>
                  <a:lnTo>
                    <a:pt x="232282" y="3118523"/>
                  </a:lnTo>
                  <a:lnTo>
                    <a:pt x="177673" y="3103753"/>
                  </a:lnTo>
                  <a:lnTo>
                    <a:pt x="128269" y="3080385"/>
                  </a:lnTo>
                  <a:lnTo>
                    <a:pt x="85217" y="3049435"/>
                  </a:lnTo>
                  <a:lnTo>
                    <a:pt x="49656" y="3011931"/>
                  </a:lnTo>
                  <a:lnTo>
                    <a:pt x="22859" y="2968891"/>
                  </a:lnTo>
                  <a:lnTo>
                    <a:pt x="5968" y="2921317"/>
                  </a:lnTo>
                  <a:lnTo>
                    <a:pt x="0" y="2870238"/>
                  </a:lnTo>
                  <a:lnTo>
                    <a:pt x="0" y="253364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/>
          <p:cNvSpPr txBox="1"/>
          <p:nvPr/>
        </p:nvSpPr>
        <p:spPr>
          <a:xfrm>
            <a:off x="1823466" y="3811600"/>
            <a:ext cx="2529840" cy="1816100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algn="ctr" marL="12700" marR="5080" indent="2540">
              <a:lnSpc>
                <a:spcPct val="92100"/>
              </a:lnSpc>
              <a:spcBef>
                <a:spcPts val="270"/>
              </a:spcBef>
            </a:pPr>
            <a:r>
              <a:rPr dirty="0" sz="1800" i="1">
                <a:latin typeface="Arial"/>
                <a:cs typeface="Arial"/>
              </a:rPr>
              <a:t>Мне </a:t>
            </a:r>
            <a:r>
              <a:rPr dirty="0" sz="1800" spc="-25" i="1">
                <a:latin typeface="Arial"/>
                <a:cs typeface="Arial"/>
              </a:rPr>
              <a:t>кажется, </a:t>
            </a:r>
            <a:r>
              <a:rPr dirty="0" sz="1800" spc="-20" i="1">
                <a:latin typeface="Arial"/>
                <a:cs typeface="Arial"/>
              </a:rPr>
              <a:t> </a:t>
            </a:r>
            <a:r>
              <a:rPr dirty="0" sz="1800" spc="-25" i="1">
                <a:latin typeface="Arial"/>
                <a:cs typeface="Arial"/>
              </a:rPr>
              <a:t>благородство </a:t>
            </a:r>
            <a:r>
              <a:rPr dirty="0" sz="1800" spc="-20" i="1">
                <a:latin typeface="Arial"/>
                <a:cs typeface="Arial"/>
              </a:rPr>
              <a:t> </a:t>
            </a:r>
            <a:r>
              <a:rPr dirty="0" sz="1800" spc="-30" i="1">
                <a:latin typeface="Arial"/>
                <a:cs typeface="Arial"/>
              </a:rPr>
              <a:t>человека</a:t>
            </a:r>
            <a:r>
              <a:rPr dirty="0" sz="1800" spc="-20" i="1">
                <a:latin typeface="Arial"/>
                <a:cs typeface="Arial"/>
              </a:rPr>
              <a:t> заключается </a:t>
            </a:r>
            <a:r>
              <a:rPr dirty="0" sz="1800" spc="-490" i="1">
                <a:latin typeface="Arial"/>
                <a:cs typeface="Arial"/>
              </a:rPr>
              <a:t> </a:t>
            </a:r>
            <a:r>
              <a:rPr dirty="0" sz="1800" i="1">
                <a:latin typeface="Arial"/>
                <a:cs typeface="Arial"/>
              </a:rPr>
              <a:t>в</a:t>
            </a:r>
            <a:r>
              <a:rPr dirty="0" sz="1800" spc="-25" i="1">
                <a:latin typeface="Arial"/>
                <a:cs typeface="Arial"/>
              </a:rPr>
              <a:t> </a:t>
            </a:r>
            <a:r>
              <a:rPr dirty="0" sz="1800" spc="-15" i="1">
                <a:latin typeface="Arial"/>
                <a:cs typeface="Arial"/>
              </a:rPr>
              <a:t>умении  </a:t>
            </a:r>
            <a:r>
              <a:rPr dirty="0" sz="1800" spc="-25" i="1">
                <a:latin typeface="Arial"/>
                <a:cs typeface="Arial"/>
              </a:rPr>
              <a:t>уважать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ts val="1900"/>
              </a:lnSpc>
            </a:pPr>
            <a:r>
              <a:rPr dirty="0" sz="1800" spc="-5" i="1">
                <a:latin typeface="Arial"/>
                <a:cs typeface="Arial"/>
              </a:rPr>
              <a:t>людей,</a:t>
            </a:r>
            <a:r>
              <a:rPr dirty="0" sz="1800" spc="430" i="1">
                <a:latin typeface="Arial"/>
                <a:cs typeface="Arial"/>
              </a:rPr>
              <a:t> </a:t>
            </a:r>
            <a:r>
              <a:rPr dirty="0" sz="1800" spc="-20" i="1">
                <a:latin typeface="Arial"/>
                <a:cs typeface="Arial"/>
              </a:rPr>
              <a:t>дарить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ts val="1985"/>
              </a:lnSpc>
            </a:pPr>
            <a:r>
              <a:rPr dirty="0" sz="1800" spc="-25" i="1">
                <a:latin typeface="Arial"/>
                <a:cs typeface="Arial"/>
              </a:rPr>
              <a:t>«благо»</a:t>
            </a:r>
            <a:r>
              <a:rPr dirty="0" sz="1800" spc="-20" i="1">
                <a:latin typeface="Arial"/>
                <a:cs typeface="Arial"/>
              </a:rPr>
              <a:t> окружающим,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ts val="2075"/>
              </a:lnSpc>
            </a:pPr>
            <a:r>
              <a:rPr dirty="0" sz="1800" i="1">
                <a:latin typeface="Arial"/>
                <a:cs typeface="Arial"/>
              </a:rPr>
              <a:t>не</a:t>
            </a:r>
            <a:r>
              <a:rPr dirty="0" sz="1800" spc="-50" i="1">
                <a:latin typeface="Arial"/>
                <a:cs typeface="Arial"/>
              </a:rPr>
              <a:t> </a:t>
            </a:r>
            <a:r>
              <a:rPr dirty="0" sz="1800" spc="-5" i="1">
                <a:latin typeface="Arial"/>
                <a:cs typeface="Arial"/>
              </a:rPr>
              <a:t>думая</a:t>
            </a:r>
            <a:r>
              <a:rPr dirty="0" sz="1800" spc="445" i="1">
                <a:latin typeface="Arial"/>
                <a:cs typeface="Arial"/>
              </a:rPr>
              <a:t> </a:t>
            </a:r>
            <a:r>
              <a:rPr dirty="0" sz="1800" i="1">
                <a:latin typeface="Arial"/>
                <a:cs typeface="Arial"/>
              </a:rPr>
              <a:t>о</a:t>
            </a:r>
            <a:r>
              <a:rPr dirty="0" sz="1800" spc="-50" i="1">
                <a:latin typeface="Arial"/>
                <a:cs typeface="Arial"/>
              </a:rPr>
              <a:t> </a:t>
            </a:r>
            <a:r>
              <a:rPr dirty="0" sz="1800" spc="-5" i="1">
                <a:latin typeface="Arial"/>
                <a:cs typeface="Arial"/>
              </a:rPr>
              <a:t>себе.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4904168" y="1362392"/>
            <a:ext cx="3203575" cy="1051560"/>
            <a:chOff x="4904168" y="1362392"/>
            <a:chExt cx="3203575" cy="1051560"/>
          </a:xfrm>
        </p:grpSpPr>
        <p:sp>
          <p:nvSpPr>
            <p:cNvPr id="19" name="object 19"/>
            <p:cNvSpPr/>
            <p:nvPr/>
          </p:nvSpPr>
          <p:spPr>
            <a:xfrm>
              <a:off x="4916423" y="1374648"/>
              <a:ext cx="2907665" cy="769620"/>
            </a:xfrm>
            <a:custGeom>
              <a:avLst/>
              <a:gdLst/>
              <a:ahLst/>
              <a:cxnLst/>
              <a:rect l="l" t="t" r="r" b="b"/>
              <a:pathLst>
                <a:path w="2907665" h="769619">
                  <a:moveTo>
                    <a:pt x="2822194" y="0"/>
                  </a:moveTo>
                  <a:lnTo>
                    <a:pt x="85343" y="0"/>
                  </a:lnTo>
                  <a:lnTo>
                    <a:pt x="52070" y="6096"/>
                  </a:lnTo>
                  <a:lnTo>
                    <a:pt x="25018" y="22478"/>
                  </a:lnTo>
                  <a:lnTo>
                    <a:pt x="6730" y="46989"/>
                  </a:lnTo>
                  <a:lnTo>
                    <a:pt x="0" y="76962"/>
                  </a:lnTo>
                  <a:lnTo>
                    <a:pt x="0" y="692276"/>
                  </a:lnTo>
                  <a:lnTo>
                    <a:pt x="6730" y="722249"/>
                  </a:lnTo>
                  <a:lnTo>
                    <a:pt x="25018" y="746760"/>
                  </a:lnTo>
                  <a:lnTo>
                    <a:pt x="52070" y="763269"/>
                  </a:lnTo>
                  <a:lnTo>
                    <a:pt x="85343" y="769238"/>
                  </a:lnTo>
                  <a:lnTo>
                    <a:pt x="2822194" y="769238"/>
                  </a:lnTo>
                  <a:lnTo>
                    <a:pt x="2855341" y="763269"/>
                  </a:lnTo>
                  <a:lnTo>
                    <a:pt x="2882519" y="746760"/>
                  </a:lnTo>
                  <a:lnTo>
                    <a:pt x="2900806" y="722249"/>
                  </a:lnTo>
                  <a:lnTo>
                    <a:pt x="2907537" y="692276"/>
                  </a:lnTo>
                  <a:lnTo>
                    <a:pt x="2907537" y="76962"/>
                  </a:lnTo>
                  <a:lnTo>
                    <a:pt x="2900806" y="46989"/>
                  </a:lnTo>
                  <a:lnTo>
                    <a:pt x="2882519" y="22478"/>
                  </a:lnTo>
                  <a:lnTo>
                    <a:pt x="2855341" y="6096"/>
                  </a:lnTo>
                  <a:lnTo>
                    <a:pt x="2822194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4917185" y="1375410"/>
              <a:ext cx="2907665" cy="769620"/>
            </a:xfrm>
            <a:custGeom>
              <a:avLst/>
              <a:gdLst/>
              <a:ahLst/>
              <a:cxnLst/>
              <a:rect l="l" t="t" r="r" b="b"/>
              <a:pathLst>
                <a:path w="2907665" h="769619">
                  <a:moveTo>
                    <a:pt x="0" y="76962"/>
                  </a:moveTo>
                  <a:lnTo>
                    <a:pt x="6730" y="46989"/>
                  </a:lnTo>
                  <a:lnTo>
                    <a:pt x="25018" y="22478"/>
                  </a:lnTo>
                  <a:lnTo>
                    <a:pt x="52069" y="6095"/>
                  </a:lnTo>
                  <a:lnTo>
                    <a:pt x="85343" y="0"/>
                  </a:lnTo>
                  <a:lnTo>
                    <a:pt x="2822193" y="0"/>
                  </a:lnTo>
                  <a:lnTo>
                    <a:pt x="2855341" y="6095"/>
                  </a:lnTo>
                  <a:lnTo>
                    <a:pt x="2882518" y="22478"/>
                  </a:lnTo>
                  <a:lnTo>
                    <a:pt x="2900807" y="46989"/>
                  </a:lnTo>
                  <a:lnTo>
                    <a:pt x="2907538" y="76962"/>
                  </a:lnTo>
                  <a:lnTo>
                    <a:pt x="2907538" y="692276"/>
                  </a:lnTo>
                  <a:lnTo>
                    <a:pt x="2900807" y="722249"/>
                  </a:lnTo>
                  <a:lnTo>
                    <a:pt x="2882518" y="746760"/>
                  </a:lnTo>
                  <a:lnTo>
                    <a:pt x="2855341" y="763269"/>
                  </a:lnTo>
                  <a:lnTo>
                    <a:pt x="2822193" y="769238"/>
                  </a:lnTo>
                  <a:lnTo>
                    <a:pt x="85343" y="769238"/>
                  </a:lnTo>
                  <a:lnTo>
                    <a:pt x="52069" y="763269"/>
                  </a:lnTo>
                  <a:lnTo>
                    <a:pt x="25018" y="746760"/>
                  </a:lnTo>
                  <a:lnTo>
                    <a:pt x="6730" y="722249"/>
                  </a:lnTo>
                  <a:lnTo>
                    <a:pt x="0" y="692276"/>
                  </a:lnTo>
                  <a:lnTo>
                    <a:pt x="0" y="76962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5186171" y="1630680"/>
              <a:ext cx="2907665" cy="769620"/>
            </a:xfrm>
            <a:custGeom>
              <a:avLst/>
              <a:gdLst/>
              <a:ahLst/>
              <a:cxnLst/>
              <a:rect l="l" t="t" r="r" b="b"/>
              <a:pathLst>
                <a:path w="2907665" h="769619">
                  <a:moveTo>
                    <a:pt x="2822194" y="0"/>
                  </a:moveTo>
                  <a:lnTo>
                    <a:pt x="85343" y="0"/>
                  </a:lnTo>
                  <a:lnTo>
                    <a:pt x="52069" y="6096"/>
                  </a:lnTo>
                  <a:lnTo>
                    <a:pt x="25018" y="22479"/>
                  </a:lnTo>
                  <a:lnTo>
                    <a:pt x="6730" y="46990"/>
                  </a:lnTo>
                  <a:lnTo>
                    <a:pt x="0" y="76962"/>
                  </a:lnTo>
                  <a:lnTo>
                    <a:pt x="0" y="692277"/>
                  </a:lnTo>
                  <a:lnTo>
                    <a:pt x="6730" y="722249"/>
                  </a:lnTo>
                  <a:lnTo>
                    <a:pt x="25018" y="746760"/>
                  </a:lnTo>
                  <a:lnTo>
                    <a:pt x="52069" y="763270"/>
                  </a:lnTo>
                  <a:lnTo>
                    <a:pt x="85343" y="769239"/>
                  </a:lnTo>
                  <a:lnTo>
                    <a:pt x="2822194" y="769239"/>
                  </a:lnTo>
                  <a:lnTo>
                    <a:pt x="2855341" y="763270"/>
                  </a:lnTo>
                  <a:lnTo>
                    <a:pt x="2882519" y="746760"/>
                  </a:lnTo>
                  <a:lnTo>
                    <a:pt x="2900806" y="722249"/>
                  </a:lnTo>
                  <a:lnTo>
                    <a:pt x="2907537" y="692277"/>
                  </a:lnTo>
                  <a:lnTo>
                    <a:pt x="2907537" y="76962"/>
                  </a:lnTo>
                  <a:lnTo>
                    <a:pt x="2900806" y="46990"/>
                  </a:lnTo>
                  <a:lnTo>
                    <a:pt x="2882519" y="22479"/>
                  </a:lnTo>
                  <a:lnTo>
                    <a:pt x="2855341" y="6096"/>
                  </a:lnTo>
                  <a:lnTo>
                    <a:pt x="2822194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5186933" y="1631442"/>
              <a:ext cx="2907665" cy="769620"/>
            </a:xfrm>
            <a:custGeom>
              <a:avLst/>
              <a:gdLst/>
              <a:ahLst/>
              <a:cxnLst/>
              <a:rect l="l" t="t" r="r" b="b"/>
              <a:pathLst>
                <a:path w="2907665" h="769619">
                  <a:moveTo>
                    <a:pt x="0" y="76962"/>
                  </a:moveTo>
                  <a:lnTo>
                    <a:pt x="6730" y="46990"/>
                  </a:lnTo>
                  <a:lnTo>
                    <a:pt x="25018" y="22479"/>
                  </a:lnTo>
                  <a:lnTo>
                    <a:pt x="52069" y="6096"/>
                  </a:lnTo>
                  <a:lnTo>
                    <a:pt x="85343" y="0"/>
                  </a:lnTo>
                  <a:lnTo>
                    <a:pt x="2822193" y="0"/>
                  </a:lnTo>
                  <a:lnTo>
                    <a:pt x="2855341" y="6096"/>
                  </a:lnTo>
                  <a:lnTo>
                    <a:pt x="2882518" y="22479"/>
                  </a:lnTo>
                  <a:lnTo>
                    <a:pt x="2900807" y="46990"/>
                  </a:lnTo>
                  <a:lnTo>
                    <a:pt x="2907538" y="76962"/>
                  </a:lnTo>
                  <a:lnTo>
                    <a:pt x="2907538" y="692277"/>
                  </a:lnTo>
                  <a:lnTo>
                    <a:pt x="2900807" y="722249"/>
                  </a:lnTo>
                  <a:lnTo>
                    <a:pt x="2882518" y="746760"/>
                  </a:lnTo>
                  <a:lnTo>
                    <a:pt x="2855341" y="763270"/>
                  </a:lnTo>
                  <a:lnTo>
                    <a:pt x="2822193" y="769238"/>
                  </a:lnTo>
                  <a:lnTo>
                    <a:pt x="85343" y="769238"/>
                  </a:lnTo>
                  <a:lnTo>
                    <a:pt x="52069" y="763270"/>
                  </a:lnTo>
                  <a:lnTo>
                    <a:pt x="25018" y="746760"/>
                  </a:lnTo>
                  <a:lnTo>
                    <a:pt x="6730" y="722249"/>
                  </a:lnTo>
                  <a:lnTo>
                    <a:pt x="0" y="692277"/>
                  </a:lnTo>
                  <a:lnTo>
                    <a:pt x="0" y="76962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/>
          <p:cNvSpPr txBox="1"/>
          <p:nvPr/>
        </p:nvSpPr>
        <p:spPr>
          <a:xfrm>
            <a:off x="5913501" y="1566164"/>
            <a:ext cx="1660525" cy="7239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5410" marR="5080" indent="-93345">
              <a:lnSpc>
                <a:spcPct val="127200"/>
              </a:lnSpc>
              <a:spcBef>
                <a:spcPts val="100"/>
              </a:spcBef>
            </a:pPr>
            <a:r>
              <a:rPr dirty="0" sz="1800">
                <a:latin typeface="Microsoft Sans Serif"/>
                <a:cs typeface="Microsoft Sans Serif"/>
              </a:rPr>
              <a:t>От</a:t>
            </a:r>
            <a:r>
              <a:rPr dirty="0" sz="1800" spc="-25">
                <a:latin typeface="Microsoft Sans Serif"/>
                <a:cs typeface="Microsoft Sans Serif"/>
              </a:rPr>
              <a:t>р</a:t>
            </a:r>
            <a:r>
              <a:rPr dirty="0" sz="1800" spc="-15">
                <a:latin typeface="Microsoft Sans Serif"/>
                <a:cs typeface="Microsoft Sans Serif"/>
              </a:rPr>
              <a:t>и</a:t>
            </a:r>
            <a:r>
              <a:rPr dirty="0" sz="1800" spc="-5">
                <a:latin typeface="Microsoft Sans Serif"/>
                <a:cs typeface="Microsoft Sans Serif"/>
              </a:rPr>
              <a:t>ц</a:t>
            </a:r>
            <a:r>
              <a:rPr dirty="0" sz="1800" spc="-50">
                <a:latin typeface="Microsoft Sans Serif"/>
                <a:cs typeface="Microsoft Sans Serif"/>
              </a:rPr>
              <a:t>а</a:t>
            </a:r>
            <a:r>
              <a:rPr dirty="0" sz="1800" spc="-45">
                <a:latin typeface="Microsoft Sans Serif"/>
                <a:cs typeface="Microsoft Sans Serif"/>
              </a:rPr>
              <a:t>т</a:t>
            </a:r>
            <a:r>
              <a:rPr dirty="0" sz="1800" spc="-100">
                <a:latin typeface="Microsoft Sans Serif"/>
                <a:cs typeface="Microsoft Sans Serif"/>
              </a:rPr>
              <a:t>е</a:t>
            </a:r>
            <a:r>
              <a:rPr dirty="0" sz="1800" spc="15">
                <a:latin typeface="Microsoft Sans Serif"/>
                <a:cs typeface="Microsoft Sans Serif"/>
              </a:rPr>
              <a:t>л</a:t>
            </a:r>
            <a:r>
              <a:rPr dirty="0" sz="1800">
                <a:latin typeface="Microsoft Sans Serif"/>
                <a:cs typeface="Microsoft Sans Serif"/>
              </a:rPr>
              <a:t>ь</a:t>
            </a:r>
            <a:r>
              <a:rPr dirty="0" sz="1800" spc="-5">
                <a:latin typeface="Microsoft Sans Serif"/>
                <a:cs typeface="Microsoft Sans Serif"/>
              </a:rPr>
              <a:t>н</a:t>
            </a:r>
            <a:r>
              <a:rPr dirty="0" sz="1800" spc="-15">
                <a:latin typeface="Microsoft Sans Serif"/>
                <a:cs typeface="Microsoft Sans Serif"/>
              </a:rPr>
              <a:t>о</a:t>
            </a:r>
            <a:r>
              <a:rPr dirty="0" sz="1800">
                <a:latin typeface="Microsoft Sans Serif"/>
                <a:cs typeface="Microsoft Sans Serif"/>
              </a:rPr>
              <a:t>е  </a:t>
            </a:r>
            <a:r>
              <a:rPr dirty="0" sz="1800" spc="-25">
                <a:latin typeface="Microsoft Sans Serif"/>
                <a:cs typeface="Microsoft Sans Serif"/>
              </a:rPr>
              <a:t>определение</a:t>
            </a:r>
            <a:endParaRPr sz="1800">
              <a:latin typeface="Microsoft Sans Serif"/>
              <a:cs typeface="Microsoft Sans Serif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5126735" y="2804160"/>
            <a:ext cx="3204845" cy="3486785"/>
            <a:chOff x="5126735" y="2804160"/>
            <a:chExt cx="3204845" cy="3486785"/>
          </a:xfrm>
        </p:grpSpPr>
        <p:sp>
          <p:nvSpPr>
            <p:cNvPr id="25" name="object 25"/>
            <p:cNvSpPr/>
            <p:nvPr/>
          </p:nvSpPr>
          <p:spPr>
            <a:xfrm>
              <a:off x="5138927" y="2816352"/>
              <a:ext cx="2909570" cy="3204845"/>
            </a:xfrm>
            <a:custGeom>
              <a:avLst/>
              <a:gdLst/>
              <a:ahLst/>
              <a:cxnLst/>
              <a:rect l="l" t="t" r="r" b="b"/>
              <a:pathLst>
                <a:path w="2909570" h="3204845">
                  <a:moveTo>
                    <a:pt x="2618104" y="0"/>
                  </a:moveTo>
                  <a:lnTo>
                    <a:pt x="290957" y="0"/>
                  </a:lnTo>
                  <a:lnTo>
                    <a:pt x="232283" y="5207"/>
                  </a:lnTo>
                  <a:lnTo>
                    <a:pt x="177673" y="19938"/>
                  </a:lnTo>
                  <a:lnTo>
                    <a:pt x="128270" y="43307"/>
                  </a:lnTo>
                  <a:lnTo>
                    <a:pt x="85217" y="74168"/>
                  </a:lnTo>
                  <a:lnTo>
                    <a:pt x="49657" y="111760"/>
                  </a:lnTo>
                  <a:lnTo>
                    <a:pt x="22860" y="154812"/>
                  </a:lnTo>
                  <a:lnTo>
                    <a:pt x="5969" y="202311"/>
                  </a:lnTo>
                  <a:lnTo>
                    <a:pt x="0" y="253364"/>
                  </a:lnTo>
                  <a:lnTo>
                    <a:pt x="0" y="2950972"/>
                  </a:lnTo>
                  <a:lnTo>
                    <a:pt x="5969" y="3002051"/>
                  </a:lnTo>
                  <a:lnTo>
                    <a:pt x="22860" y="3049612"/>
                  </a:lnTo>
                  <a:lnTo>
                    <a:pt x="49657" y="3092653"/>
                  </a:lnTo>
                  <a:lnTo>
                    <a:pt x="85217" y="3130169"/>
                  </a:lnTo>
                  <a:lnTo>
                    <a:pt x="128270" y="3161106"/>
                  </a:lnTo>
                  <a:lnTo>
                    <a:pt x="177673" y="3184474"/>
                  </a:lnTo>
                  <a:lnTo>
                    <a:pt x="232283" y="3199244"/>
                  </a:lnTo>
                  <a:lnTo>
                    <a:pt x="290957" y="3204387"/>
                  </a:lnTo>
                  <a:lnTo>
                    <a:pt x="2618104" y="3204387"/>
                  </a:lnTo>
                  <a:lnTo>
                    <a:pt x="2676779" y="3199244"/>
                  </a:lnTo>
                  <a:lnTo>
                    <a:pt x="2731389" y="3184474"/>
                  </a:lnTo>
                  <a:lnTo>
                    <a:pt x="2780792" y="3161106"/>
                  </a:lnTo>
                  <a:lnTo>
                    <a:pt x="2823845" y="3130169"/>
                  </a:lnTo>
                  <a:lnTo>
                    <a:pt x="2859404" y="3092653"/>
                  </a:lnTo>
                  <a:lnTo>
                    <a:pt x="2886202" y="3049612"/>
                  </a:lnTo>
                  <a:lnTo>
                    <a:pt x="2903093" y="3002051"/>
                  </a:lnTo>
                  <a:lnTo>
                    <a:pt x="2909062" y="2950972"/>
                  </a:lnTo>
                  <a:lnTo>
                    <a:pt x="2909062" y="253364"/>
                  </a:lnTo>
                  <a:lnTo>
                    <a:pt x="2903093" y="202311"/>
                  </a:lnTo>
                  <a:lnTo>
                    <a:pt x="2886202" y="154812"/>
                  </a:lnTo>
                  <a:lnTo>
                    <a:pt x="2859404" y="111760"/>
                  </a:lnTo>
                  <a:lnTo>
                    <a:pt x="2823845" y="74168"/>
                  </a:lnTo>
                  <a:lnTo>
                    <a:pt x="2780792" y="43307"/>
                  </a:lnTo>
                  <a:lnTo>
                    <a:pt x="2731389" y="19938"/>
                  </a:lnTo>
                  <a:lnTo>
                    <a:pt x="2676779" y="5207"/>
                  </a:lnTo>
                  <a:lnTo>
                    <a:pt x="2618104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5139689" y="2817114"/>
              <a:ext cx="2909570" cy="3204845"/>
            </a:xfrm>
            <a:custGeom>
              <a:avLst/>
              <a:gdLst/>
              <a:ahLst/>
              <a:cxnLst/>
              <a:rect l="l" t="t" r="r" b="b"/>
              <a:pathLst>
                <a:path w="2909570" h="3204845">
                  <a:moveTo>
                    <a:pt x="0" y="253364"/>
                  </a:moveTo>
                  <a:lnTo>
                    <a:pt x="5969" y="202311"/>
                  </a:lnTo>
                  <a:lnTo>
                    <a:pt x="22860" y="154812"/>
                  </a:lnTo>
                  <a:lnTo>
                    <a:pt x="49657" y="111760"/>
                  </a:lnTo>
                  <a:lnTo>
                    <a:pt x="85217" y="74168"/>
                  </a:lnTo>
                  <a:lnTo>
                    <a:pt x="128270" y="43307"/>
                  </a:lnTo>
                  <a:lnTo>
                    <a:pt x="177673" y="19938"/>
                  </a:lnTo>
                  <a:lnTo>
                    <a:pt x="232283" y="5207"/>
                  </a:lnTo>
                  <a:lnTo>
                    <a:pt x="290957" y="0"/>
                  </a:lnTo>
                  <a:lnTo>
                    <a:pt x="2618105" y="0"/>
                  </a:lnTo>
                  <a:lnTo>
                    <a:pt x="2676779" y="5207"/>
                  </a:lnTo>
                  <a:lnTo>
                    <a:pt x="2731389" y="19938"/>
                  </a:lnTo>
                  <a:lnTo>
                    <a:pt x="2780791" y="43307"/>
                  </a:lnTo>
                  <a:lnTo>
                    <a:pt x="2823844" y="74168"/>
                  </a:lnTo>
                  <a:lnTo>
                    <a:pt x="2859405" y="111760"/>
                  </a:lnTo>
                  <a:lnTo>
                    <a:pt x="2886202" y="154812"/>
                  </a:lnTo>
                  <a:lnTo>
                    <a:pt x="2903092" y="202311"/>
                  </a:lnTo>
                  <a:lnTo>
                    <a:pt x="2909062" y="253364"/>
                  </a:lnTo>
                  <a:lnTo>
                    <a:pt x="2909062" y="2950972"/>
                  </a:lnTo>
                  <a:lnTo>
                    <a:pt x="2903092" y="3002051"/>
                  </a:lnTo>
                  <a:lnTo>
                    <a:pt x="2886202" y="3049612"/>
                  </a:lnTo>
                  <a:lnTo>
                    <a:pt x="2859405" y="3092653"/>
                  </a:lnTo>
                  <a:lnTo>
                    <a:pt x="2823844" y="3130169"/>
                  </a:lnTo>
                  <a:lnTo>
                    <a:pt x="2780791" y="3161106"/>
                  </a:lnTo>
                  <a:lnTo>
                    <a:pt x="2731389" y="3184474"/>
                  </a:lnTo>
                  <a:lnTo>
                    <a:pt x="2676779" y="3199244"/>
                  </a:lnTo>
                  <a:lnTo>
                    <a:pt x="2618105" y="3204387"/>
                  </a:lnTo>
                  <a:lnTo>
                    <a:pt x="290957" y="3204387"/>
                  </a:lnTo>
                  <a:lnTo>
                    <a:pt x="232283" y="3199244"/>
                  </a:lnTo>
                  <a:lnTo>
                    <a:pt x="177673" y="3184474"/>
                  </a:lnTo>
                  <a:lnTo>
                    <a:pt x="128270" y="3161106"/>
                  </a:lnTo>
                  <a:lnTo>
                    <a:pt x="85217" y="3130169"/>
                  </a:lnTo>
                  <a:lnTo>
                    <a:pt x="49657" y="3092653"/>
                  </a:lnTo>
                  <a:lnTo>
                    <a:pt x="22860" y="3049612"/>
                  </a:lnTo>
                  <a:lnTo>
                    <a:pt x="5969" y="3002051"/>
                  </a:lnTo>
                  <a:lnTo>
                    <a:pt x="0" y="2950972"/>
                  </a:lnTo>
                  <a:lnTo>
                    <a:pt x="0" y="253364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5408675" y="3072384"/>
              <a:ext cx="2909570" cy="3204845"/>
            </a:xfrm>
            <a:custGeom>
              <a:avLst/>
              <a:gdLst/>
              <a:ahLst/>
              <a:cxnLst/>
              <a:rect l="l" t="t" r="r" b="b"/>
              <a:pathLst>
                <a:path w="2909570" h="3204845">
                  <a:moveTo>
                    <a:pt x="2618104" y="0"/>
                  </a:moveTo>
                  <a:lnTo>
                    <a:pt x="290957" y="0"/>
                  </a:lnTo>
                  <a:lnTo>
                    <a:pt x="232283" y="5206"/>
                  </a:lnTo>
                  <a:lnTo>
                    <a:pt x="177673" y="19938"/>
                  </a:lnTo>
                  <a:lnTo>
                    <a:pt x="128270" y="43306"/>
                  </a:lnTo>
                  <a:lnTo>
                    <a:pt x="85216" y="74167"/>
                  </a:lnTo>
                  <a:lnTo>
                    <a:pt x="49657" y="111760"/>
                  </a:lnTo>
                  <a:lnTo>
                    <a:pt x="22860" y="154812"/>
                  </a:lnTo>
                  <a:lnTo>
                    <a:pt x="5969" y="202311"/>
                  </a:lnTo>
                  <a:lnTo>
                    <a:pt x="0" y="253364"/>
                  </a:lnTo>
                  <a:lnTo>
                    <a:pt x="0" y="2950972"/>
                  </a:lnTo>
                  <a:lnTo>
                    <a:pt x="5969" y="3002051"/>
                  </a:lnTo>
                  <a:lnTo>
                    <a:pt x="22860" y="3049612"/>
                  </a:lnTo>
                  <a:lnTo>
                    <a:pt x="49657" y="3092653"/>
                  </a:lnTo>
                  <a:lnTo>
                    <a:pt x="85216" y="3130168"/>
                  </a:lnTo>
                  <a:lnTo>
                    <a:pt x="128270" y="3161106"/>
                  </a:lnTo>
                  <a:lnTo>
                    <a:pt x="177673" y="3184474"/>
                  </a:lnTo>
                  <a:lnTo>
                    <a:pt x="232283" y="3199244"/>
                  </a:lnTo>
                  <a:lnTo>
                    <a:pt x="290957" y="3204387"/>
                  </a:lnTo>
                  <a:lnTo>
                    <a:pt x="2618104" y="3204387"/>
                  </a:lnTo>
                  <a:lnTo>
                    <a:pt x="2676779" y="3199244"/>
                  </a:lnTo>
                  <a:lnTo>
                    <a:pt x="2731389" y="3184474"/>
                  </a:lnTo>
                  <a:lnTo>
                    <a:pt x="2780792" y="3161106"/>
                  </a:lnTo>
                  <a:lnTo>
                    <a:pt x="2823845" y="3130168"/>
                  </a:lnTo>
                  <a:lnTo>
                    <a:pt x="2859404" y="3092653"/>
                  </a:lnTo>
                  <a:lnTo>
                    <a:pt x="2886202" y="3049612"/>
                  </a:lnTo>
                  <a:lnTo>
                    <a:pt x="2903093" y="3002051"/>
                  </a:lnTo>
                  <a:lnTo>
                    <a:pt x="2909062" y="2950972"/>
                  </a:lnTo>
                  <a:lnTo>
                    <a:pt x="2909062" y="253364"/>
                  </a:lnTo>
                  <a:lnTo>
                    <a:pt x="2903093" y="202311"/>
                  </a:lnTo>
                  <a:lnTo>
                    <a:pt x="2886202" y="154812"/>
                  </a:lnTo>
                  <a:lnTo>
                    <a:pt x="2859404" y="111760"/>
                  </a:lnTo>
                  <a:lnTo>
                    <a:pt x="2823845" y="74167"/>
                  </a:lnTo>
                  <a:lnTo>
                    <a:pt x="2780792" y="43306"/>
                  </a:lnTo>
                  <a:lnTo>
                    <a:pt x="2731389" y="19938"/>
                  </a:lnTo>
                  <a:lnTo>
                    <a:pt x="2676779" y="5206"/>
                  </a:lnTo>
                  <a:lnTo>
                    <a:pt x="2618104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5409437" y="3073146"/>
              <a:ext cx="2909570" cy="3204845"/>
            </a:xfrm>
            <a:custGeom>
              <a:avLst/>
              <a:gdLst/>
              <a:ahLst/>
              <a:cxnLst/>
              <a:rect l="l" t="t" r="r" b="b"/>
              <a:pathLst>
                <a:path w="2909570" h="3204845">
                  <a:moveTo>
                    <a:pt x="0" y="253364"/>
                  </a:moveTo>
                  <a:lnTo>
                    <a:pt x="5969" y="202311"/>
                  </a:lnTo>
                  <a:lnTo>
                    <a:pt x="22860" y="154812"/>
                  </a:lnTo>
                  <a:lnTo>
                    <a:pt x="49657" y="111759"/>
                  </a:lnTo>
                  <a:lnTo>
                    <a:pt x="85216" y="74167"/>
                  </a:lnTo>
                  <a:lnTo>
                    <a:pt x="128270" y="43306"/>
                  </a:lnTo>
                  <a:lnTo>
                    <a:pt x="177673" y="19938"/>
                  </a:lnTo>
                  <a:lnTo>
                    <a:pt x="232283" y="5206"/>
                  </a:lnTo>
                  <a:lnTo>
                    <a:pt x="290957" y="0"/>
                  </a:lnTo>
                  <a:lnTo>
                    <a:pt x="2618105" y="0"/>
                  </a:lnTo>
                  <a:lnTo>
                    <a:pt x="2676779" y="5206"/>
                  </a:lnTo>
                  <a:lnTo>
                    <a:pt x="2731389" y="19938"/>
                  </a:lnTo>
                  <a:lnTo>
                    <a:pt x="2780791" y="43306"/>
                  </a:lnTo>
                  <a:lnTo>
                    <a:pt x="2823844" y="74167"/>
                  </a:lnTo>
                  <a:lnTo>
                    <a:pt x="2859405" y="111759"/>
                  </a:lnTo>
                  <a:lnTo>
                    <a:pt x="2886202" y="154812"/>
                  </a:lnTo>
                  <a:lnTo>
                    <a:pt x="2903092" y="202311"/>
                  </a:lnTo>
                  <a:lnTo>
                    <a:pt x="2909062" y="253364"/>
                  </a:lnTo>
                  <a:lnTo>
                    <a:pt x="2909062" y="2950972"/>
                  </a:lnTo>
                  <a:lnTo>
                    <a:pt x="2903092" y="3002051"/>
                  </a:lnTo>
                  <a:lnTo>
                    <a:pt x="2886202" y="3049612"/>
                  </a:lnTo>
                  <a:lnTo>
                    <a:pt x="2859405" y="3092653"/>
                  </a:lnTo>
                  <a:lnTo>
                    <a:pt x="2823844" y="3130168"/>
                  </a:lnTo>
                  <a:lnTo>
                    <a:pt x="2780791" y="3161106"/>
                  </a:lnTo>
                  <a:lnTo>
                    <a:pt x="2731389" y="3184474"/>
                  </a:lnTo>
                  <a:lnTo>
                    <a:pt x="2676779" y="3199244"/>
                  </a:lnTo>
                  <a:lnTo>
                    <a:pt x="2618105" y="3204387"/>
                  </a:lnTo>
                  <a:lnTo>
                    <a:pt x="290957" y="3204387"/>
                  </a:lnTo>
                  <a:lnTo>
                    <a:pt x="232283" y="3199244"/>
                  </a:lnTo>
                  <a:lnTo>
                    <a:pt x="177673" y="3184474"/>
                  </a:lnTo>
                  <a:lnTo>
                    <a:pt x="128270" y="3161106"/>
                  </a:lnTo>
                  <a:lnTo>
                    <a:pt x="85216" y="3130168"/>
                  </a:lnTo>
                  <a:lnTo>
                    <a:pt x="49657" y="3092653"/>
                  </a:lnTo>
                  <a:lnTo>
                    <a:pt x="22860" y="3049612"/>
                  </a:lnTo>
                  <a:lnTo>
                    <a:pt x="5969" y="3002051"/>
                  </a:lnTo>
                  <a:lnTo>
                    <a:pt x="0" y="2950972"/>
                  </a:lnTo>
                  <a:lnTo>
                    <a:pt x="0" y="253364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9" name="object 29"/>
          <p:cNvSpPr txBox="1"/>
          <p:nvPr/>
        </p:nvSpPr>
        <p:spPr>
          <a:xfrm>
            <a:off x="6136894" y="4309948"/>
            <a:ext cx="1618615" cy="75819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 indent="20955">
              <a:lnSpc>
                <a:spcPct val="83400"/>
              </a:lnSpc>
              <a:spcBef>
                <a:spcPts val="459"/>
              </a:spcBef>
            </a:pPr>
            <a:r>
              <a:rPr dirty="0" sz="1800" spc="-5">
                <a:latin typeface="Microsoft Sans Serif"/>
                <a:cs typeface="Microsoft Sans Serif"/>
              </a:rPr>
              <a:t>Честность </a:t>
            </a:r>
            <a:r>
              <a:rPr dirty="0" sz="1800" spc="475">
                <a:latin typeface="Microsoft Sans Serif"/>
                <a:cs typeface="Microsoft Sans Serif"/>
              </a:rPr>
              <a:t>– </a:t>
            </a:r>
            <a:r>
              <a:rPr dirty="0" sz="1800" spc="480">
                <a:latin typeface="Microsoft Sans Serif"/>
                <a:cs typeface="Microsoft Sans Serif"/>
              </a:rPr>
              <a:t> </a:t>
            </a:r>
            <a:r>
              <a:rPr dirty="0" sz="1800" spc="-25">
                <a:latin typeface="Microsoft Sans Serif"/>
                <a:cs typeface="Microsoft Sans Serif"/>
              </a:rPr>
              <a:t>это</a:t>
            </a:r>
            <a:r>
              <a:rPr dirty="0" sz="1800" spc="-20">
                <a:latin typeface="Microsoft Sans Serif"/>
                <a:cs typeface="Microsoft Sans Serif"/>
              </a:rPr>
              <a:t> </a:t>
            </a:r>
            <a:r>
              <a:rPr dirty="0" sz="1800" spc="-25">
                <a:latin typeface="Microsoft Sans Serif"/>
                <a:cs typeface="Microsoft Sans Serif"/>
              </a:rPr>
              <a:t>отсутствие </a:t>
            </a:r>
            <a:r>
              <a:rPr dirty="0" sz="1800" spc="-470">
                <a:latin typeface="Microsoft Sans Serif"/>
                <a:cs typeface="Microsoft Sans Serif"/>
              </a:rPr>
              <a:t> </a:t>
            </a:r>
            <a:r>
              <a:rPr dirty="0" sz="1800" spc="-15">
                <a:latin typeface="Microsoft Sans Serif"/>
                <a:cs typeface="Microsoft Sans Serif"/>
              </a:rPr>
              <a:t>лжи.</a:t>
            </a:r>
            <a:endParaRPr sz="1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274320"/>
            <a:ext cx="8229600" cy="1143000"/>
            <a:chOff x="457200" y="274320"/>
            <a:chExt cx="8229600" cy="1143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200" y="274320"/>
              <a:ext cx="8229600" cy="1143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38300" y="563879"/>
              <a:ext cx="6097524" cy="499872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820926" y="626490"/>
            <a:ext cx="570166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Способы</a:t>
            </a:r>
            <a:r>
              <a:rPr dirty="0" spc="-25"/>
              <a:t> </a:t>
            </a:r>
            <a:r>
              <a:rPr dirty="0" spc="-15"/>
              <a:t>формулирования</a:t>
            </a:r>
            <a:r>
              <a:rPr dirty="0" spc="10"/>
              <a:t> </a:t>
            </a:r>
            <a:r>
              <a:rPr dirty="0" spc="-5"/>
              <a:t>значения</a:t>
            </a:r>
            <a:r>
              <a:rPr dirty="0" spc="-30"/>
              <a:t> </a:t>
            </a:r>
            <a:r>
              <a:rPr dirty="0" spc="-5"/>
              <a:t>слова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1054544" y="1386776"/>
            <a:ext cx="5621020" cy="1732914"/>
            <a:chOff x="1054544" y="1386776"/>
            <a:chExt cx="5621020" cy="1732914"/>
          </a:xfrm>
        </p:grpSpPr>
        <p:sp>
          <p:nvSpPr>
            <p:cNvPr id="7" name="object 7"/>
            <p:cNvSpPr/>
            <p:nvPr/>
          </p:nvSpPr>
          <p:spPr>
            <a:xfrm>
              <a:off x="3001517" y="2204466"/>
              <a:ext cx="0" cy="716280"/>
            </a:xfrm>
            <a:custGeom>
              <a:avLst/>
              <a:gdLst/>
              <a:ahLst/>
              <a:cxnLst/>
              <a:rect l="l" t="t" r="r" b="b"/>
              <a:pathLst>
                <a:path w="0" h="716280">
                  <a:moveTo>
                    <a:pt x="0" y="0"/>
                  </a:moveTo>
                  <a:lnTo>
                    <a:pt x="0" y="716153"/>
                  </a:lnTo>
                </a:path>
              </a:pathLst>
            </a:custGeom>
            <a:ln w="25908">
              <a:solidFill>
                <a:srgbClr val="3C669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066800" y="1399031"/>
              <a:ext cx="3166745" cy="912494"/>
            </a:xfrm>
            <a:custGeom>
              <a:avLst/>
              <a:gdLst/>
              <a:ahLst/>
              <a:cxnLst/>
              <a:rect l="l" t="t" r="r" b="b"/>
              <a:pathLst>
                <a:path w="3166745" h="912494">
                  <a:moveTo>
                    <a:pt x="3063113" y="0"/>
                  </a:moveTo>
                  <a:lnTo>
                    <a:pt x="103378" y="0"/>
                  </a:lnTo>
                  <a:lnTo>
                    <a:pt x="63144" y="7112"/>
                  </a:lnTo>
                  <a:lnTo>
                    <a:pt x="30276" y="26669"/>
                  </a:lnTo>
                  <a:lnTo>
                    <a:pt x="8128" y="55752"/>
                  </a:lnTo>
                  <a:lnTo>
                    <a:pt x="0" y="91185"/>
                  </a:lnTo>
                  <a:lnTo>
                    <a:pt x="0" y="821054"/>
                  </a:lnTo>
                  <a:lnTo>
                    <a:pt x="8128" y="856488"/>
                  </a:lnTo>
                  <a:lnTo>
                    <a:pt x="30276" y="885570"/>
                  </a:lnTo>
                  <a:lnTo>
                    <a:pt x="63144" y="905128"/>
                  </a:lnTo>
                  <a:lnTo>
                    <a:pt x="103378" y="912240"/>
                  </a:lnTo>
                  <a:lnTo>
                    <a:pt x="3063113" y="912240"/>
                  </a:lnTo>
                  <a:lnTo>
                    <a:pt x="3103372" y="905128"/>
                  </a:lnTo>
                  <a:lnTo>
                    <a:pt x="3136265" y="885570"/>
                  </a:lnTo>
                  <a:lnTo>
                    <a:pt x="3158363" y="856488"/>
                  </a:lnTo>
                  <a:lnTo>
                    <a:pt x="3166491" y="821054"/>
                  </a:lnTo>
                  <a:lnTo>
                    <a:pt x="3166491" y="91185"/>
                  </a:lnTo>
                  <a:lnTo>
                    <a:pt x="3158363" y="55752"/>
                  </a:lnTo>
                  <a:lnTo>
                    <a:pt x="3136265" y="26669"/>
                  </a:lnTo>
                  <a:lnTo>
                    <a:pt x="3103372" y="7112"/>
                  </a:lnTo>
                  <a:lnTo>
                    <a:pt x="3063113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067562" y="1399793"/>
              <a:ext cx="3166745" cy="912494"/>
            </a:xfrm>
            <a:custGeom>
              <a:avLst/>
              <a:gdLst/>
              <a:ahLst/>
              <a:cxnLst/>
              <a:rect l="l" t="t" r="r" b="b"/>
              <a:pathLst>
                <a:path w="3166745" h="912494">
                  <a:moveTo>
                    <a:pt x="0" y="91185"/>
                  </a:moveTo>
                  <a:lnTo>
                    <a:pt x="8128" y="55752"/>
                  </a:lnTo>
                  <a:lnTo>
                    <a:pt x="30276" y="26669"/>
                  </a:lnTo>
                  <a:lnTo>
                    <a:pt x="63144" y="7111"/>
                  </a:lnTo>
                  <a:lnTo>
                    <a:pt x="103378" y="0"/>
                  </a:lnTo>
                  <a:lnTo>
                    <a:pt x="3063113" y="0"/>
                  </a:lnTo>
                  <a:lnTo>
                    <a:pt x="3103372" y="7111"/>
                  </a:lnTo>
                  <a:lnTo>
                    <a:pt x="3136265" y="26669"/>
                  </a:lnTo>
                  <a:lnTo>
                    <a:pt x="3158363" y="55752"/>
                  </a:lnTo>
                  <a:lnTo>
                    <a:pt x="3166491" y="91185"/>
                  </a:lnTo>
                  <a:lnTo>
                    <a:pt x="3166491" y="821054"/>
                  </a:lnTo>
                  <a:lnTo>
                    <a:pt x="3158363" y="856488"/>
                  </a:lnTo>
                  <a:lnTo>
                    <a:pt x="3136265" y="885570"/>
                  </a:lnTo>
                  <a:lnTo>
                    <a:pt x="3103372" y="905128"/>
                  </a:lnTo>
                  <a:lnTo>
                    <a:pt x="3063113" y="912240"/>
                  </a:lnTo>
                  <a:lnTo>
                    <a:pt x="103378" y="912240"/>
                  </a:lnTo>
                  <a:lnTo>
                    <a:pt x="63144" y="905128"/>
                  </a:lnTo>
                  <a:lnTo>
                    <a:pt x="30276" y="885570"/>
                  </a:lnTo>
                  <a:lnTo>
                    <a:pt x="8128" y="856488"/>
                  </a:lnTo>
                  <a:lnTo>
                    <a:pt x="0" y="821054"/>
                  </a:lnTo>
                  <a:lnTo>
                    <a:pt x="0" y="91185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341120" y="1659636"/>
              <a:ext cx="3165475" cy="911225"/>
            </a:xfrm>
            <a:custGeom>
              <a:avLst/>
              <a:gdLst/>
              <a:ahLst/>
              <a:cxnLst/>
              <a:rect l="l" t="t" r="r" b="b"/>
              <a:pathLst>
                <a:path w="3165475" h="911225">
                  <a:moveTo>
                    <a:pt x="3061589" y="0"/>
                  </a:moveTo>
                  <a:lnTo>
                    <a:pt x="103378" y="0"/>
                  </a:lnTo>
                  <a:lnTo>
                    <a:pt x="63118" y="7112"/>
                  </a:lnTo>
                  <a:lnTo>
                    <a:pt x="30226" y="26669"/>
                  </a:lnTo>
                  <a:lnTo>
                    <a:pt x="8128" y="55625"/>
                  </a:lnTo>
                  <a:lnTo>
                    <a:pt x="0" y="91059"/>
                  </a:lnTo>
                  <a:lnTo>
                    <a:pt x="0" y="819658"/>
                  </a:lnTo>
                  <a:lnTo>
                    <a:pt x="8128" y="855090"/>
                  </a:lnTo>
                  <a:lnTo>
                    <a:pt x="30226" y="884047"/>
                  </a:lnTo>
                  <a:lnTo>
                    <a:pt x="63118" y="903604"/>
                  </a:lnTo>
                  <a:lnTo>
                    <a:pt x="103378" y="910716"/>
                  </a:lnTo>
                  <a:lnTo>
                    <a:pt x="3061589" y="910716"/>
                  </a:lnTo>
                  <a:lnTo>
                    <a:pt x="3101847" y="903604"/>
                  </a:lnTo>
                  <a:lnTo>
                    <a:pt x="3134741" y="884047"/>
                  </a:lnTo>
                  <a:lnTo>
                    <a:pt x="3156839" y="855090"/>
                  </a:lnTo>
                  <a:lnTo>
                    <a:pt x="3164967" y="819658"/>
                  </a:lnTo>
                  <a:lnTo>
                    <a:pt x="3164967" y="91059"/>
                  </a:lnTo>
                  <a:lnTo>
                    <a:pt x="3156839" y="55625"/>
                  </a:lnTo>
                  <a:lnTo>
                    <a:pt x="3134741" y="26669"/>
                  </a:lnTo>
                  <a:lnTo>
                    <a:pt x="3101847" y="7112"/>
                  </a:lnTo>
                  <a:lnTo>
                    <a:pt x="3061589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341882" y="1660397"/>
              <a:ext cx="3165475" cy="911225"/>
            </a:xfrm>
            <a:custGeom>
              <a:avLst/>
              <a:gdLst/>
              <a:ahLst/>
              <a:cxnLst/>
              <a:rect l="l" t="t" r="r" b="b"/>
              <a:pathLst>
                <a:path w="3165475" h="911225">
                  <a:moveTo>
                    <a:pt x="0" y="91059"/>
                  </a:moveTo>
                  <a:lnTo>
                    <a:pt x="8128" y="55625"/>
                  </a:lnTo>
                  <a:lnTo>
                    <a:pt x="30226" y="26669"/>
                  </a:lnTo>
                  <a:lnTo>
                    <a:pt x="63118" y="7112"/>
                  </a:lnTo>
                  <a:lnTo>
                    <a:pt x="103378" y="0"/>
                  </a:lnTo>
                  <a:lnTo>
                    <a:pt x="3061589" y="0"/>
                  </a:lnTo>
                  <a:lnTo>
                    <a:pt x="3101847" y="7112"/>
                  </a:lnTo>
                  <a:lnTo>
                    <a:pt x="3134741" y="26669"/>
                  </a:lnTo>
                  <a:lnTo>
                    <a:pt x="3156839" y="55625"/>
                  </a:lnTo>
                  <a:lnTo>
                    <a:pt x="3164967" y="91059"/>
                  </a:lnTo>
                  <a:lnTo>
                    <a:pt x="3164967" y="819657"/>
                  </a:lnTo>
                  <a:lnTo>
                    <a:pt x="3156839" y="855090"/>
                  </a:lnTo>
                  <a:lnTo>
                    <a:pt x="3134741" y="884047"/>
                  </a:lnTo>
                  <a:lnTo>
                    <a:pt x="3101847" y="903604"/>
                  </a:lnTo>
                  <a:lnTo>
                    <a:pt x="3061589" y="910716"/>
                  </a:lnTo>
                  <a:lnTo>
                    <a:pt x="103378" y="910716"/>
                  </a:lnTo>
                  <a:lnTo>
                    <a:pt x="63118" y="903604"/>
                  </a:lnTo>
                  <a:lnTo>
                    <a:pt x="30226" y="884047"/>
                  </a:lnTo>
                  <a:lnTo>
                    <a:pt x="8128" y="855090"/>
                  </a:lnTo>
                  <a:lnTo>
                    <a:pt x="0" y="819657"/>
                  </a:lnTo>
                  <a:lnTo>
                    <a:pt x="0" y="91059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6662166" y="2215133"/>
              <a:ext cx="0" cy="891540"/>
            </a:xfrm>
            <a:custGeom>
              <a:avLst/>
              <a:gdLst/>
              <a:ahLst/>
              <a:cxnLst/>
              <a:rect l="l" t="t" r="r" b="b"/>
              <a:pathLst>
                <a:path w="0" h="891539">
                  <a:moveTo>
                    <a:pt x="0" y="0"/>
                  </a:moveTo>
                  <a:lnTo>
                    <a:pt x="0" y="891413"/>
                  </a:lnTo>
                </a:path>
              </a:pathLst>
            </a:custGeom>
            <a:ln w="25908">
              <a:solidFill>
                <a:srgbClr val="3C669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2359532" y="1945589"/>
            <a:ext cx="125349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Arial"/>
                <a:cs typeface="Arial"/>
              </a:rPr>
              <a:t>Синонимы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1054544" y="2907728"/>
            <a:ext cx="3465829" cy="3386454"/>
            <a:chOff x="1054544" y="2907728"/>
            <a:chExt cx="3465829" cy="3386454"/>
          </a:xfrm>
        </p:grpSpPr>
        <p:sp>
          <p:nvSpPr>
            <p:cNvPr id="15" name="object 15"/>
            <p:cNvSpPr/>
            <p:nvPr/>
          </p:nvSpPr>
          <p:spPr>
            <a:xfrm>
              <a:off x="1066800" y="2919984"/>
              <a:ext cx="3166745" cy="3100070"/>
            </a:xfrm>
            <a:custGeom>
              <a:avLst/>
              <a:gdLst/>
              <a:ahLst/>
              <a:cxnLst/>
              <a:rect l="l" t="t" r="r" b="b"/>
              <a:pathLst>
                <a:path w="3166745" h="3100070">
                  <a:moveTo>
                    <a:pt x="2849879" y="0"/>
                  </a:moveTo>
                  <a:lnTo>
                    <a:pt x="316611" y="0"/>
                  </a:lnTo>
                  <a:lnTo>
                    <a:pt x="252856" y="5333"/>
                  </a:lnTo>
                  <a:lnTo>
                    <a:pt x="193395" y="20700"/>
                  </a:lnTo>
                  <a:lnTo>
                    <a:pt x="139611" y="45085"/>
                  </a:lnTo>
                  <a:lnTo>
                    <a:pt x="92748" y="77342"/>
                  </a:lnTo>
                  <a:lnTo>
                    <a:pt x="54076" y="116331"/>
                  </a:lnTo>
                  <a:lnTo>
                    <a:pt x="24879" y="161162"/>
                  </a:lnTo>
                  <a:lnTo>
                    <a:pt x="6426" y="210819"/>
                  </a:lnTo>
                  <a:lnTo>
                    <a:pt x="0" y="264032"/>
                  </a:lnTo>
                  <a:lnTo>
                    <a:pt x="0" y="2835668"/>
                  </a:lnTo>
                  <a:lnTo>
                    <a:pt x="6426" y="2888868"/>
                  </a:lnTo>
                  <a:lnTo>
                    <a:pt x="24879" y="2938424"/>
                  </a:lnTo>
                  <a:lnTo>
                    <a:pt x="54076" y="2983268"/>
                  </a:lnTo>
                  <a:lnTo>
                    <a:pt x="92748" y="3022333"/>
                  </a:lnTo>
                  <a:lnTo>
                    <a:pt x="139611" y="3054565"/>
                  </a:lnTo>
                  <a:lnTo>
                    <a:pt x="193395" y="3078911"/>
                  </a:lnTo>
                  <a:lnTo>
                    <a:pt x="252856" y="3094291"/>
                  </a:lnTo>
                  <a:lnTo>
                    <a:pt x="316611" y="3099650"/>
                  </a:lnTo>
                  <a:lnTo>
                    <a:pt x="2849879" y="3099650"/>
                  </a:lnTo>
                  <a:lnTo>
                    <a:pt x="2913634" y="3094291"/>
                  </a:lnTo>
                  <a:lnTo>
                    <a:pt x="2973070" y="3078911"/>
                  </a:lnTo>
                  <a:lnTo>
                    <a:pt x="3026917" y="3054565"/>
                  </a:lnTo>
                  <a:lnTo>
                    <a:pt x="3073780" y="3022333"/>
                  </a:lnTo>
                  <a:lnTo>
                    <a:pt x="3112389" y="2983268"/>
                  </a:lnTo>
                  <a:lnTo>
                    <a:pt x="3141599" y="2938424"/>
                  </a:lnTo>
                  <a:lnTo>
                    <a:pt x="3160014" y="2888868"/>
                  </a:lnTo>
                  <a:lnTo>
                    <a:pt x="3166491" y="2835668"/>
                  </a:lnTo>
                  <a:lnTo>
                    <a:pt x="3166491" y="264032"/>
                  </a:lnTo>
                  <a:lnTo>
                    <a:pt x="3160014" y="210819"/>
                  </a:lnTo>
                  <a:lnTo>
                    <a:pt x="3141599" y="161162"/>
                  </a:lnTo>
                  <a:lnTo>
                    <a:pt x="3112389" y="116331"/>
                  </a:lnTo>
                  <a:lnTo>
                    <a:pt x="3073780" y="77342"/>
                  </a:lnTo>
                  <a:lnTo>
                    <a:pt x="3026917" y="45085"/>
                  </a:lnTo>
                  <a:lnTo>
                    <a:pt x="2973070" y="20700"/>
                  </a:lnTo>
                  <a:lnTo>
                    <a:pt x="2913634" y="5333"/>
                  </a:lnTo>
                  <a:lnTo>
                    <a:pt x="2849879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1067562" y="2920746"/>
              <a:ext cx="3166745" cy="3100070"/>
            </a:xfrm>
            <a:custGeom>
              <a:avLst/>
              <a:gdLst/>
              <a:ahLst/>
              <a:cxnLst/>
              <a:rect l="l" t="t" r="r" b="b"/>
              <a:pathLst>
                <a:path w="3166745" h="3100070">
                  <a:moveTo>
                    <a:pt x="0" y="264032"/>
                  </a:moveTo>
                  <a:lnTo>
                    <a:pt x="6426" y="210819"/>
                  </a:lnTo>
                  <a:lnTo>
                    <a:pt x="24879" y="161162"/>
                  </a:lnTo>
                  <a:lnTo>
                    <a:pt x="54076" y="116331"/>
                  </a:lnTo>
                  <a:lnTo>
                    <a:pt x="92748" y="77342"/>
                  </a:lnTo>
                  <a:lnTo>
                    <a:pt x="139611" y="45084"/>
                  </a:lnTo>
                  <a:lnTo>
                    <a:pt x="193395" y="20700"/>
                  </a:lnTo>
                  <a:lnTo>
                    <a:pt x="252856" y="5333"/>
                  </a:lnTo>
                  <a:lnTo>
                    <a:pt x="316610" y="0"/>
                  </a:lnTo>
                  <a:lnTo>
                    <a:pt x="2849879" y="0"/>
                  </a:lnTo>
                  <a:lnTo>
                    <a:pt x="2913634" y="5333"/>
                  </a:lnTo>
                  <a:lnTo>
                    <a:pt x="2973070" y="20700"/>
                  </a:lnTo>
                  <a:lnTo>
                    <a:pt x="3026917" y="45084"/>
                  </a:lnTo>
                  <a:lnTo>
                    <a:pt x="3073780" y="77342"/>
                  </a:lnTo>
                  <a:lnTo>
                    <a:pt x="3112389" y="116331"/>
                  </a:lnTo>
                  <a:lnTo>
                    <a:pt x="3141599" y="161162"/>
                  </a:lnTo>
                  <a:lnTo>
                    <a:pt x="3160014" y="210819"/>
                  </a:lnTo>
                  <a:lnTo>
                    <a:pt x="3166491" y="264032"/>
                  </a:lnTo>
                  <a:lnTo>
                    <a:pt x="3166491" y="2835668"/>
                  </a:lnTo>
                  <a:lnTo>
                    <a:pt x="3160014" y="2888868"/>
                  </a:lnTo>
                  <a:lnTo>
                    <a:pt x="3141599" y="2938424"/>
                  </a:lnTo>
                  <a:lnTo>
                    <a:pt x="3112389" y="2983268"/>
                  </a:lnTo>
                  <a:lnTo>
                    <a:pt x="3073780" y="3022333"/>
                  </a:lnTo>
                  <a:lnTo>
                    <a:pt x="3026917" y="3054565"/>
                  </a:lnTo>
                  <a:lnTo>
                    <a:pt x="2973070" y="3078911"/>
                  </a:lnTo>
                  <a:lnTo>
                    <a:pt x="2913634" y="3094291"/>
                  </a:lnTo>
                  <a:lnTo>
                    <a:pt x="2849879" y="3099650"/>
                  </a:lnTo>
                  <a:lnTo>
                    <a:pt x="316610" y="3099650"/>
                  </a:lnTo>
                  <a:lnTo>
                    <a:pt x="252856" y="3094291"/>
                  </a:lnTo>
                  <a:lnTo>
                    <a:pt x="193395" y="3078911"/>
                  </a:lnTo>
                  <a:lnTo>
                    <a:pt x="139611" y="3054565"/>
                  </a:lnTo>
                  <a:lnTo>
                    <a:pt x="92748" y="3022333"/>
                  </a:lnTo>
                  <a:lnTo>
                    <a:pt x="54076" y="2983268"/>
                  </a:lnTo>
                  <a:lnTo>
                    <a:pt x="24879" y="2938424"/>
                  </a:lnTo>
                  <a:lnTo>
                    <a:pt x="6426" y="2888868"/>
                  </a:lnTo>
                  <a:lnTo>
                    <a:pt x="0" y="2835668"/>
                  </a:lnTo>
                  <a:lnTo>
                    <a:pt x="0" y="264032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1341120" y="3180588"/>
              <a:ext cx="3165475" cy="3100070"/>
            </a:xfrm>
            <a:custGeom>
              <a:avLst/>
              <a:gdLst/>
              <a:ahLst/>
              <a:cxnLst/>
              <a:rect l="l" t="t" r="r" b="b"/>
              <a:pathLst>
                <a:path w="3165475" h="3100070">
                  <a:moveTo>
                    <a:pt x="2848483" y="0"/>
                  </a:moveTo>
                  <a:lnTo>
                    <a:pt x="316484" y="0"/>
                  </a:lnTo>
                  <a:lnTo>
                    <a:pt x="252730" y="5334"/>
                  </a:lnTo>
                  <a:lnTo>
                    <a:pt x="193294" y="20700"/>
                  </a:lnTo>
                  <a:lnTo>
                    <a:pt x="139573" y="45085"/>
                  </a:lnTo>
                  <a:lnTo>
                    <a:pt x="92710" y="77342"/>
                  </a:lnTo>
                  <a:lnTo>
                    <a:pt x="54102" y="116332"/>
                  </a:lnTo>
                  <a:lnTo>
                    <a:pt x="24892" y="161162"/>
                  </a:lnTo>
                  <a:lnTo>
                    <a:pt x="6477" y="210820"/>
                  </a:lnTo>
                  <a:lnTo>
                    <a:pt x="0" y="264033"/>
                  </a:lnTo>
                  <a:lnTo>
                    <a:pt x="0" y="2835668"/>
                  </a:lnTo>
                  <a:lnTo>
                    <a:pt x="6477" y="2888869"/>
                  </a:lnTo>
                  <a:lnTo>
                    <a:pt x="24892" y="2938424"/>
                  </a:lnTo>
                  <a:lnTo>
                    <a:pt x="54102" y="2983268"/>
                  </a:lnTo>
                  <a:lnTo>
                    <a:pt x="92710" y="3022333"/>
                  </a:lnTo>
                  <a:lnTo>
                    <a:pt x="139573" y="3054565"/>
                  </a:lnTo>
                  <a:lnTo>
                    <a:pt x="193294" y="3078911"/>
                  </a:lnTo>
                  <a:lnTo>
                    <a:pt x="252730" y="3094291"/>
                  </a:lnTo>
                  <a:lnTo>
                    <a:pt x="316484" y="3099650"/>
                  </a:lnTo>
                  <a:lnTo>
                    <a:pt x="2848483" y="3099650"/>
                  </a:lnTo>
                  <a:lnTo>
                    <a:pt x="2912237" y="3094291"/>
                  </a:lnTo>
                  <a:lnTo>
                    <a:pt x="2971672" y="3078911"/>
                  </a:lnTo>
                  <a:lnTo>
                    <a:pt x="3025394" y="3054565"/>
                  </a:lnTo>
                  <a:lnTo>
                    <a:pt x="3072257" y="3022333"/>
                  </a:lnTo>
                  <a:lnTo>
                    <a:pt x="3110865" y="2983268"/>
                  </a:lnTo>
                  <a:lnTo>
                    <a:pt x="3140075" y="2938424"/>
                  </a:lnTo>
                  <a:lnTo>
                    <a:pt x="3158490" y="2888869"/>
                  </a:lnTo>
                  <a:lnTo>
                    <a:pt x="3164967" y="2835668"/>
                  </a:lnTo>
                  <a:lnTo>
                    <a:pt x="3164967" y="264033"/>
                  </a:lnTo>
                  <a:lnTo>
                    <a:pt x="3158490" y="210820"/>
                  </a:lnTo>
                  <a:lnTo>
                    <a:pt x="3140075" y="161162"/>
                  </a:lnTo>
                  <a:lnTo>
                    <a:pt x="3110865" y="116332"/>
                  </a:lnTo>
                  <a:lnTo>
                    <a:pt x="3072257" y="77342"/>
                  </a:lnTo>
                  <a:lnTo>
                    <a:pt x="3025394" y="45085"/>
                  </a:lnTo>
                  <a:lnTo>
                    <a:pt x="2971672" y="20700"/>
                  </a:lnTo>
                  <a:lnTo>
                    <a:pt x="2912237" y="5334"/>
                  </a:lnTo>
                  <a:lnTo>
                    <a:pt x="2848483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341882" y="3181350"/>
              <a:ext cx="3165475" cy="3100070"/>
            </a:xfrm>
            <a:custGeom>
              <a:avLst/>
              <a:gdLst/>
              <a:ahLst/>
              <a:cxnLst/>
              <a:rect l="l" t="t" r="r" b="b"/>
              <a:pathLst>
                <a:path w="3165475" h="3100070">
                  <a:moveTo>
                    <a:pt x="0" y="264033"/>
                  </a:moveTo>
                  <a:lnTo>
                    <a:pt x="6477" y="210820"/>
                  </a:lnTo>
                  <a:lnTo>
                    <a:pt x="24892" y="161162"/>
                  </a:lnTo>
                  <a:lnTo>
                    <a:pt x="54102" y="116332"/>
                  </a:lnTo>
                  <a:lnTo>
                    <a:pt x="92709" y="77342"/>
                  </a:lnTo>
                  <a:lnTo>
                    <a:pt x="139573" y="45085"/>
                  </a:lnTo>
                  <a:lnTo>
                    <a:pt x="193294" y="20700"/>
                  </a:lnTo>
                  <a:lnTo>
                    <a:pt x="252730" y="5334"/>
                  </a:lnTo>
                  <a:lnTo>
                    <a:pt x="316484" y="0"/>
                  </a:lnTo>
                  <a:lnTo>
                    <a:pt x="2848483" y="0"/>
                  </a:lnTo>
                  <a:lnTo>
                    <a:pt x="2912237" y="5334"/>
                  </a:lnTo>
                  <a:lnTo>
                    <a:pt x="2971672" y="20700"/>
                  </a:lnTo>
                  <a:lnTo>
                    <a:pt x="3025394" y="45085"/>
                  </a:lnTo>
                  <a:lnTo>
                    <a:pt x="3072257" y="77342"/>
                  </a:lnTo>
                  <a:lnTo>
                    <a:pt x="3110865" y="116332"/>
                  </a:lnTo>
                  <a:lnTo>
                    <a:pt x="3140075" y="161162"/>
                  </a:lnTo>
                  <a:lnTo>
                    <a:pt x="3158490" y="210820"/>
                  </a:lnTo>
                  <a:lnTo>
                    <a:pt x="3164967" y="264033"/>
                  </a:lnTo>
                  <a:lnTo>
                    <a:pt x="3164967" y="2835668"/>
                  </a:lnTo>
                  <a:lnTo>
                    <a:pt x="3158490" y="2888869"/>
                  </a:lnTo>
                  <a:lnTo>
                    <a:pt x="3140075" y="2938424"/>
                  </a:lnTo>
                  <a:lnTo>
                    <a:pt x="3110865" y="2983268"/>
                  </a:lnTo>
                  <a:lnTo>
                    <a:pt x="3072257" y="3022333"/>
                  </a:lnTo>
                  <a:lnTo>
                    <a:pt x="3025394" y="3054565"/>
                  </a:lnTo>
                  <a:lnTo>
                    <a:pt x="2971672" y="3078911"/>
                  </a:lnTo>
                  <a:lnTo>
                    <a:pt x="2912237" y="3094291"/>
                  </a:lnTo>
                  <a:lnTo>
                    <a:pt x="2848483" y="3099650"/>
                  </a:lnTo>
                  <a:lnTo>
                    <a:pt x="316484" y="3099650"/>
                  </a:lnTo>
                  <a:lnTo>
                    <a:pt x="252730" y="3094291"/>
                  </a:lnTo>
                  <a:lnTo>
                    <a:pt x="193294" y="3078911"/>
                  </a:lnTo>
                  <a:lnTo>
                    <a:pt x="139573" y="3054565"/>
                  </a:lnTo>
                  <a:lnTo>
                    <a:pt x="92709" y="3022333"/>
                  </a:lnTo>
                  <a:lnTo>
                    <a:pt x="54102" y="2983268"/>
                  </a:lnTo>
                  <a:lnTo>
                    <a:pt x="24892" y="2938424"/>
                  </a:lnTo>
                  <a:lnTo>
                    <a:pt x="6477" y="2888869"/>
                  </a:lnTo>
                  <a:lnTo>
                    <a:pt x="0" y="2835668"/>
                  </a:lnTo>
                  <a:lnTo>
                    <a:pt x="0" y="264033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/>
          <p:cNvSpPr txBox="1"/>
          <p:nvPr/>
        </p:nvSpPr>
        <p:spPr>
          <a:xfrm>
            <a:off x="1776729" y="4061841"/>
            <a:ext cx="2429510" cy="804545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algn="ctr" marL="222885" marR="217804">
              <a:lnSpc>
                <a:spcPts val="1989"/>
              </a:lnSpc>
              <a:spcBef>
                <a:spcPts val="305"/>
              </a:spcBef>
            </a:pPr>
            <a:r>
              <a:rPr dirty="0" sz="1800" i="1">
                <a:latin typeface="Calibri"/>
                <a:cs typeface="Calibri"/>
              </a:rPr>
              <a:t>Б</a:t>
            </a:r>
            <a:r>
              <a:rPr dirty="0" sz="1800" spc="5" i="1">
                <a:latin typeface="Calibri"/>
                <a:cs typeface="Calibri"/>
              </a:rPr>
              <a:t>л</a:t>
            </a:r>
            <a:r>
              <a:rPr dirty="0" sz="1800" spc="-5" i="1">
                <a:latin typeface="Calibri"/>
                <a:cs typeface="Calibri"/>
              </a:rPr>
              <a:t>а</a:t>
            </a:r>
            <a:r>
              <a:rPr dirty="0" sz="1800" spc="-10" i="1">
                <a:latin typeface="Calibri"/>
                <a:cs typeface="Calibri"/>
              </a:rPr>
              <a:t>г</a:t>
            </a:r>
            <a:r>
              <a:rPr dirty="0" sz="1800" spc="-5" i="1">
                <a:latin typeface="Calibri"/>
                <a:cs typeface="Calibri"/>
              </a:rPr>
              <a:t>о</a:t>
            </a:r>
            <a:r>
              <a:rPr dirty="0" sz="1800" spc="-15" i="1">
                <a:latin typeface="Calibri"/>
                <a:cs typeface="Calibri"/>
              </a:rPr>
              <a:t>р</a:t>
            </a:r>
            <a:r>
              <a:rPr dirty="0" sz="1800" spc="-5" i="1">
                <a:latin typeface="Calibri"/>
                <a:cs typeface="Calibri"/>
              </a:rPr>
              <a:t>одс</a:t>
            </a:r>
            <a:r>
              <a:rPr dirty="0" sz="1800" spc="-15" i="1">
                <a:latin typeface="Calibri"/>
                <a:cs typeface="Calibri"/>
              </a:rPr>
              <a:t>т</a:t>
            </a:r>
            <a:r>
              <a:rPr dirty="0" sz="1800" i="1">
                <a:latin typeface="Calibri"/>
                <a:cs typeface="Calibri"/>
              </a:rPr>
              <a:t>во</a:t>
            </a:r>
            <a:r>
              <a:rPr dirty="0" sz="1800" spc="-40" i="1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-</a:t>
            </a:r>
            <a:r>
              <a:rPr dirty="0" sz="1800" spc="-85">
                <a:latin typeface="Calibri"/>
                <a:cs typeface="Calibri"/>
              </a:rPr>
              <a:t> </a:t>
            </a:r>
            <a:r>
              <a:rPr dirty="0" sz="1800" i="1">
                <a:latin typeface="Calibri"/>
                <a:cs typeface="Calibri"/>
              </a:rPr>
              <a:t>это  </a:t>
            </a:r>
            <a:r>
              <a:rPr dirty="0" sz="1800" spc="-20" i="1">
                <a:latin typeface="Calibri"/>
                <a:cs typeface="Calibri"/>
              </a:rPr>
              <a:t>великодушие,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ts val="1945"/>
              </a:lnSpc>
            </a:pPr>
            <a:r>
              <a:rPr dirty="0" sz="1800" i="1">
                <a:latin typeface="Calibri"/>
                <a:cs typeface="Calibri"/>
              </a:rPr>
              <a:t>достоинство</a:t>
            </a:r>
            <a:r>
              <a:rPr dirty="0" sz="1800" spc="300" i="1">
                <a:latin typeface="Calibri"/>
                <a:cs typeface="Calibri"/>
              </a:rPr>
              <a:t> </a:t>
            </a:r>
            <a:r>
              <a:rPr dirty="0" sz="1800" spc="-20" i="1">
                <a:latin typeface="Calibri"/>
                <a:cs typeface="Calibri"/>
              </a:rPr>
              <a:t>человека.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4768532" y="1386776"/>
            <a:ext cx="3465829" cy="1287780"/>
            <a:chOff x="4768532" y="1386776"/>
            <a:chExt cx="3465829" cy="1287780"/>
          </a:xfrm>
        </p:grpSpPr>
        <p:sp>
          <p:nvSpPr>
            <p:cNvPr id="21" name="object 21"/>
            <p:cNvSpPr/>
            <p:nvPr/>
          </p:nvSpPr>
          <p:spPr>
            <a:xfrm>
              <a:off x="4780788" y="1399031"/>
              <a:ext cx="3165475" cy="1000760"/>
            </a:xfrm>
            <a:custGeom>
              <a:avLst/>
              <a:gdLst/>
              <a:ahLst/>
              <a:cxnLst/>
              <a:rect l="l" t="t" r="r" b="b"/>
              <a:pathLst>
                <a:path w="3165475" h="1000760">
                  <a:moveTo>
                    <a:pt x="3061589" y="0"/>
                  </a:moveTo>
                  <a:lnTo>
                    <a:pt x="103377" y="0"/>
                  </a:lnTo>
                  <a:lnTo>
                    <a:pt x="63119" y="7873"/>
                  </a:lnTo>
                  <a:lnTo>
                    <a:pt x="30225" y="29337"/>
                  </a:lnTo>
                  <a:lnTo>
                    <a:pt x="8127" y="61087"/>
                  </a:lnTo>
                  <a:lnTo>
                    <a:pt x="0" y="100075"/>
                  </a:lnTo>
                  <a:lnTo>
                    <a:pt x="0" y="900556"/>
                  </a:lnTo>
                  <a:lnTo>
                    <a:pt x="8127" y="939418"/>
                  </a:lnTo>
                  <a:lnTo>
                    <a:pt x="30225" y="971295"/>
                  </a:lnTo>
                  <a:lnTo>
                    <a:pt x="63119" y="992758"/>
                  </a:lnTo>
                  <a:lnTo>
                    <a:pt x="103377" y="1000632"/>
                  </a:lnTo>
                  <a:lnTo>
                    <a:pt x="3061589" y="1000632"/>
                  </a:lnTo>
                  <a:lnTo>
                    <a:pt x="3101847" y="992758"/>
                  </a:lnTo>
                  <a:lnTo>
                    <a:pt x="3134741" y="971295"/>
                  </a:lnTo>
                  <a:lnTo>
                    <a:pt x="3156839" y="939418"/>
                  </a:lnTo>
                  <a:lnTo>
                    <a:pt x="3164966" y="900556"/>
                  </a:lnTo>
                  <a:lnTo>
                    <a:pt x="3164966" y="100075"/>
                  </a:lnTo>
                  <a:lnTo>
                    <a:pt x="3156839" y="61087"/>
                  </a:lnTo>
                  <a:lnTo>
                    <a:pt x="3134741" y="29337"/>
                  </a:lnTo>
                  <a:lnTo>
                    <a:pt x="3101847" y="7873"/>
                  </a:lnTo>
                  <a:lnTo>
                    <a:pt x="3061589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4781550" y="1399793"/>
              <a:ext cx="3165475" cy="1000760"/>
            </a:xfrm>
            <a:custGeom>
              <a:avLst/>
              <a:gdLst/>
              <a:ahLst/>
              <a:cxnLst/>
              <a:rect l="l" t="t" r="r" b="b"/>
              <a:pathLst>
                <a:path w="3165475" h="1000760">
                  <a:moveTo>
                    <a:pt x="0" y="100075"/>
                  </a:moveTo>
                  <a:lnTo>
                    <a:pt x="8127" y="61086"/>
                  </a:lnTo>
                  <a:lnTo>
                    <a:pt x="30225" y="29336"/>
                  </a:lnTo>
                  <a:lnTo>
                    <a:pt x="63119" y="7873"/>
                  </a:lnTo>
                  <a:lnTo>
                    <a:pt x="103377" y="0"/>
                  </a:lnTo>
                  <a:lnTo>
                    <a:pt x="3061589" y="0"/>
                  </a:lnTo>
                  <a:lnTo>
                    <a:pt x="3101848" y="7873"/>
                  </a:lnTo>
                  <a:lnTo>
                    <a:pt x="3134741" y="29336"/>
                  </a:lnTo>
                  <a:lnTo>
                    <a:pt x="3156839" y="61086"/>
                  </a:lnTo>
                  <a:lnTo>
                    <a:pt x="3164967" y="100075"/>
                  </a:lnTo>
                  <a:lnTo>
                    <a:pt x="3164967" y="900556"/>
                  </a:lnTo>
                  <a:lnTo>
                    <a:pt x="3156839" y="939418"/>
                  </a:lnTo>
                  <a:lnTo>
                    <a:pt x="3134741" y="971295"/>
                  </a:lnTo>
                  <a:lnTo>
                    <a:pt x="3101848" y="992758"/>
                  </a:lnTo>
                  <a:lnTo>
                    <a:pt x="3061589" y="1000632"/>
                  </a:lnTo>
                  <a:lnTo>
                    <a:pt x="103377" y="1000632"/>
                  </a:lnTo>
                  <a:lnTo>
                    <a:pt x="63119" y="992758"/>
                  </a:lnTo>
                  <a:lnTo>
                    <a:pt x="30225" y="971295"/>
                  </a:lnTo>
                  <a:lnTo>
                    <a:pt x="8127" y="939418"/>
                  </a:lnTo>
                  <a:lnTo>
                    <a:pt x="0" y="900556"/>
                  </a:lnTo>
                  <a:lnTo>
                    <a:pt x="0" y="100075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5053584" y="1659636"/>
              <a:ext cx="3166745" cy="1000760"/>
            </a:xfrm>
            <a:custGeom>
              <a:avLst/>
              <a:gdLst/>
              <a:ahLst/>
              <a:cxnLst/>
              <a:rect l="l" t="t" r="r" b="b"/>
              <a:pathLst>
                <a:path w="3166745" h="1000760">
                  <a:moveTo>
                    <a:pt x="3063113" y="0"/>
                  </a:moveTo>
                  <a:lnTo>
                    <a:pt x="103377" y="0"/>
                  </a:lnTo>
                  <a:lnTo>
                    <a:pt x="63118" y="7874"/>
                  </a:lnTo>
                  <a:lnTo>
                    <a:pt x="30225" y="29337"/>
                  </a:lnTo>
                  <a:lnTo>
                    <a:pt x="8127" y="61087"/>
                  </a:lnTo>
                  <a:lnTo>
                    <a:pt x="0" y="100075"/>
                  </a:lnTo>
                  <a:lnTo>
                    <a:pt x="0" y="900556"/>
                  </a:lnTo>
                  <a:lnTo>
                    <a:pt x="8127" y="939418"/>
                  </a:lnTo>
                  <a:lnTo>
                    <a:pt x="30225" y="971296"/>
                  </a:lnTo>
                  <a:lnTo>
                    <a:pt x="63118" y="992759"/>
                  </a:lnTo>
                  <a:lnTo>
                    <a:pt x="103377" y="1000633"/>
                  </a:lnTo>
                  <a:lnTo>
                    <a:pt x="3063113" y="1000633"/>
                  </a:lnTo>
                  <a:lnTo>
                    <a:pt x="3103371" y="992759"/>
                  </a:lnTo>
                  <a:lnTo>
                    <a:pt x="3136265" y="971296"/>
                  </a:lnTo>
                  <a:lnTo>
                    <a:pt x="3158363" y="939418"/>
                  </a:lnTo>
                  <a:lnTo>
                    <a:pt x="3166491" y="900556"/>
                  </a:lnTo>
                  <a:lnTo>
                    <a:pt x="3166491" y="100075"/>
                  </a:lnTo>
                  <a:lnTo>
                    <a:pt x="3158363" y="61087"/>
                  </a:lnTo>
                  <a:lnTo>
                    <a:pt x="3136265" y="29337"/>
                  </a:lnTo>
                  <a:lnTo>
                    <a:pt x="3103371" y="7874"/>
                  </a:lnTo>
                  <a:lnTo>
                    <a:pt x="3063113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5054346" y="1660397"/>
              <a:ext cx="3166745" cy="1000760"/>
            </a:xfrm>
            <a:custGeom>
              <a:avLst/>
              <a:gdLst/>
              <a:ahLst/>
              <a:cxnLst/>
              <a:rect l="l" t="t" r="r" b="b"/>
              <a:pathLst>
                <a:path w="3166745" h="1000760">
                  <a:moveTo>
                    <a:pt x="0" y="100075"/>
                  </a:moveTo>
                  <a:lnTo>
                    <a:pt x="8127" y="61087"/>
                  </a:lnTo>
                  <a:lnTo>
                    <a:pt x="30225" y="29337"/>
                  </a:lnTo>
                  <a:lnTo>
                    <a:pt x="63118" y="7874"/>
                  </a:lnTo>
                  <a:lnTo>
                    <a:pt x="103377" y="0"/>
                  </a:lnTo>
                  <a:lnTo>
                    <a:pt x="3063112" y="0"/>
                  </a:lnTo>
                  <a:lnTo>
                    <a:pt x="3103372" y="7874"/>
                  </a:lnTo>
                  <a:lnTo>
                    <a:pt x="3136264" y="29337"/>
                  </a:lnTo>
                  <a:lnTo>
                    <a:pt x="3158362" y="61087"/>
                  </a:lnTo>
                  <a:lnTo>
                    <a:pt x="3166490" y="100075"/>
                  </a:lnTo>
                  <a:lnTo>
                    <a:pt x="3166490" y="900556"/>
                  </a:lnTo>
                  <a:lnTo>
                    <a:pt x="3158362" y="939418"/>
                  </a:lnTo>
                  <a:lnTo>
                    <a:pt x="3136264" y="971296"/>
                  </a:lnTo>
                  <a:lnTo>
                    <a:pt x="3103372" y="992759"/>
                  </a:lnTo>
                  <a:lnTo>
                    <a:pt x="3063112" y="1000632"/>
                  </a:lnTo>
                  <a:lnTo>
                    <a:pt x="103377" y="1000632"/>
                  </a:lnTo>
                  <a:lnTo>
                    <a:pt x="63118" y="992759"/>
                  </a:lnTo>
                  <a:lnTo>
                    <a:pt x="30225" y="971296"/>
                  </a:lnTo>
                  <a:lnTo>
                    <a:pt x="8127" y="939418"/>
                  </a:lnTo>
                  <a:lnTo>
                    <a:pt x="0" y="900556"/>
                  </a:lnTo>
                  <a:lnTo>
                    <a:pt x="0" y="100075"/>
                  </a:lnTo>
                  <a:close/>
                </a:path>
              </a:pathLst>
            </a:custGeom>
            <a:ln w="25907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/>
          <p:cNvSpPr txBox="1"/>
          <p:nvPr/>
        </p:nvSpPr>
        <p:spPr>
          <a:xfrm>
            <a:off x="5589778" y="1723389"/>
            <a:ext cx="2197100" cy="7239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38760">
              <a:lnSpc>
                <a:spcPct val="127200"/>
              </a:lnSpc>
              <a:spcBef>
                <a:spcPts val="100"/>
              </a:spcBef>
            </a:pPr>
            <a:r>
              <a:rPr dirty="0" sz="1800" spc="-10" b="1">
                <a:latin typeface="Arial"/>
                <a:cs typeface="Arial"/>
              </a:rPr>
              <a:t>Перечисление </a:t>
            </a:r>
            <a:r>
              <a:rPr dirty="0" sz="1800" spc="-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п</a:t>
            </a:r>
            <a:r>
              <a:rPr dirty="0" sz="1800" spc="5" b="1">
                <a:latin typeface="Arial"/>
                <a:cs typeface="Arial"/>
              </a:rPr>
              <a:t>р</a:t>
            </a:r>
            <a:r>
              <a:rPr dirty="0" sz="1800" b="1">
                <a:latin typeface="Arial"/>
                <a:cs typeface="Arial"/>
              </a:rPr>
              <a:t>из</a:t>
            </a:r>
            <a:r>
              <a:rPr dirty="0" sz="1800" spc="5" b="1">
                <a:latin typeface="Arial"/>
                <a:cs typeface="Arial"/>
              </a:rPr>
              <a:t>н</a:t>
            </a:r>
            <a:r>
              <a:rPr dirty="0" sz="1800" spc="-5" b="1">
                <a:latin typeface="Arial"/>
                <a:cs typeface="Arial"/>
              </a:rPr>
              <a:t>а</a:t>
            </a:r>
            <a:r>
              <a:rPr dirty="0" sz="1800" spc="-30" b="1">
                <a:latin typeface="Arial"/>
                <a:cs typeface="Arial"/>
              </a:rPr>
              <a:t>к</a:t>
            </a:r>
            <a:r>
              <a:rPr dirty="0" sz="1800" spc="-10" b="1">
                <a:latin typeface="Arial"/>
                <a:cs typeface="Arial"/>
              </a:rPr>
              <a:t>о</a:t>
            </a:r>
            <a:r>
              <a:rPr dirty="0" sz="1800" b="1">
                <a:latin typeface="Arial"/>
                <a:cs typeface="Arial"/>
              </a:rPr>
              <a:t>в</a:t>
            </a:r>
            <a:r>
              <a:rPr dirty="0" sz="1800" spc="-114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п</a:t>
            </a:r>
            <a:r>
              <a:rPr dirty="0" sz="1800" spc="5" b="1">
                <a:latin typeface="Arial"/>
                <a:cs typeface="Arial"/>
              </a:rPr>
              <a:t>о</a:t>
            </a:r>
            <a:r>
              <a:rPr dirty="0" sz="1800" b="1">
                <a:latin typeface="Arial"/>
                <a:cs typeface="Arial"/>
              </a:rPr>
              <a:t>н</a:t>
            </a:r>
            <a:r>
              <a:rPr dirty="0" sz="1800" spc="5" b="1">
                <a:latin typeface="Arial"/>
                <a:cs typeface="Arial"/>
              </a:rPr>
              <a:t>я</a:t>
            </a:r>
            <a:r>
              <a:rPr dirty="0" sz="1800" spc="-35" b="1">
                <a:latin typeface="Arial"/>
                <a:cs typeface="Arial"/>
              </a:rPr>
              <a:t>т</a:t>
            </a:r>
            <a:r>
              <a:rPr dirty="0" sz="1800" b="1">
                <a:latin typeface="Arial"/>
                <a:cs typeface="Arial"/>
              </a:rPr>
              <a:t>ия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4733544" y="2907792"/>
            <a:ext cx="3811270" cy="3399790"/>
            <a:chOff x="4733544" y="2907792"/>
            <a:chExt cx="3811270" cy="3399790"/>
          </a:xfrm>
        </p:grpSpPr>
        <p:sp>
          <p:nvSpPr>
            <p:cNvPr id="27" name="object 27"/>
            <p:cNvSpPr/>
            <p:nvPr/>
          </p:nvSpPr>
          <p:spPr>
            <a:xfrm>
              <a:off x="4745736" y="2919984"/>
              <a:ext cx="3510915" cy="3113405"/>
            </a:xfrm>
            <a:custGeom>
              <a:avLst/>
              <a:gdLst/>
              <a:ahLst/>
              <a:cxnLst/>
              <a:rect l="l" t="t" r="r" b="b"/>
              <a:pathLst>
                <a:path w="3510915" h="3113404">
                  <a:moveTo>
                    <a:pt x="3159760" y="0"/>
                  </a:moveTo>
                  <a:lnTo>
                    <a:pt x="351154" y="0"/>
                  </a:lnTo>
                  <a:lnTo>
                    <a:pt x="280288" y="5206"/>
                  </a:lnTo>
                  <a:lnTo>
                    <a:pt x="214375" y="20319"/>
                  </a:lnTo>
                  <a:lnTo>
                    <a:pt x="154812" y="44323"/>
                  </a:lnTo>
                  <a:lnTo>
                    <a:pt x="102869" y="75945"/>
                  </a:lnTo>
                  <a:lnTo>
                    <a:pt x="59943" y="114300"/>
                  </a:lnTo>
                  <a:lnTo>
                    <a:pt x="27559" y="158241"/>
                  </a:lnTo>
                  <a:lnTo>
                    <a:pt x="7112" y="206882"/>
                  </a:lnTo>
                  <a:lnTo>
                    <a:pt x="0" y="259206"/>
                  </a:lnTo>
                  <a:lnTo>
                    <a:pt x="0" y="2854071"/>
                  </a:lnTo>
                  <a:lnTo>
                    <a:pt x="7112" y="2906306"/>
                  </a:lnTo>
                  <a:lnTo>
                    <a:pt x="27559" y="2954959"/>
                  </a:lnTo>
                  <a:lnTo>
                    <a:pt x="59943" y="2998978"/>
                  </a:lnTo>
                  <a:lnTo>
                    <a:pt x="102869" y="3037344"/>
                  </a:lnTo>
                  <a:lnTo>
                    <a:pt x="154812" y="3068993"/>
                  </a:lnTo>
                  <a:lnTo>
                    <a:pt x="214375" y="3092881"/>
                  </a:lnTo>
                  <a:lnTo>
                    <a:pt x="280288" y="3107982"/>
                  </a:lnTo>
                  <a:lnTo>
                    <a:pt x="351154" y="3113252"/>
                  </a:lnTo>
                  <a:lnTo>
                    <a:pt x="3159760" y="3113252"/>
                  </a:lnTo>
                  <a:lnTo>
                    <a:pt x="3230498" y="3107982"/>
                  </a:lnTo>
                  <a:lnTo>
                    <a:pt x="3296412" y="3092881"/>
                  </a:lnTo>
                  <a:lnTo>
                    <a:pt x="3356102" y="3068993"/>
                  </a:lnTo>
                  <a:lnTo>
                    <a:pt x="3408044" y="3037344"/>
                  </a:lnTo>
                  <a:lnTo>
                    <a:pt x="3450970" y="2998978"/>
                  </a:lnTo>
                  <a:lnTo>
                    <a:pt x="3483229" y="2954959"/>
                  </a:lnTo>
                  <a:lnTo>
                    <a:pt x="3503803" y="2906306"/>
                  </a:lnTo>
                  <a:lnTo>
                    <a:pt x="3510915" y="2854071"/>
                  </a:lnTo>
                  <a:lnTo>
                    <a:pt x="3510915" y="259206"/>
                  </a:lnTo>
                  <a:lnTo>
                    <a:pt x="3503803" y="206882"/>
                  </a:lnTo>
                  <a:lnTo>
                    <a:pt x="3483229" y="158241"/>
                  </a:lnTo>
                  <a:lnTo>
                    <a:pt x="3450970" y="114300"/>
                  </a:lnTo>
                  <a:lnTo>
                    <a:pt x="3408044" y="75945"/>
                  </a:lnTo>
                  <a:lnTo>
                    <a:pt x="3356102" y="44323"/>
                  </a:lnTo>
                  <a:lnTo>
                    <a:pt x="3296412" y="20319"/>
                  </a:lnTo>
                  <a:lnTo>
                    <a:pt x="3230498" y="5206"/>
                  </a:lnTo>
                  <a:lnTo>
                    <a:pt x="315976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4746498" y="2920746"/>
              <a:ext cx="3510915" cy="3113405"/>
            </a:xfrm>
            <a:custGeom>
              <a:avLst/>
              <a:gdLst/>
              <a:ahLst/>
              <a:cxnLst/>
              <a:rect l="l" t="t" r="r" b="b"/>
              <a:pathLst>
                <a:path w="3510915" h="3113404">
                  <a:moveTo>
                    <a:pt x="0" y="259206"/>
                  </a:moveTo>
                  <a:lnTo>
                    <a:pt x="7112" y="206882"/>
                  </a:lnTo>
                  <a:lnTo>
                    <a:pt x="27559" y="158241"/>
                  </a:lnTo>
                  <a:lnTo>
                    <a:pt x="59943" y="114300"/>
                  </a:lnTo>
                  <a:lnTo>
                    <a:pt x="102869" y="75945"/>
                  </a:lnTo>
                  <a:lnTo>
                    <a:pt x="154812" y="44323"/>
                  </a:lnTo>
                  <a:lnTo>
                    <a:pt x="214375" y="20319"/>
                  </a:lnTo>
                  <a:lnTo>
                    <a:pt x="280288" y="5206"/>
                  </a:lnTo>
                  <a:lnTo>
                    <a:pt x="351154" y="0"/>
                  </a:lnTo>
                  <a:lnTo>
                    <a:pt x="3159759" y="0"/>
                  </a:lnTo>
                  <a:lnTo>
                    <a:pt x="3230499" y="5206"/>
                  </a:lnTo>
                  <a:lnTo>
                    <a:pt x="3296411" y="20319"/>
                  </a:lnTo>
                  <a:lnTo>
                    <a:pt x="3356102" y="44323"/>
                  </a:lnTo>
                  <a:lnTo>
                    <a:pt x="3408045" y="75945"/>
                  </a:lnTo>
                  <a:lnTo>
                    <a:pt x="3450971" y="114300"/>
                  </a:lnTo>
                  <a:lnTo>
                    <a:pt x="3483229" y="158241"/>
                  </a:lnTo>
                  <a:lnTo>
                    <a:pt x="3503803" y="206882"/>
                  </a:lnTo>
                  <a:lnTo>
                    <a:pt x="3510915" y="259206"/>
                  </a:lnTo>
                  <a:lnTo>
                    <a:pt x="3510915" y="2854070"/>
                  </a:lnTo>
                  <a:lnTo>
                    <a:pt x="3503803" y="2906306"/>
                  </a:lnTo>
                  <a:lnTo>
                    <a:pt x="3483229" y="2954959"/>
                  </a:lnTo>
                  <a:lnTo>
                    <a:pt x="3450971" y="2998978"/>
                  </a:lnTo>
                  <a:lnTo>
                    <a:pt x="3408045" y="3037344"/>
                  </a:lnTo>
                  <a:lnTo>
                    <a:pt x="3356102" y="3068993"/>
                  </a:lnTo>
                  <a:lnTo>
                    <a:pt x="3296411" y="3092881"/>
                  </a:lnTo>
                  <a:lnTo>
                    <a:pt x="3230499" y="3107982"/>
                  </a:lnTo>
                  <a:lnTo>
                    <a:pt x="3159759" y="3113252"/>
                  </a:lnTo>
                  <a:lnTo>
                    <a:pt x="351154" y="3113252"/>
                  </a:lnTo>
                  <a:lnTo>
                    <a:pt x="280288" y="3107982"/>
                  </a:lnTo>
                  <a:lnTo>
                    <a:pt x="214375" y="3092881"/>
                  </a:lnTo>
                  <a:lnTo>
                    <a:pt x="154812" y="3068993"/>
                  </a:lnTo>
                  <a:lnTo>
                    <a:pt x="102869" y="3037344"/>
                  </a:lnTo>
                  <a:lnTo>
                    <a:pt x="59943" y="2998978"/>
                  </a:lnTo>
                  <a:lnTo>
                    <a:pt x="27559" y="2954959"/>
                  </a:lnTo>
                  <a:lnTo>
                    <a:pt x="7112" y="2906306"/>
                  </a:lnTo>
                  <a:lnTo>
                    <a:pt x="0" y="2854070"/>
                  </a:lnTo>
                  <a:lnTo>
                    <a:pt x="0" y="259206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5020056" y="3180588"/>
              <a:ext cx="3510915" cy="3113405"/>
            </a:xfrm>
            <a:custGeom>
              <a:avLst/>
              <a:gdLst/>
              <a:ahLst/>
              <a:cxnLst/>
              <a:rect l="l" t="t" r="r" b="b"/>
              <a:pathLst>
                <a:path w="3510915" h="3113404">
                  <a:moveTo>
                    <a:pt x="3159760" y="0"/>
                  </a:moveTo>
                  <a:lnTo>
                    <a:pt x="351155" y="0"/>
                  </a:lnTo>
                  <a:lnTo>
                    <a:pt x="280289" y="5207"/>
                  </a:lnTo>
                  <a:lnTo>
                    <a:pt x="214376" y="20320"/>
                  </a:lnTo>
                  <a:lnTo>
                    <a:pt x="154813" y="44323"/>
                  </a:lnTo>
                  <a:lnTo>
                    <a:pt x="102870" y="75946"/>
                  </a:lnTo>
                  <a:lnTo>
                    <a:pt x="59944" y="114300"/>
                  </a:lnTo>
                  <a:lnTo>
                    <a:pt x="27559" y="158241"/>
                  </a:lnTo>
                  <a:lnTo>
                    <a:pt x="7112" y="206883"/>
                  </a:lnTo>
                  <a:lnTo>
                    <a:pt x="0" y="259207"/>
                  </a:lnTo>
                  <a:lnTo>
                    <a:pt x="0" y="2854071"/>
                  </a:lnTo>
                  <a:lnTo>
                    <a:pt x="7112" y="2906306"/>
                  </a:lnTo>
                  <a:lnTo>
                    <a:pt x="27559" y="2954959"/>
                  </a:lnTo>
                  <a:lnTo>
                    <a:pt x="59944" y="2998978"/>
                  </a:lnTo>
                  <a:lnTo>
                    <a:pt x="102870" y="3037344"/>
                  </a:lnTo>
                  <a:lnTo>
                    <a:pt x="154813" y="3068993"/>
                  </a:lnTo>
                  <a:lnTo>
                    <a:pt x="214376" y="3092881"/>
                  </a:lnTo>
                  <a:lnTo>
                    <a:pt x="280289" y="3107982"/>
                  </a:lnTo>
                  <a:lnTo>
                    <a:pt x="351155" y="3113252"/>
                  </a:lnTo>
                  <a:lnTo>
                    <a:pt x="3159760" y="3113252"/>
                  </a:lnTo>
                  <a:lnTo>
                    <a:pt x="3230499" y="3107982"/>
                  </a:lnTo>
                  <a:lnTo>
                    <a:pt x="3296412" y="3092881"/>
                  </a:lnTo>
                  <a:lnTo>
                    <a:pt x="3356102" y="3068993"/>
                  </a:lnTo>
                  <a:lnTo>
                    <a:pt x="3408045" y="3037344"/>
                  </a:lnTo>
                  <a:lnTo>
                    <a:pt x="3450971" y="2998978"/>
                  </a:lnTo>
                  <a:lnTo>
                    <a:pt x="3483229" y="2954959"/>
                  </a:lnTo>
                  <a:lnTo>
                    <a:pt x="3503803" y="2906306"/>
                  </a:lnTo>
                  <a:lnTo>
                    <a:pt x="3510915" y="2854071"/>
                  </a:lnTo>
                  <a:lnTo>
                    <a:pt x="3510915" y="259207"/>
                  </a:lnTo>
                  <a:lnTo>
                    <a:pt x="3503803" y="206883"/>
                  </a:lnTo>
                  <a:lnTo>
                    <a:pt x="3483229" y="158241"/>
                  </a:lnTo>
                  <a:lnTo>
                    <a:pt x="3450971" y="114300"/>
                  </a:lnTo>
                  <a:lnTo>
                    <a:pt x="3408045" y="75946"/>
                  </a:lnTo>
                  <a:lnTo>
                    <a:pt x="3356102" y="44323"/>
                  </a:lnTo>
                  <a:lnTo>
                    <a:pt x="3296412" y="20320"/>
                  </a:lnTo>
                  <a:lnTo>
                    <a:pt x="3230499" y="5207"/>
                  </a:lnTo>
                  <a:lnTo>
                    <a:pt x="3159760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5020818" y="3181350"/>
              <a:ext cx="3510915" cy="3113405"/>
            </a:xfrm>
            <a:custGeom>
              <a:avLst/>
              <a:gdLst/>
              <a:ahLst/>
              <a:cxnLst/>
              <a:rect l="l" t="t" r="r" b="b"/>
              <a:pathLst>
                <a:path w="3510915" h="3113404">
                  <a:moveTo>
                    <a:pt x="0" y="259207"/>
                  </a:moveTo>
                  <a:lnTo>
                    <a:pt x="7112" y="206883"/>
                  </a:lnTo>
                  <a:lnTo>
                    <a:pt x="27559" y="158241"/>
                  </a:lnTo>
                  <a:lnTo>
                    <a:pt x="59944" y="114300"/>
                  </a:lnTo>
                  <a:lnTo>
                    <a:pt x="102870" y="75946"/>
                  </a:lnTo>
                  <a:lnTo>
                    <a:pt x="154812" y="44323"/>
                  </a:lnTo>
                  <a:lnTo>
                    <a:pt x="214376" y="20320"/>
                  </a:lnTo>
                  <a:lnTo>
                    <a:pt x="280289" y="5207"/>
                  </a:lnTo>
                  <a:lnTo>
                    <a:pt x="351155" y="0"/>
                  </a:lnTo>
                  <a:lnTo>
                    <a:pt x="3159760" y="0"/>
                  </a:lnTo>
                  <a:lnTo>
                    <a:pt x="3230499" y="5207"/>
                  </a:lnTo>
                  <a:lnTo>
                    <a:pt x="3296412" y="20320"/>
                  </a:lnTo>
                  <a:lnTo>
                    <a:pt x="3356102" y="44323"/>
                  </a:lnTo>
                  <a:lnTo>
                    <a:pt x="3408045" y="75946"/>
                  </a:lnTo>
                  <a:lnTo>
                    <a:pt x="3450971" y="114300"/>
                  </a:lnTo>
                  <a:lnTo>
                    <a:pt x="3483229" y="158241"/>
                  </a:lnTo>
                  <a:lnTo>
                    <a:pt x="3503803" y="206883"/>
                  </a:lnTo>
                  <a:lnTo>
                    <a:pt x="3510915" y="259207"/>
                  </a:lnTo>
                  <a:lnTo>
                    <a:pt x="3510915" y="2854071"/>
                  </a:lnTo>
                  <a:lnTo>
                    <a:pt x="3503803" y="2906306"/>
                  </a:lnTo>
                  <a:lnTo>
                    <a:pt x="3483229" y="2954959"/>
                  </a:lnTo>
                  <a:lnTo>
                    <a:pt x="3450971" y="2998978"/>
                  </a:lnTo>
                  <a:lnTo>
                    <a:pt x="3408045" y="3037344"/>
                  </a:lnTo>
                  <a:lnTo>
                    <a:pt x="3356102" y="3068993"/>
                  </a:lnTo>
                  <a:lnTo>
                    <a:pt x="3296412" y="3092881"/>
                  </a:lnTo>
                  <a:lnTo>
                    <a:pt x="3230499" y="3107982"/>
                  </a:lnTo>
                  <a:lnTo>
                    <a:pt x="3159760" y="3113252"/>
                  </a:lnTo>
                  <a:lnTo>
                    <a:pt x="351155" y="3113252"/>
                  </a:lnTo>
                  <a:lnTo>
                    <a:pt x="280289" y="3107982"/>
                  </a:lnTo>
                  <a:lnTo>
                    <a:pt x="214376" y="3092881"/>
                  </a:lnTo>
                  <a:lnTo>
                    <a:pt x="154812" y="3068993"/>
                  </a:lnTo>
                  <a:lnTo>
                    <a:pt x="102870" y="3037344"/>
                  </a:lnTo>
                  <a:lnTo>
                    <a:pt x="59944" y="2998978"/>
                  </a:lnTo>
                  <a:lnTo>
                    <a:pt x="27559" y="2954959"/>
                  </a:lnTo>
                  <a:lnTo>
                    <a:pt x="7112" y="2906306"/>
                  </a:lnTo>
                  <a:lnTo>
                    <a:pt x="0" y="2854071"/>
                  </a:lnTo>
                  <a:lnTo>
                    <a:pt x="0" y="259207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/>
          <p:cNvSpPr txBox="1"/>
          <p:nvPr/>
        </p:nvSpPr>
        <p:spPr>
          <a:xfrm>
            <a:off x="5171947" y="3792728"/>
            <a:ext cx="3081020" cy="1562100"/>
          </a:xfrm>
          <a:prstGeom prst="rect">
            <a:avLst/>
          </a:prstGeom>
        </p:spPr>
        <p:txBody>
          <a:bodyPr wrap="square" lIns="0" tIns="34290" rIns="0" bIns="0" rtlCol="0" vert="horz">
            <a:spAutoFit/>
          </a:bodyPr>
          <a:lstStyle/>
          <a:p>
            <a:pPr algn="ctr" marL="12700" marR="5080" indent="2540">
              <a:lnSpc>
                <a:spcPct val="92000"/>
              </a:lnSpc>
              <a:spcBef>
                <a:spcPts val="270"/>
              </a:spcBef>
            </a:pPr>
            <a:r>
              <a:rPr dirty="0" sz="1800" spc="-5" i="1">
                <a:latin typeface="Calibri"/>
                <a:cs typeface="Calibri"/>
              </a:rPr>
              <a:t>Благородство </a:t>
            </a:r>
            <a:r>
              <a:rPr dirty="0" sz="1800" i="1">
                <a:latin typeface="Calibri"/>
                <a:cs typeface="Calibri"/>
              </a:rPr>
              <a:t>– это </a:t>
            </a:r>
            <a:r>
              <a:rPr dirty="0" sz="1800" spc="5" i="1">
                <a:latin typeface="Calibri"/>
                <a:cs typeface="Calibri"/>
              </a:rPr>
              <a:t> </a:t>
            </a:r>
            <a:r>
              <a:rPr dirty="0" sz="1800" spc="-5" i="1">
                <a:latin typeface="Calibri"/>
                <a:cs typeface="Calibri"/>
              </a:rPr>
              <a:t>совокупность </a:t>
            </a:r>
            <a:r>
              <a:rPr dirty="0" sz="1800" spc="-10" i="1">
                <a:latin typeface="Calibri"/>
                <a:cs typeface="Calibri"/>
              </a:rPr>
              <a:t>многих</a:t>
            </a:r>
            <a:r>
              <a:rPr dirty="0" sz="1800" spc="-5" i="1">
                <a:latin typeface="Calibri"/>
                <a:cs typeface="Calibri"/>
              </a:rPr>
              <a:t> </a:t>
            </a:r>
            <a:r>
              <a:rPr dirty="0" sz="1800" spc="-20" i="1">
                <a:latin typeface="Calibri"/>
                <a:cs typeface="Calibri"/>
              </a:rPr>
              <a:t>качеств </a:t>
            </a:r>
            <a:r>
              <a:rPr dirty="0" sz="1800" spc="-395" i="1">
                <a:latin typeface="Calibri"/>
                <a:cs typeface="Calibri"/>
              </a:rPr>
              <a:t> </a:t>
            </a:r>
            <a:r>
              <a:rPr dirty="0" sz="1800" spc="-20" i="1">
                <a:latin typeface="Calibri"/>
                <a:cs typeface="Calibri"/>
              </a:rPr>
              <a:t>человека,</a:t>
            </a:r>
            <a:r>
              <a:rPr dirty="0" sz="1800" spc="-15" i="1">
                <a:latin typeface="Calibri"/>
                <a:cs typeface="Calibri"/>
              </a:rPr>
              <a:t> </a:t>
            </a:r>
            <a:r>
              <a:rPr dirty="0" sz="1800" spc="-5" i="1">
                <a:latin typeface="Calibri"/>
                <a:cs typeface="Calibri"/>
              </a:rPr>
              <a:t>среди </a:t>
            </a:r>
            <a:r>
              <a:rPr dirty="0" sz="1800" spc="-10" i="1">
                <a:latin typeface="Calibri"/>
                <a:cs typeface="Calibri"/>
              </a:rPr>
              <a:t>которых </a:t>
            </a:r>
            <a:r>
              <a:rPr dirty="0" sz="1800" i="1">
                <a:latin typeface="Calibri"/>
                <a:cs typeface="Calibri"/>
              </a:rPr>
              <a:t>надо </a:t>
            </a:r>
            <a:r>
              <a:rPr dirty="0" sz="1800" spc="-395" i="1">
                <a:latin typeface="Calibri"/>
                <a:cs typeface="Calibri"/>
              </a:rPr>
              <a:t> </a:t>
            </a:r>
            <a:r>
              <a:rPr dirty="0" sz="1800" spc="-5" i="1">
                <a:latin typeface="Calibri"/>
                <a:cs typeface="Calibri"/>
              </a:rPr>
              <a:t>особо выделить</a:t>
            </a:r>
            <a:r>
              <a:rPr dirty="0" sz="1800" i="1">
                <a:latin typeface="Calibri"/>
                <a:cs typeface="Calibri"/>
              </a:rPr>
              <a:t> </a:t>
            </a:r>
            <a:r>
              <a:rPr dirty="0" sz="1800" spc="-5" i="1">
                <a:latin typeface="Calibri"/>
                <a:cs typeface="Calibri"/>
              </a:rPr>
              <a:t>душевную </a:t>
            </a:r>
            <a:r>
              <a:rPr dirty="0" sz="1800" i="1">
                <a:latin typeface="Calibri"/>
                <a:cs typeface="Calibri"/>
              </a:rPr>
              <a:t> </a:t>
            </a:r>
            <a:r>
              <a:rPr dirty="0" sz="1800" spc="-20" i="1">
                <a:latin typeface="Calibri"/>
                <a:cs typeface="Calibri"/>
              </a:rPr>
              <a:t>чистоту,</a:t>
            </a:r>
            <a:r>
              <a:rPr dirty="0" sz="1800" spc="5" i="1">
                <a:latin typeface="Calibri"/>
                <a:cs typeface="Calibri"/>
              </a:rPr>
              <a:t> </a:t>
            </a:r>
            <a:r>
              <a:rPr dirty="0" sz="1800" i="1">
                <a:latin typeface="Calibri"/>
                <a:cs typeface="Calibri"/>
              </a:rPr>
              <a:t>высокую</a:t>
            </a:r>
            <a:endParaRPr sz="1800">
              <a:latin typeface="Calibri"/>
              <a:cs typeface="Calibri"/>
            </a:endParaRPr>
          </a:p>
          <a:p>
            <a:pPr algn="ctr" marL="635">
              <a:lnSpc>
                <a:spcPts val="1989"/>
              </a:lnSpc>
            </a:pPr>
            <a:r>
              <a:rPr dirty="0" sz="1800" spc="-5" i="1">
                <a:latin typeface="Calibri"/>
                <a:cs typeface="Calibri"/>
              </a:rPr>
              <a:t>нравственность</a:t>
            </a:r>
            <a:r>
              <a:rPr dirty="0" sz="1800" spc="-55" i="1">
                <a:latin typeface="Calibri"/>
                <a:cs typeface="Calibri"/>
              </a:rPr>
              <a:t> </a:t>
            </a:r>
            <a:r>
              <a:rPr dirty="0" sz="1800" i="1">
                <a:latin typeface="Calibri"/>
                <a:cs typeface="Calibri"/>
              </a:rPr>
              <a:t>и</a:t>
            </a:r>
            <a:r>
              <a:rPr dirty="0" sz="1800" spc="390" i="1">
                <a:latin typeface="Calibri"/>
                <a:cs typeface="Calibri"/>
              </a:rPr>
              <a:t> </a:t>
            </a:r>
            <a:r>
              <a:rPr dirty="0" sz="1800" spc="-20" i="1">
                <a:latin typeface="Calibri"/>
                <a:cs typeface="Calibri"/>
              </a:rPr>
              <a:t>доброту.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70242" y="2320289"/>
            <a:ext cx="0" cy="655320"/>
          </a:xfrm>
          <a:custGeom>
            <a:avLst/>
            <a:gdLst/>
            <a:ahLst/>
            <a:cxnLst/>
            <a:rect l="l" t="t" r="r" b="b"/>
            <a:pathLst>
              <a:path w="0" h="655319">
                <a:moveTo>
                  <a:pt x="0" y="0"/>
                </a:moveTo>
                <a:lnTo>
                  <a:pt x="0" y="655065"/>
                </a:lnTo>
              </a:path>
            </a:pathLst>
          </a:custGeom>
          <a:ln w="25908">
            <a:solidFill>
              <a:srgbClr val="3C669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19421" y="2340101"/>
            <a:ext cx="0" cy="655320"/>
          </a:xfrm>
          <a:custGeom>
            <a:avLst/>
            <a:gdLst/>
            <a:ahLst/>
            <a:cxnLst/>
            <a:rect l="l" t="t" r="r" b="b"/>
            <a:pathLst>
              <a:path w="0" h="655319">
                <a:moveTo>
                  <a:pt x="0" y="0"/>
                </a:moveTo>
                <a:lnTo>
                  <a:pt x="0" y="655065"/>
                </a:lnTo>
              </a:path>
            </a:pathLst>
          </a:custGeom>
          <a:ln w="25908">
            <a:solidFill>
              <a:srgbClr val="3C6695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4" name="object 4"/>
          <p:cNvGrpSpPr/>
          <p:nvPr/>
        </p:nvGrpSpPr>
        <p:grpSpPr>
          <a:xfrm>
            <a:off x="630872" y="1592516"/>
            <a:ext cx="2527300" cy="1416050"/>
            <a:chOff x="630872" y="1592516"/>
            <a:chExt cx="2527300" cy="1416050"/>
          </a:xfrm>
        </p:grpSpPr>
        <p:sp>
          <p:nvSpPr>
            <p:cNvPr id="5" name="object 5"/>
            <p:cNvSpPr/>
            <p:nvPr/>
          </p:nvSpPr>
          <p:spPr>
            <a:xfrm>
              <a:off x="1768601" y="2340101"/>
              <a:ext cx="0" cy="655320"/>
            </a:xfrm>
            <a:custGeom>
              <a:avLst/>
              <a:gdLst/>
              <a:ahLst/>
              <a:cxnLst/>
              <a:rect l="l" t="t" r="r" b="b"/>
              <a:pathLst>
                <a:path w="0" h="655319">
                  <a:moveTo>
                    <a:pt x="0" y="0"/>
                  </a:moveTo>
                  <a:lnTo>
                    <a:pt x="0" y="655065"/>
                  </a:lnTo>
                </a:path>
              </a:pathLst>
            </a:custGeom>
            <a:ln w="25908">
              <a:solidFill>
                <a:srgbClr val="3C669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643127" y="1604771"/>
              <a:ext cx="2251075" cy="735965"/>
            </a:xfrm>
            <a:custGeom>
              <a:avLst/>
              <a:gdLst/>
              <a:ahLst/>
              <a:cxnLst/>
              <a:rect l="l" t="t" r="r" b="b"/>
              <a:pathLst>
                <a:path w="2251075" h="735964">
                  <a:moveTo>
                    <a:pt x="2177288" y="0"/>
                  </a:moveTo>
                  <a:lnTo>
                    <a:pt x="73469" y="0"/>
                  </a:lnTo>
                  <a:lnTo>
                    <a:pt x="44881" y="5841"/>
                  </a:lnTo>
                  <a:lnTo>
                    <a:pt x="21526" y="21589"/>
                  </a:lnTo>
                  <a:lnTo>
                    <a:pt x="5778" y="44957"/>
                  </a:lnTo>
                  <a:lnTo>
                    <a:pt x="0" y="73532"/>
                  </a:lnTo>
                  <a:lnTo>
                    <a:pt x="0" y="662431"/>
                  </a:lnTo>
                  <a:lnTo>
                    <a:pt x="5778" y="691006"/>
                  </a:lnTo>
                  <a:lnTo>
                    <a:pt x="21526" y="714375"/>
                  </a:lnTo>
                  <a:lnTo>
                    <a:pt x="44881" y="730250"/>
                  </a:lnTo>
                  <a:lnTo>
                    <a:pt x="73469" y="735964"/>
                  </a:lnTo>
                  <a:lnTo>
                    <a:pt x="2177288" y="735964"/>
                  </a:lnTo>
                  <a:lnTo>
                    <a:pt x="2205863" y="730250"/>
                  </a:lnTo>
                  <a:lnTo>
                    <a:pt x="2229230" y="714375"/>
                  </a:lnTo>
                  <a:lnTo>
                    <a:pt x="2244979" y="691006"/>
                  </a:lnTo>
                  <a:lnTo>
                    <a:pt x="2250821" y="662431"/>
                  </a:lnTo>
                  <a:lnTo>
                    <a:pt x="2250821" y="73532"/>
                  </a:lnTo>
                  <a:lnTo>
                    <a:pt x="2244979" y="44957"/>
                  </a:lnTo>
                  <a:lnTo>
                    <a:pt x="2229230" y="21589"/>
                  </a:lnTo>
                  <a:lnTo>
                    <a:pt x="2205863" y="5841"/>
                  </a:lnTo>
                  <a:lnTo>
                    <a:pt x="2177288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643889" y="1605533"/>
              <a:ext cx="2251075" cy="735965"/>
            </a:xfrm>
            <a:custGeom>
              <a:avLst/>
              <a:gdLst/>
              <a:ahLst/>
              <a:cxnLst/>
              <a:rect l="l" t="t" r="r" b="b"/>
              <a:pathLst>
                <a:path w="2251075" h="735964">
                  <a:moveTo>
                    <a:pt x="0" y="73532"/>
                  </a:moveTo>
                  <a:lnTo>
                    <a:pt x="5778" y="44957"/>
                  </a:lnTo>
                  <a:lnTo>
                    <a:pt x="21526" y="21589"/>
                  </a:lnTo>
                  <a:lnTo>
                    <a:pt x="44881" y="5841"/>
                  </a:lnTo>
                  <a:lnTo>
                    <a:pt x="73469" y="0"/>
                  </a:lnTo>
                  <a:lnTo>
                    <a:pt x="2177288" y="0"/>
                  </a:lnTo>
                  <a:lnTo>
                    <a:pt x="2205863" y="5841"/>
                  </a:lnTo>
                  <a:lnTo>
                    <a:pt x="2229230" y="21589"/>
                  </a:lnTo>
                  <a:lnTo>
                    <a:pt x="2244979" y="44957"/>
                  </a:lnTo>
                  <a:lnTo>
                    <a:pt x="2250821" y="73532"/>
                  </a:lnTo>
                  <a:lnTo>
                    <a:pt x="2250821" y="662431"/>
                  </a:lnTo>
                  <a:lnTo>
                    <a:pt x="2244979" y="691006"/>
                  </a:lnTo>
                  <a:lnTo>
                    <a:pt x="2229230" y="714375"/>
                  </a:lnTo>
                  <a:lnTo>
                    <a:pt x="2205863" y="730250"/>
                  </a:lnTo>
                  <a:lnTo>
                    <a:pt x="2177288" y="735964"/>
                  </a:lnTo>
                  <a:lnTo>
                    <a:pt x="73469" y="735964"/>
                  </a:lnTo>
                  <a:lnTo>
                    <a:pt x="44881" y="730250"/>
                  </a:lnTo>
                  <a:lnTo>
                    <a:pt x="21526" y="714375"/>
                  </a:lnTo>
                  <a:lnTo>
                    <a:pt x="5778" y="691006"/>
                  </a:lnTo>
                  <a:lnTo>
                    <a:pt x="0" y="662431"/>
                  </a:lnTo>
                  <a:lnTo>
                    <a:pt x="0" y="73532"/>
                  </a:lnTo>
                  <a:close/>
                </a:path>
              </a:pathLst>
            </a:custGeom>
            <a:ln w="2590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893063" y="1842515"/>
              <a:ext cx="2251075" cy="734695"/>
            </a:xfrm>
            <a:custGeom>
              <a:avLst/>
              <a:gdLst/>
              <a:ahLst/>
              <a:cxnLst/>
              <a:rect l="l" t="t" r="r" b="b"/>
              <a:pathLst>
                <a:path w="2251075" h="734694">
                  <a:moveTo>
                    <a:pt x="2177288" y="0"/>
                  </a:moveTo>
                  <a:lnTo>
                    <a:pt x="73469" y="0"/>
                  </a:lnTo>
                  <a:lnTo>
                    <a:pt x="44881" y="5714"/>
                  </a:lnTo>
                  <a:lnTo>
                    <a:pt x="21526" y="21462"/>
                  </a:lnTo>
                  <a:lnTo>
                    <a:pt x="5778" y="44831"/>
                  </a:lnTo>
                  <a:lnTo>
                    <a:pt x="0" y="73406"/>
                  </a:lnTo>
                  <a:lnTo>
                    <a:pt x="0" y="661035"/>
                  </a:lnTo>
                  <a:lnTo>
                    <a:pt x="5778" y="689610"/>
                  </a:lnTo>
                  <a:lnTo>
                    <a:pt x="21526" y="712978"/>
                  </a:lnTo>
                  <a:lnTo>
                    <a:pt x="44881" y="728726"/>
                  </a:lnTo>
                  <a:lnTo>
                    <a:pt x="73469" y="734441"/>
                  </a:lnTo>
                  <a:lnTo>
                    <a:pt x="2177288" y="734441"/>
                  </a:lnTo>
                  <a:lnTo>
                    <a:pt x="2205863" y="728726"/>
                  </a:lnTo>
                  <a:lnTo>
                    <a:pt x="2229231" y="712978"/>
                  </a:lnTo>
                  <a:lnTo>
                    <a:pt x="2244979" y="689610"/>
                  </a:lnTo>
                  <a:lnTo>
                    <a:pt x="2250821" y="661035"/>
                  </a:lnTo>
                  <a:lnTo>
                    <a:pt x="2250821" y="73406"/>
                  </a:lnTo>
                  <a:lnTo>
                    <a:pt x="2244979" y="44831"/>
                  </a:lnTo>
                  <a:lnTo>
                    <a:pt x="2229231" y="21462"/>
                  </a:lnTo>
                  <a:lnTo>
                    <a:pt x="2205863" y="5714"/>
                  </a:lnTo>
                  <a:lnTo>
                    <a:pt x="2177288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93825" y="1843277"/>
              <a:ext cx="2251075" cy="734695"/>
            </a:xfrm>
            <a:custGeom>
              <a:avLst/>
              <a:gdLst/>
              <a:ahLst/>
              <a:cxnLst/>
              <a:rect l="l" t="t" r="r" b="b"/>
              <a:pathLst>
                <a:path w="2251075" h="734694">
                  <a:moveTo>
                    <a:pt x="0" y="73406"/>
                  </a:moveTo>
                  <a:lnTo>
                    <a:pt x="5778" y="44831"/>
                  </a:lnTo>
                  <a:lnTo>
                    <a:pt x="21526" y="21462"/>
                  </a:lnTo>
                  <a:lnTo>
                    <a:pt x="44881" y="5714"/>
                  </a:lnTo>
                  <a:lnTo>
                    <a:pt x="73469" y="0"/>
                  </a:lnTo>
                  <a:lnTo>
                    <a:pt x="2177288" y="0"/>
                  </a:lnTo>
                  <a:lnTo>
                    <a:pt x="2205863" y="5714"/>
                  </a:lnTo>
                  <a:lnTo>
                    <a:pt x="2229231" y="21462"/>
                  </a:lnTo>
                  <a:lnTo>
                    <a:pt x="2244979" y="44831"/>
                  </a:lnTo>
                  <a:lnTo>
                    <a:pt x="2250821" y="73406"/>
                  </a:lnTo>
                  <a:lnTo>
                    <a:pt x="2250821" y="661035"/>
                  </a:lnTo>
                  <a:lnTo>
                    <a:pt x="2244979" y="689610"/>
                  </a:lnTo>
                  <a:lnTo>
                    <a:pt x="2229231" y="712977"/>
                  </a:lnTo>
                  <a:lnTo>
                    <a:pt x="2205863" y="728726"/>
                  </a:lnTo>
                  <a:lnTo>
                    <a:pt x="2177288" y="734441"/>
                  </a:lnTo>
                  <a:lnTo>
                    <a:pt x="73469" y="734441"/>
                  </a:lnTo>
                  <a:lnTo>
                    <a:pt x="44881" y="728726"/>
                  </a:lnTo>
                  <a:lnTo>
                    <a:pt x="21526" y="712977"/>
                  </a:lnTo>
                  <a:lnTo>
                    <a:pt x="5778" y="689610"/>
                  </a:lnTo>
                  <a:lnTo>
                    <a:pt x="0" y="661035"/>
                  </a:lnTo>
                  <a:lnTo>
                    <a:pt x="0" y="73406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951382" y="2011807"/>
            <a:ext cx="2154555" cy="429895"/>
          </a:xfrm>
          <a:prstGeom prst="rect">
            <a:avLst/>
          </a:prstGeom>
        </p:spPr>
        <p:txBody>
          <a:bodyPr wrap="square" lIns="0" tIns="38735" rIns="0" bIns="0" rtlCol="0" vert="horz">
            <a:spAutoFit/>
          </a:bodyPr>
          <a:lstStyle/>
          <a:p>
            <a:pPr marL="558165" marR="5080" indent="-546100">
              <a:lnSpc>
                <a:spcPts val="1500"/>
              </a:lnSpc>
              <a:spcBef>
                <a:spcPts val="305"/>
              </a:spcBef>
            </a:pPr>
            <a:r>
              <a:rPr dirty="0" sz="1400" spc="-5" b="1">
                <a:latin typeface="Arial"/>
                <a:cs typeface="Arial"/>
              </a:rPr>
              <a:t>Э</a:t>
            </a:r>
            <a:r>
              <a:rPr dirty="0" sz="1400" spc="-20" b="1">
                <a:latin typeface="Arial"/>
                <a:cs typeface="Arial"/>
              </a:rPr>
              <a:t>т</a:t>
            </a:r>
            <a:r>
              <a:rPr dirty="0" sz="1400" b="1">
                <a:latin typeface="Arial"/>
                <a:cs typeface="Arial"/>
              </a:rPr>
              <a:t>ич</a:t>
            </a:r>
            <a:r>
              <a:rPr dirty="0" sz="1400" spc="-25" b="1">
                <a:latin typeface="Arial"/>
                <a:cs typeface="Arial"/>
              </a:rPr>
              <a:t>е</a:t>
            </a:r>
            <a:r>
              <a:rPr dirty="0" sz="1400" spc="-5" b="1">
                <a:latin typeface="Arial"/>
                <a:cs typeface="Arial"/>
              </a:rPr>
              <a:t>с</a:t>
            </a:r>
            <a:r>
              <a:rPr dirty="0" sz="1400" b="1">
                <a:latin typeface="Arial"/>
                <a:cs typeface="Arial"/>
              </a:rPr>
              <a:t>ки</a:t>
            </a:r>
            <a:r>
              <a:rPr dirty="0" sz="1400" spc="-15" b="1">
                <a:latin typeface="Arial"/>
                <a:cs typeface="Arial"/>
              </a:rPr>
              <a:t>е</a:t>
            </a:r>
            <a:r>
              <a:rPr dirty="0" sz="1400" spc="-10" b="1">
                <a:latin typeface="Arial"/>
                <a:cs typeface="Arial"/>
              </a:rPr>
              <a:t>/</a:t>
            </a:r>
            <a:r>
              <a:rPr dirty="0" sz="1400" spc="-35" b="1">
                <a:latin typeface="Arial"/>
                <a:cs typeface="Arial"/>
              </a:rPr>
              <a:t>э</a:t>
            </a:r>
            <a:r>
              <a:rPr dirty="0" sz="1400" spc="-5" b="1">
                <a:latin typeface="Arial"/>
                <a:cs typeface="Arial"/>
              </a:rPr>
              <a:t>с</a:t>
            </a:r>
            <a:r>
              <a:rPr dirty="0" sz="1400" spc="-20" b="1">
                <a:latin typeface="Arial"/>
                <a:cs typeface="Arial"/>
              </a:rPr>
              <a:t>т</a:t>
            </a:r>
            <a:r>
              <a:rPr dirty="0" sz="1400" spc="-30" b="1">
                <a:latin typeface="Arial"/>
                <a:cs typeface="Arial"/>
              </a:rPr>
              <a:t>е</a:t>
            </a:r>
            <a:r>
              <a:rPr dirty="0" sz="1400" spc="-20" b="1">
                <a:latin typeface="Arial"/>
                <a:cs typeface="Arial"/>
              </a:rPr>
              <a:t>т</a:t>
            </a:r>
            <a:r>
              <a:rPr dirty="0" sz="1400" b="1">
                <a:latin typeface="Arial"/>
                <a:cs typeface="Arial"/>
              </a:rPr>
              <a:t>ич</a:t>
            </a:r>
            <a:r>
              <a:rPr dirty="0" sz="1400" spc="-40" b="1">
                <a:latin typeface="Arial"/>
                <a:cs typeface="Arial"/>
              </a:rPr>
              <a:t>е</a:t>
            </a:r>
            <a:r>
              <a:rPr dirty="0" sz="1400" spc="-15" b="1">
                <a:latin typeface="Arial"/>
                <a:cs typeface="Arial"/>
              </a:rPr>
              <a:t>с</a:t>
            </a:r>
            <a:r>
              <a:rPr dirty="0" sz="1400" spc="-10" b="1">
                <a:latin typeface="Arial"/>
                <a:cs typeface="Arial"/>
              </a:rPr>
              <a:t>к</a:t>
            </a:r>
            <a:r>
              <a:rPr dirty="0" sz="1400" b="1">
                <a:latin typeface="Arial"/>
                <a:cs typeface="Arial"/>
              </a:rPr>
              <a:t>ие  </a:t>
            </a:r>
            <a:r>
              <a:rPr dirty="0" sz="1400" spc="-10" b="1">
                <a:latin typeface="Arial"/>
                <a:cs typeface="Arial"/>
              </a:rPr>
              <a:t>категории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630936" y="2982467"/>
            <a:ext cx="2526665" cy="2905760"/>
            <a:chOff x="630936" y="2982467"/>
            <a:chExt cx="2526665" cy="2905760"/>
          </a:xfrm>
        </p:grpSpPr>
        <p:sp>
          <p:nvSpPr>
            <p:cNvPr id="12" name="object 12"/>
            <p:cNvSpPr/>
            <p:nvPr/>
          </p:nvSpPr>
          <p:spPr>
            <a:xfrm>
              <a:off x="643128" y="2994659"/>
              <a:ext cx="2251075" cy="2642235"/>
            </a:xfrm>
            <a:custGeom>
              <a:avLst/>
              <a:gdLst/>
              <a:ahLst/>
              <a:cxnLst/>
              <a:rect l="l" t="t" r="r" b="b"/>
              <a:pathLst>
                <a:path w="2251075" h="2642235">
                  <a:moveTo>
                    <a:pt x="2025777" y="0"/>
                  </a:moveTo>
                  <a:lnTo>
                    <a:pt x="225082" y="0"/>
                  </a:lnTo>
                  <a:lnTo>
                    <a:pt x="179717" y="4572"/>
                  </a:lnTo>
                  <a:lnTo>
                    <a:pt x="137464" y="17652"/>
                  </a:lnTo>
                  <a:lnTo>
                    <a:pt x="99237" y="38480"/>
                  </a:lnTo>
                  <a:lnTo>
                    <a:pt x="65925" y="65912"/>
                  </a:lnTo>
                  <a:lnTo>
                    <a:pt x="38442" y="99187"/>
                  </a:lnTo>
                  <a:lnTo>
                    <a:pt x="17691" y="137413"/>
                  </a:lnTo>
                  <a:lnTo>
                    <a:pt x="4571" y="179704"/>
                  </a:lnTo>
                  <a:lnTo>
                    <a:pt x="0" y="225043"/>
                  </a:lnTo>
                  <a:lnTo>
                    <a:pt x="0" y="2417064"/>
                  </a:lnTo>
                  <a:lnTo>
                    <a:pt x="4571" y="2462403"/>
                  </a:lnTo>
                  <a:lnTo>
                    <a:pt x="17691" y="2504693"/>
                  </a:lnTo>
                  <a:lnTo>
                    <a:pt x="38442" y="2542921"/>
                  </a:lnTo>
                  <a:lnTo>
                    <a:pt x="65925" y="2576195"/>
                  </a:lnTo>
                  <a:lnTo>
                    <a:pt x="99237" y="2603639"/>
                  </a:lnTo>
                  <a:lnTo>
                    <a:pt x="137464" y="2624391"/>
                  </a:lnTo>
                  <a:lnTo>
                    <a:pt x="179717" y="2637497"/>
                  </a:lnTo>
                  <a:lnTo>
                    <a:pt x="225082" y="2642069"/>
                  </a:lnTo>
                  <a:lnTo>
                    <a:pt x="2025777" y="2642069"/>
                  </a:lnTo>
                  <a:lnTo>
                    <a:pt x="2071115" y="2637497"/>
                  </a:lnTo>
                  <a:lnTo>
                    <a:pt x="2113279" y="2624391"/>
                  </a:lnTo>
                  <a:lnTo>
                    <a:pt x="2151634" y="2603639"/>
                  </a:lnTo>
                  <a:lnTo>
                    <a:pt x="2184908" y="2576195"/>
                  </a:lnTo>
                  <a:lnTo>
                    <a:pt x="2212340" y="2542921"/>
                  </a:lnTo>
                  <a:lnTo>
                    <a:pt x="2233167" y="2504693"/>
                  </a:lnTo>
                  <a:lnTo>
                    <a:pt x="2246249" y="2462403"/>
                  </a:lnTo>
                  <a:lnTo>
                    <a:pt x="2250821" y="2417064"/>
                  </a:lnTo>
                  <a:lnTo>
                    <a:pt x="2250821" y="225043"/>
                  </a:lnTo>
                  <a:lnTo>
                    <a:pt x="2246249" y="179704"/>
                  </a:lnTo>
                  <a:lnTo>
                    <a:pt x="2233167" y="137413"/>
                  </a:lnTo>
                  <a:lnTo>
                    <a:pt x="2212340" y="99187"/>
                  </a:lnTo>
                  <a:lnTo>
                    <a:pt x="2184908" y="65912"/>
                  </a:lnTo>
                  <a:lnTo>
                    <a:pt x="2151634" y="38480"/>
                  </a:lnTo>
                  <a:lnTo>
                    <a:pt x="2113279" y="17652"/>
                  </a:lnTo>
                  <a:lnTo>
                    <a:pt x="2071115" y="4572"/>
                  </a:lnTo>
                  <a:lnTo>
                    <a:pt x="2025777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643890" y="2995421"/>
              <a:ext cx="2251075" cy="2642235"/>
            </a:xfrm>
            <a:custGeom>
              <a:avLst/>
              <a:gdLst/>
              <a:ahLst/>
              <a:cxnLst/>
              <a:rect l="l" t="t" r="r" b="b"/>
              <a:pathLst>
                <a:path w="2251075" h="2642235">
                  <a:moveTo>
                    <a:pt x="0" y="225043"/>
                  </a:moveTo>
                  <a:lnTo>
                    <a:pt x="4571" y="179704"/>
                  </a:lnTo>
                  <a:lnTo>
                    <a:pt x="17691" y="137413"/>
                  </a:lnTo>
                  <a:lnTo>
                    <a:pt x="38442" y="99187"/>
                  </a:lnTo>
                  <a:lnTo>
                    <a:pt x="65925" y="65912"/>
                  </a:lnTo>
                  <a:lnTo>
                    <a:pt x="99237" y="38480"/>
                  </a:lnTo>
                  <a:lnTo>
                    <a:pt x="137464" y="17652"/>
                  </a:lnTo>
                  <a:lnTo>
                    <a:pt x="179717" y="4572"/>
                  </a:lnTo>
                  <a:lnTo>
                    <a:pt x="225082" y="0"/>
                  </a:lnTo>
                  <a:lnTo>
                    <a:pt x="2025777" y="0"/>
                  </a:lnTo>
                  <a:lnTo>
                    <a:pt x="2071115" y="4572"/>
                  </a:lnTo>
                  <a:lnTo>
                    <a:pt x="2113279" y="17652"/>
                  </a:lnTo>
                  <a:lnTo>
                    <a:pt x="2151634" y="38480"/>
                  </a:lnTo>
                  <a:lnTo>
                    <a:pt x="2184908" y="65912"/>
                  </a:lnTo>
                  <a:lnTo>
                    <a:pt x="2212340" y="99187"/>
                  </a:lnTo>
                  <a:lnTo>
                    <a:pt x="2233167" y="137413"/>
                  </a:lnTo>
                  <a:lnTo>
                    <a:pt x="2246249" y="179704"/>
                  </a:lnTo>
                  <a:lnTo>
                    <a:pt x="2250821" y="225043"/>
                  </a:lnTo>
                  <a:lnTo>
                    <a:pt x="2250821" y="2417064"/>
                  </a:lnTo>
                  <a:lnTo>
                    <a:pt x="2246249" y="2462403"/>
                  </a:lnTo>
                  <a:lnTo>
                    <a:pt x="2233167" y="2504693"/>
                  </a:lnTo>
                  <a:lnTo>
                    <a:pt x="2212340" y="2542921"/>
                  </a:lnTo>
                  <a:lnTo>
                    <a:pt x="2184908" y="2576194"/>
                  </a:lnTo>
                  <a:lnTo>
                    <a:pt x="2151634" y="2603639"/>
                  </a:lnTo>
                  <a:lnTo>
                    <a:pt x="2113279" y="2624391"/>
                  </a:lnTo>
                  <a:lnTo>
                    <a:pt x="2071115" y="2637497"/>
                  </a:lnTo>
                  <a:lnTo>
                    <a:pt x="2025777" y="2642069"/>
                  </a:lnTo>
                  <a:lnTo>
                    <a:pt x="225082" y="2642069"/>
                  </a:lnTo>
                  <a:lnTo>
                    <a:pt x="179717" y="2637497"/>
                  </a:lnTo>
                  <a:lnTo>
                    <a:pt x="137464" y="2624391"/>
                  </a:lnTo>
                  <a:lnTo>
                    <a:pt x="99237" y="2603639"/>
                  </a:lnTo>
                  <a:lnTo>
                    <a:pt x="65925" y="2576194"/>
                  </a:lnTo>
                  <a:lnTo>
                    <a:pt x="38442" y="2542921"/>
                  </a:lnTo>
                  <a:lnTo>
                    <a:pt x="17691" y="2504693"/>
                  </a:lnTo>
                  <a:lnTo>
                    <a:pt x="4571" y="2462403"/>
                  </a:lnTo>
                  <a:lnTo>
                    <a:pt x="0" y="2417064"/>
                  </a:lnTo>
                  <a:lnTo>
                    <a:pt x="0" y="225043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893063" y="3232403"/>
              <a:ext cx="2251075" cy="2642235"/>
            </a:xfrm>
            <a:custGeom>
              <a:avLst/>
              <a:gdLst/>
              <a:ahLst/>
              <a:cxnLst/>
              <a:rect l="l" t="t" r="r" b="b"/>
              <a:pathLst>
                <a:path w="2251075" h="2642235">
                  <a:moveTo>
                    <a:pt x="2025777" y="0"/>
                  </a:moveTo>
                  <a:lnTo>
                    <a:pt x="225082" y="0"/>
                  </a:lnTo>
                  <a:lnTo>
                    <a:pt x="179717" y="4572"/>
                  </a:lnTo>
                  <a:lnTo>
                    <a:pt x="137464" y="17653"/>
                  </a:lnTo>
                  <a:lnTo>
                    <a:pt x="99237" y="38481"/>
                  </a:lnTo>
                  <a:lnTo>
                    <a:pt x="65925" y="65912"/>
                  </a:lnTo>
                  <a:lnTo>
                    <a:pt x="38442" y="99187"/>
                  </a:lnTo>
                  <a:lnTo>
                    <a:pt x="17691" y="137413"/>
                  </a:lnTo>
                  <a:lnTo>
                    <a:pt x="4572" y="179705"/>
                  </a:lnTo>
                  <a:lnTo>
                    <a:pt x="0" y="225044"/>
                  </a:lnTo>
                  <a:lnTo>
                    <a:pt x="0" y="2417064"/>
                  </a:lnTo>
                  <a:lnTo>
                    <a:pt x="4572" y="2462403"/>
                  </a:lnTo>
                  <a:lnTo>
                    <a:pt x="17691" y="2504643"/>
                  </a:lnTo>
                  <a:lnTo>
                    <a:pt x="38442" y="2542870"/>
                  </a:lnTo>
                  <a:lnTo>
                    <a:pt x="65925" y="2576169"/>
                  </a:lnTo>
                  <a:lnTo>
                    <a:pt x="99237" y="2603639"/>
                  </a:lnTo>
                  <a:lnTo>
                    <a:pt x="137464" y="2624391"/>
                  </a:lnTo>
                  <a:lnTo>
                    <a:pt x="179717" y="2637497"/>
                  </a:lnTo>
                  <a:lnTo>
                    <a:pt x="225082" y="2642069"/>
                  </a:lnTo>
                  <a:lnTo>
                    <a:pt x="2025777" y="2642069"/>
                  </a:lnTo>
                  <a:lnTo>
                    <a:pt x="2071116" y="2637497"/>
                  </a:lnTo>
                  <a:lnTo>
                    <a:pt x="2113280" y="2624391"/>
                  </a:lnTo>
                  <a:lnTo>
                    <a:pt x="2151634" y="2603639"/>
                  </a:lnTo>
                  <a:lnTo>
                    <a:pt x="2184908" y="2576169"/>
                  </a:lnTo>
                  <a:lnTo>
                    <a:pt x="2212340" y="2542870"/>
                  </a:lnTo>
                  <a:lnTo>
                    <a:pt x="2233168" y="2504643"/>
                  </a:lnTo>
                  <a:lnTo>
                    <a:pt x="2246249" y="2462403"/>
                  </a:lnTo>
                  <a:lnTo>
                    <a:pt x="2250821" y="2417064"/>
                  </a:lnTo>
                  <a:lnTo>
                    <a:pt x="2250821" y="225044"/>
                  </a:lnTo>
                  <a:lnTo>
                    <a:pt x="2246249" y="179705"/>
                  </a:lnTo>
                  <a:lnTo>
                    <a:pt x="2233168" y="137413"/>
                  </a:lnTo>
                  <a:lnTo>
                    <a:pt x="2212340" y="99187"/>
                  </a:lnTo>
                  <a:lnTo>
                    <a:pt x="2184908" y="65912"/>
                  </a:lnTo>
                  <a:lnTo>
                    <a:pt x="2151634" y="38481"/>
                  </a:lnTo>
                  <a:lnTo>
                    <a:pt x="2113280" y="17653"/>
                  </a:lnTo>
                  <a:lnTo>
                    <a:pt x="2071116" y="4572"/>
                  </a:lnTo>
                  <a:lnTo>
                    <a:pt x="2025777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893826" y="3233165"/>
              <a:ext cx="2251075" cy="2642235"/>
            </a:xfrm>
            <a:custGeom>
              <a:avLst/>
              <a:gdLst/>
              <a:ahLst/>
              <a:cxnLst/>
              <a:rect l="l" t="t" r="r" b="b"/>
              <a:pathLst>
                <a:path w="2251075" h="2642235">
                  <a:moveTo>
                    <a:pt x="0" y="225044"/>
                  </a:moveTo>
                  <a:lnTo>
                    <a:pt x="4571" y="179705"/>
                  </a:lnTo>
                  <a:lnTo>
                    <a:pt x="17691" y="137413"/>
                  </a:lnTo>
                  <a:lnTo>
                    <a:pt x="38442" y="99187"/>
                  </a:lnTo>
                  <a:lnTo>
                    <a:pt x="65925" y="65912"/>
                  </a:lnTo>
                  <a:lnTo>
                    <a:pt x="99237" y="38481"/>
                  </a:lnTo>
                  <a:lnTo>
                    <a:pt x="137464" y="17653"/>
                  </a:lnTo>
                  <a:lnTo>
                    <a:pt x="179717" y="4572"/>
                  </a:lnTo>
                  <a:lnTo>
                    <a:pt x="225082" y="0"/>
                  </a:lnTo>
                  <a:lnTo>
                    <a:pt x="2025777" y="0"/>
                  </a:lnTo>
                  <a:lnTo>
                    <a:pt x="2071116" y="4572"/>
                  </a:lnTo>
                  <a:lnTo>
                    <a:pt x="2113280" y="17653"/>
                  </a:lnTo>
                  <a:lnTo>
                    <a:pt x="2151634" y="38481"/>
                  </a:lnTo>
                  <a:lnTo>
                    <a:pt x="2184908" y="65912"/>
                  </a:lnTo>
                  <a:lnTo>
                    <a:pt x="2212340" y="99187"/>
                  </a:lnTo>
                  <a:lnTo>
                    <a:pt x="2233168" y="137413"/>
                  </a:lnTo>
                  <a:lnTo>
                    <a:pt x="2246249" y="179705"/>
                  </a:lnTo>
                  <a:lnTo>
                    <a:pt x="2250821" y="225044"/>
                  </a:lnTo>
                  <a:lnTo>
                    <a:pt x="2250821" y="2417064"/>
                  </a:lnTo>
                  <a:lnTo>
                    <a:pt x="2246249" y="2462403"/>
                  </a:lnTo>
                  <a:lnTo>
                    <a:pt x="2233168" y="2504643"/>
                  </a:lnTo>
                  <a:lnTo>
                    <a:pt x="2212340" y="2542870"/>
                  </a:lnTo>
                  <a:lnTo>
                    <a:pt x="2184908" y="2576169"/>
                  </a:lnTo>
                  <a:lnTo>
                    <a:pt x="2151634" y="2603639"/>
                  </a:lnTo>
                  <a:lnTo>
                    <a:pt x="2113280" y="2624391"/>
                  </a:lnTo>
                  <a:lnTo>
                    <a:pt x="2071116" y="2637497"/>
                  </a:lnTo>
                  <a:lnTo>
                    <a:pt x="2025777" y="2642069"/>
                  </a:lnTo>
                  <a:lnTo>
                    <a:pt x="225082" y="2642069"/>
                  </a:lnTo>
                  <a:lnTo>
                    <a:pt x="179717" y="2637497"/>
                  </a:lnTo>
                  <a:lnTo>
                    <a:pt x="137464" y="2624391"/>
                  </a:lnTo>
                  <a:lnTo>
                    <a:pt x="99237" y="2603639"/>
                  </a:lnTo>
                  <a:lnTo>
                    <a:pt x="65925" y="2576169"/>
                  </a:lnTo>
                  <a:lnTo>
                    <a:pt x="38442" y="2542870"/>
                  </a:lnTo>
                  <a:lnTo>
                    <a:pt x="17691" y="2504643"/>
                  </a:lnTo>
                  <a:lnTo>
                    <a:pt x="4571" y="2462403"/>
                  </a:lnTo>
                  <a:lnTo>
                    <a:pt x="0" y="2417064"/>
                  </a:lnTo>
                  <a:lnTo>
                    <a:pt x="0" y="225044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/>
          <p:cNvSpPr txBox="1"/>
          <p:nvPr/>
        </p:nvSpPr>
        <p:spPr>
          <a:xfrm>
            <a:off x="1218691" y="3589795"/>
            <a:ext cx="1511935" cy="19697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635">
              <a:lnSpc>
                <a:spcPct val="127200"/>
              </a:lnSpc>
              <a:spcBef>
                <a:spcPts val="100"/>
              </a:spcBef>
            </a:pPr>
            <a:r>
              <a:rPr dirty="0" sz="1400" spc="-5" b="1">
                <a:latin typeface="Arial"/>
                <a:cs typeface="Arial"/>
              </a:rPr>
              <a:t>Добро </a:t>
            </a:r>
            <a:r>
              <a:rPr dirty="0" sz="1400" b="1">
                <a:latin typeface="Arial"/>
                <a:cs typeface="Arial"/>
              </a:rPr>
              <a:t> </a:t>
            </a:r>
            <a:r>
              <a:rPr dirty="0" sz="1400" spc="-15" b="1">
                <a:latin typeface="Arial"/>
                <a:cs typeface="Arial"/>
              </a:rPr>
              <a:t>Нравственность </a:t>
            </a:r>
            <a:r>
              <a:rPr dirty="0" sz="1400" spc="-375" b="1">
                <a:latin typeface="Arial"/>
                <a:cs typeface="Arial"/>
              </a:rPr>
              <a:t> </a:t>
            </a:r>
            <a:r>
              <a:rPr dirty="0" sz="1400" spc="-15" b="1">
                <a:latin typeface="Arial"/>
                <a:cs typeface="Arial"/>
              </a:rPr>
              <a:t>Благородство </a:t>
            </a:r>
            <a:r>
              <a:rPr dirty="0" sz="1400" spc="-10" b="1">
                <a:latin typeface="Arial"/>
                <a:cs typeface="Arial"/>
              </a:rPr>
              <a:t> </a:t>
            </a:r>
            <a:r>
              <a:rPr dirty="0" sz="1400" spc="-15" b="1">
                <a:latin typeface="Arial"/>
                <a:cs typeface="Arial"/>
              </a:rPr>
              <a:t>Справедливость </a:t>
            </a:r>
            <a:r>
              <a:rPr dirty="0" sz="1400" spc="-375" b="1">
                <a:latin typeface="Arial"/>
                <a:cs typeface="Arial"/>
              </a:rPr>
              <a:t> </a:t>
            </a:r>
            <a:r>
              <a:rPr dirty="0" sz="1400" spc="-35" b="1">
                <a:latin typeface="Arial"/>
                <a:cs typeface="Arial"/>
              </a:rPr>
              <a:t>Гуманизм</a:t>
            </a:r>
            <a:endParaRPr sz="1400">
              <a:latin typeface="Arial"/>
              <a:cs typeface="Arial"/>
            </a:endParaRPr>
          </a:p>
          <a:p>
            <a:pPr algn="ctr" marL="635">
              <a:lnSpc>
                <a:spcPct val="100000"/>
              </a:lnSpc>
              <a:spcBef>
                <a:spcPts val="555"/>
              </a:spcBef>
            </a:pPr>
            <a:r>
              <a:rPr dirty="0" sz="1400" spc="-10" b="1">
                <a:latin typeface="Arial"/>
                <a:cs typeface="Arial"/>
              </a:rPr>
              <a:t>Эгоизм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10"/>
              </a:spcBef>
            </a:pPr>
            <a:r>
              <a:rPr dirty="0" sz="1400" spc="-10" b="1">
                <a:latin typeface="Arial"/>
                <a:cs typeface="Arial"/>
              </a:rPr>
              <a:t>Красота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3381755" y="1592580"/>
            <a:ext cx="2525395" cy="998219"/>
            <a:chOff x="3381755" y="1592580"/>
            <a:chExt cx="2525395" cy="998219"/>
          </a:xfrm>
        </p:grpSpPr>
        <p:sp>
          <p:nvSpPr>
            <p:cNvPr id="18" name="object 18"/>
            <p:cNvSpPr/>
            <p:nvPr/>
          </p:nvSpPr>
          <p:spPr>
            <a:xfrm>
              <a:off x="3393947" y="1604772"/>
              <a:ext cx="2249805" cy="735965"/>
            </a:xfrm>
            <a:custGeom>
              <a:avLst/>
              <a:gdLst/>
              <a:ahLst/>
              <a:cxnLst/>
              <a:rect l="l" t="t" r="r" b="b"/>
              <a:pathLst>
                <a:path w="2249804" h="735964">
                  <a:moveTo>
                    <a:pt x="2175891" y="0"/>
                  </a:moveTo>
                  <a:lnTo>
                    <a:pt x="73405" y="0"/>
                  </a:lnTo>
                  <a:lnTo>
                    <a:pt x="44830" y="5841"/>
                  </a:lnTo>
                  <a:lnTo>
                    <a:pt x="21462" y="21589"/>
                  </a:lnTo>
                  <a:lnTo>
                    <a:pt x="5714" y="44957"/>
                  </a:lnTo>
                  <a:lnTo>
                    <a:pt x="0" y="73532"/>
                  </a:lnTo>
                  <a:lnTo>
                    <a:pt x="0" y="662431"/>
                  </a:lnTo>
                  <a:lnTo>
                    <a:pt x="5714" y="691006"/>
                  </a:lnTo>
                  <a:lnTo>
                    <a:pt x="21462" y="714375"/>
                  </a:lnTo>
                  <a:lnTo>
                    <a:pt x="44830" y="730250"/>
                  </a:lnTo>
                  <a:lnTo>
                    <a:pt x="73405" y="735964"/>
                  </a:lnTo>
                  <a:lnTo>
                    <a:pt x="2175891" y="735964"/>
                  </a:lnTo>
                  <a:lnTo>
                    <a:pt x="2204466" y="730250"/>
                  </a:lnTo>
                  <a:lnTo>
                    <a:pt x="2227834" y="714375"/>
                  </a:lnTo>
                  <a:lnTo>
                    <a:pt x="2243454" y="691006"/>
                  </a:lnTo>
                  <a:lnTo>
                    <a:pt x="2249297" y="662431"/>
                  </a:lnTo>
                  <a:lnTo>
                    <a:pt x="2249297" y="73532"/>
                  </a:lnTo>
                  <a:lnTo>
                    <a:pt x="2243454" y="44957"/>
                  </a:lnTo>
                  <a:lnTo>
                    <a:pt x="2227834" y="21589"/>
                  </a:lnTo>
                  <a:lnTo>
                    <a:pt x="2204466" y="5841"/>
                  </a:lnTo>
                  <a:lnTo>
                    <a:pt x="2175891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3394709" y="1605534"/>
              <a:ext cx="2249805" cy="735965"/>
            </a:xfrm>
            <a:custGeom>
              <a:avLst/>
              <a:gdLst/>
              <a:ahLst/>
              <a:cxnLst/>
              <a:rect l="l" t="t" r="r" b="b"/>
              <a:pathLst>
                <a:path w="2249804" h="735964">
                  <a:moveTo>
                    <a:pt x="0" y="73532"/>
                  </a:moveTo>
                  <a:lnTo>
                    <a:pt x="5714" y="44957"/>
                  </a:lnTo>
                  <a:lnTo>
                    <a:pt x="21462" y="21589"/>
                  </a:lnTo>
                  <a:lnTo>
                    <a:pt x="44830" y="5841"/>
                  </a:lnTo>
                  <a:lnTo>
                    <a:pt x="73405" y="0"/>
                  </a:lnTo>
                  <a:lnTo>
                    <a:pt x="2175891" y="0"/>
                  </a:lnTo>
                  <a:lnTo>
                    <a:pt x="2204466" y="5841"/>
                  </a:lnTo>
                  <a:lnTo>
                    <a:pt x="2227834" y="21589"/>
                  </a:lnTo>
                  <a:lnTo>
                    <a:pt x="2243454" y="44957"/>
                  </a:lnTo>
                  <a:lnTo>
                    <a:pt x="2249297" y="73532"/>
                  </a:lnTo>
                  <a:lnTo>
                    <a:pt x="2249297" y="662431"/>
                  </a:lnTo>
                  <a:lnTo>
                    <a:pt x="2243454" y="691006"/>
                  </a:lnTo>
                  <a:lnTo>
                    <a:pt x="2227834" y="714375"/>
                  </a:lnTo>
                  <a:lnTo>
                    <a:pt x="2204466" y="730250"/>
                  </a:lnTo>
                  <a:lnTo>
                    <a:pt x="2175891" y="735964"/>
                  </a:lnTo>
                  <a:lnTo>
                    <a:pt x="73405" y="735964"/>
                  </a:lnTo>
                  <a:lnTo>
                    <a:pt x="44830" y="730250"/>
                  </a:lnTo>
                  <a:lnTo>
                    <a:pt x="21462" y="714375"/>
                  </a:lnTo>
                  <a:lnTo>
                    <a:pt x="5714" y="691006"/>
                  </a:lnTo>
                  <a:lnTo>
                    <a:pt x="0" y="662431"/>
                  </a:lnTo>
                  <a:lnTo>
                    <a:pt x="0" y="73532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3643883" y="1842516"/>
              <a:ext cx="2249805" cy="734695"/>
            </a:xfrm>
            <a:custGeom>
              <a:avLst/>
              <a:gdLst/>
              <a:ahLst/>
              <a:cxnLst/>
              <a:rect l="l" t="t" r="r" b="b"/>
              <a:pathLst>
                <a:path w="2249804" h="734694">
                  <a:moveTo>
                    <a:pt x="2175891" y="0"/>
                  </a:moveTo>
                  <a:lnTo>
                    <a:pt x="73405" y="0"/>
                  </a:lnTo>
                  <a:lnTo>
                    <a:pt x="44830" y="5714"/>
                  </a:lnTo>
                  <a:lnTo>
                    <a:pt x="21462" y="21462"/>
                  </a:lnTo>
                  <a:lnTo>
                    <a:pt x="5714" y="44831"/>
                  </a:lnTo>
                  <a:lnTo>
                    <a:pt x="0" y="73406"/>
                  </a:lnTo>
                  <a:lnTo>
                    <a:pt x="0" y="661035"/>
                  </a:lnTo>
                  <a:lnTo>
                    <a:pt x="5714" y="689610"/>
                  </a:lnTo>
                  <a:lnTo>
                    <a:pt x="21462" y="712978"/>
                  </a:lnTo>
                  <a:lnTo>
                    <a:pt x="44830" y="728726"/>
                  </a:lnTo>
                  <a:lnTo>
                    <a:pt x="73405" y="734441"/>
                  </a:lnTo>
                  <a:lnTo>
                    <a:pt x="2175891" y="734441"/>
                  </a:lnTo>
                  <a:lnTo>
                    <a:pt x="2204466" y="728726"/>
                  </a:lnTo>
                  <a:lnTo>
                    <a:pt x="2227833" y="712978"/>
                  </a:lnTo>
                  <a:lnTo>
                    <a:pt x="2243454" y="689610"/>
                  </a:lnTo>
                  <a:lnTo>
                    <a:pt x="2249296" y="661035"/>
                  </a:lnTo>
                  <a:lnTo>
                    <a:pt x="2249296" y="73406"/>
                  </a:lnTo>
                  <a:lnTo>
                    <a:pt x="2243454" y="44831"/>
                  </a:lnTo>
                  <a:lnTo>
                    <a:pt x="2227833" y="21462"/>
                  </a:lnTo>
                  <a:lnTo>
                    <a:pt x="2204466" y="5714"/>
                  </a:lnTo>
                  <a:lnTo>
                    <a:pt x="2175891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3644645" y="1843278"/>
              <a:ext cx="2249805" cy="734695"/>
            </a:xfrm>
            <a:custGeom>
              <a:avLst/>
              <a:gdLst/>
              <a:ahLst/>
              <a:cxnLst/>
              <a:rect l="l" t="t" r="r" b="b"/>
              <a:pathLst>
                <a:path w="2249804" h="734694">
                  <a:moveTo>
                    <a:pt x="0" y="73406"/>
                  </a:moveTo>
                  <a:lnTo>
                    <a:pt x="5714" y="44831"/>
                  </a:lnTo>
                  <a:lnTo>
                    <a:pt x="21462" y="21462"/>
                  </a:lnTo>
                  <a:lnTo>
                    <a:pt x="44830" y="5714"/>
                  </a:lnTo>
                  <a:lnTo>
                    <a:pt x="73405" y="0"/>
                  </a:lnTo>
                  <a:lnTo>
                    <a:pt x="2175891" y="0"/>
                  </a:lnTo>
                  <a:lnTo>
                    <a:pt x="2204466" y="5714"/>
                  </a:lnTo>
                  <a:lnTo>
                    <a:pt x="2227833" y="21462"/>
                  </a:lnTo>
                  <a:lnTo>
                    <a:pt x="2243454" y="44831"/>
                  </a:lnTo>
                  <a:lnTo>
                    <a:pt x="2249296" y="73406"/>
                  </a:lnTo>
                  <a:lnTo>
                    <a:pt x="2249296" y="661035"/>
                  </a:lnTo>
                  <a:lnTo>
                    <a:pt x="2243454" y="689610"/>
                  </a:lnTo>
                  <a:lnTo>
                    <a:pt x="2227833" y="712977"/>
                  </a:lnTo>
                  <a:lnTo>
                    <a:pt x="2204466" y="728726"/>
                  </a:lnTo>
                  <a:lnTo>
                    <a:pt x="2175891" y="734441"/>
                  </a:lnTo>
                  <a:lnTo>
                    <a:pt x="73405" y="734441"/>
                  </a:lnTo>
                  <a:lnTo>
                    <a:pt x="44830" y="728726"/>
                  </a:lnTo>
                  <a:lnTo>
                    <a:pt x="21462" y="712977"/>
                  </a:lnTo>
                  <a:lnTo>
                    <a:pt x="5714" y="689610"/>
                  </a:lnTo>
                  <a:lnTo>
                    <a:pt x="0" y="661035"/>
                  </a:lnTo>
                  <a:lnTo>
                    <a:pt x="0" y="73406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/>
          <p:nvPr/>
        </p:nvSpPr>
        <p:spPr>
          <a:xfrm>
            <a:off x="3990847" y="1844141"/>
            <a:ext cx="1844675" cy="5683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2550" marR="5080" indent="-70485">
              <a:lnSpc>
                <a:spcPct val="127099"/>
              </a:lnSpc>
              <a:spcBef>
                <a:spcPts val="100"/>
              </a:spcBef>
            </a:pPr>
            <a:r>
              <a:rPr dirty="0" sz="1400" spc="-10" b="1">
                <a:latin typeface="Arial"/>
                <a:cs typeface="Arial"/>
              </a:rPr>
              <a:t>С</a:t>
            </a:r>
            <a:r>
              <a:rPr dirty="0" sz="1400" spc="-25" b="1">
                <a:latin typeface="Arial"/>
                <a:cs typeface="Arial"/>
              </a:rPr>
              <a:t>в</a:t>
            </a:r>
            <a:r>
              <a:rPr dirty="0" sz="1400" spc="-10" b="1">
                <a:latin typeface="Arial"/>
                <a:cs typeface="Arial"/>
              </a:rPr>
              <a:t>о</a:t>
            </a:r>
            <a:r>
              <a:rPr dirty="0" sz="1400" b="1">
                <a:latin typeface="Arial"/>
                <a:cs typeface="Arial"/>
              </a:rPr>
              <a:t>йс</a:t>
            </a:r>
            <a:r>
              <a:rPr dirty="0" sz="1400" spc="-20" b="1">
                <a:latin typeface="Arial"/>
                <a:cs typeface="Arial"/>
              </a:rPr>
              <a:t>т</a:t>
            </a:r>
            <a:r>
              <a:rPr dirty="0" sz="1400" spc="-25" b="1">
                <a:latin typeface="Arial"/>
                <a:cs typeface="Arial"/>
              </a:rPr>
              <a:t>в</a:t>
            </a:r>
            <a:r>
              <a:rPr dirty="0" sz="1400" b="1">
                <a:latin typeface="Arial"/>
                <a:cs typeface="Arial"/>
              </a:rPr>
              <a:t>а</a:t>
            </a:r>
            <a:r>
              <a:rPr dirty="0" sz="1400" spc="-8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ха</a:t>
            </a:r>
            <a:r>
              <a:rPr dirty="0" sz="1400" spc="-10" b="1">
                <a:latin typeface="Arial"/>
                <a:cs typeface="Arial"/>
              </a:rPr>
              <a:t>р</a:t>
            </a:r>
            <a:r>
              <a:rPr dirty="0" sz="1400" spc="-5" b="1">
                <a:latin typeface="Arial"/>
                <a:cs typeface="Arial"/>
              </a:rPr>
              <a:t>а</a:t>
            </a:r>
            <a:r>
              <a:rPr dirty="0" sz="1400" b="1">
                <a:latin typeface="Arial"/>
                <a:cs typeface="Arial"/>
              </a:rPr>
              <a:t>к</a:t>
            </a:r>
            <a:r>
              <a:rPr dirty="0" sz="1400" spc="-20" b="1">
                <a:latin typeface="Arial"/>
                <a:cs typeface="Arial"/>
              </a:rPr>
              <a:t>т</a:t>
            </a:r>
            <a:r>
              <a:rPr dirty="0" sz="1400" spc="-5" b="1">
                <a:latin typeface="Arial"/>
                <a:cs typeface="Arial"/>
              </a:rPr>
              <a:t>е</a:t>
            </a:r>
            <a:r>
              <a:rPr dirty="0" sz="1400" spc="-10" b="1">
                <a:latin typeface="Arial"/>
                <a:cs typeface="Arial"/>
              </a:rPr>
              <a:t>р</a:t>
            </a:r>
            <a:r>
              <a:rPr dirty="0" sz="1400" spc="-5" b="1">
                <a:latin typeface="Arial"/>
                <a:cs typeface="Arial"/>
              </a:rPr>
              <a:t>а,  </a:t>
            </a:r>
            <a:r>
              <a:rPr dirty="0" sz="1400" b="1">
                <a:latin typeface="Arial"/>
                <a:cs typeface="Arial"/>
              </a:rPr>
              <a:t>к</a:t>
            </a:r>
            <a:r>
              <a:rPr dirty="0" sz="1400" spc="-40" b="1">
                <a:latin typeface="Arial"/>
                <a:cs typeface="Arial"/>
              </a:rPr>
              <a:t>а</a:t>
            </a:r>
            <a:r>
              <a:rPr dirty="0" sz="1400" b="1">
                <a:latin typeface="Arial"/>
                <a:cs typeface="Arial"/>
              </a:rPr>
              <a:t>ч</a:t>
            </a:r>
            <a:r>
              <a:rPr dirty="0" sz="1400" spc="-25" b="1">
                <a:latin typeface="Arial"/>
                <a:cs typeface="Arial"/>
              </a:rPr>
              <a:t>е</a:t>
            </a:r>
            <a:r>
              <a:rPr dirty="0" sz="1400" spc="-15" b="1">
                <a:latin typeface="Arial"/>
                <a:cs typeface="Arial"/>
              </a:rPr>
              <a:t>с</a:t>
            </a:r>
            <a:r>
              <a:rPr dirty="0" sz="1400" spc="-20" b="1">
                <a:latin typeface="Arial"/>
                <a:cs typeface="Arial"/>
              </a:rPr>
              <a:t>т</a:t>
            </a:r>
            <a:r>
              <a:rPr dirty="0" sz="1400" spc="-25" b="1">
                <a:latin typeface="Arial"/>
                <a:cs typeface="Arial"/>
              </a:rPr>
              <a:t>в</a:t>
            </a:r>
            <a:r>
              <a:rPr dirty="0" sz="1400" b="1">
                <a:latin typeface="Arial"/>
                <a:cs typeface="Arial"/>
              </a:rPr>
              <a:t>а</a:t>
            </a:r>
            <a:r>
              <a:rPr dirty="0" sz="1400" spc="-9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личн</a:t>
            </a:r>
            <a:r>
              <a:rPr dirty="0" sz="1400" spc="-30" b="1">
                <a:latin typeface="Arial"/>
                <a:cs typeface="Arial"/>
              </a:rPr>
              <a:t>о</a:t>
            </a:r>
            <a:r>
              <a:rPr dirty="0" sz="1400" spc="-5" b="1">
                <a:latin typeface="Arial"/>
                <a:cs typeface="Arial"/>
              </a:rPr>
              <a:t>с</a:t>
            </a:r>
            <a:r>
              <a:rPr dirty="0" sz="1400" spc="-20" b="1">
                <a:latin typeface="Arial"/>
                <a:cs typeface="Arial"/>
              </a:rPr>
              <a:t>т</a:t>
            </a:r>
            <a:r>
              <a:rPr dirty="0" sz="1400" b="1">
                <a:latin typeface="Arial"/>
                <a:cs typeface="Arial"/>
              </a:rPr>
              <a:t>и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3381755" y="2982467"/>
            <a:ext cx="2525395" cy="2967355"/>
            <a:chOff x="3381755" y="2982467"/>
            <a:chExt cx="2525395" cy="2967355"/>
          </a:xfrm>
        </p:grpSpPr>
        <p:sp>
          <p:nvSpPr>
            <p:cNvPr id="24" name="object 24"/>
            <p:cNvSpPr/>
            <p:nvPr/>
          </p:nvSpPr>
          <p:spPr>
            <a:xfrm>
              <a:off x="3393947" y="2994659"/>
              <a:ext cx="2249805" cy="2703830"/>
            </a:xfrm>
            <a:custGeom>
              <a:avLst/>
              <a:gdLst/>
              <a:ahLst/>
              <a:cxnLst/>
              <a:rect l="l" t="t" r="r" b="b"/>
              <a:pathLst>
                <a:path w="2249804" h="2703829">
                  <a:moveTo>
                    <a:pt x="2024379" y="0"/>
                  </a:moveTo>
                  <a:lnTo>
                    <a:pt x="224916" y="0"/>
                  </a:lnTo>
                  <a:lnTo>
                    <a:pt x="179577" y="4572"/>
                  </a:lnTo>
                  <a:lnTo>
                    <a:pt x="137413" y="17652"/>
                  </a:lnTo>
                  <a:lnTo>
                    <a:pt x="99187" y="38480"/>
                  </a:lnTo>
                  <a:lnTo>
                    <a:pt x="65912" y="65912"/>
                  </a:lnTo>
                  <a:lnTo>
                    <a:pt x="38353" y="99187"/>
                  </a:lnTo>
                  <a:lnTo>
                    <a:pt x="17652" y="137413"/>
                  </a:lnTo>
                  <a:lnTo>
                    <a:pt x="4572" y="179704"/>
                  </a:lnTo>
                  <a:lnTo>
                    <a:pt x="0" y="225043"/>
                  </a:lnTo>
                  <a:lnTo>
                    <a:pt x="0" y="2478404"/>
                  </a:lnTo>
                  <a:lnTo>
                    <a:pt x="4572" y="2523743"/>
                  </a:lnTo>
                  <a:lnTo>
                    <a:pt x="17652" y="2566035"/>
                  </a:lnTo>
                  <a:lnTo>
                    <a:pt x="38353" y="2604249"/>
                  </a:lnTo>
                  <a:lnTo>
                    <a:pt x="65912" y="2637548"/>
                  </a:lnTo>
                  <a:lnTo>
                    <a:pt x="99187" y="2665031"/>
                  </a:lnTo>
                  <a:lnTo>
                    <a:pt x="137413" y="2685783"/>
                  </a:lnTo>
                  <a:lnTo>
                    <a:pt x="179577" y="2698902"/>
                  </a:lnTo>
                  <a:lnTo>
                    <a:pt x="224916" y="2703474"/>
                  </a:lnTo>
                  <a:lnTo>
                    <a:pt x="2024379" y="2703474"/>
                  </a:lnTo>
                  <a:lnTo>
                    <a:pt x="2069718" y="2698902"/>
                  </a:lnTo>
                  <a:lnTo>
                    <a:pt x="2111882" y="2685783"/>
                  </a:lnTo>
                  <a:lnTo>
                    <a:pt x="2150110" y="2665031"/>
                  </a:lnTo>
                  <a:lnTo>
                    <a:pt x="2183384" y="2637548"/>
                  </a:lnTo>
                  <a:lnTo>
                    <a:pt x="2210816" y="2604249"/>
                  </a:lnTo>
                  <a:lnTo>
                    <a:pt x="2231643" y="2566035"/>
                  </a:lnTo>
                  <a:lnTo>
                    <a:pt x="2244725" y="2523743"/>
                  </a:lnTo>
                  <a:lnTo>
                    <a:pt x="2249297" y="2478404"/>
                  </a:lnTo>
                  <a:lnTo>
                    <a:pt x="2249297" y="225043"/>
                  </a:lnTo>
                  <a:lnTo>
                    <a:pt x="2244725" y="179704"/>
                  </a:lnTo>
                  <a:lnTo>
                    <a:pt x="2231643" y="137413"/>
                  </a:lnTo>
                  <a:lnTo>
                    <a:pt x="2210816" y="99187"/>
                  </a:lnTo>
                  <a:lnTo>
                    <a:pt x="2183384" y="65912"/>
                  </a:lnTo>
                  <a:lnTo>
                    <a:pt x="2150110" y="38480"/>
                  </a:lnTo>
                  <a:lnTo>
                    <a:pt x="2111882" y="17652"/>
                  </a:lnTo>
                  <a:lnTo>
                    <a:pt x="2069718" y="4572"/>
                  </a:lnTo>
                  <a:lnTo>
                    <a:pt x="2024379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3394709" y="2995421"/>
              <a:ext cx="2249805" cy="2703830"/>
            </a:xfrm>
            <a:custGeom>
              <a:avLst/>
              <a:gdLst/>
              <a:ahLst/>
              <a:cxnLst/>
              <a:rect l="l" t="t" r="r" b="b"/>
              <a:pathLst>
                <a:path w="2249804" h="2703829">
                  <a:moveTo>
                    <a:pt x="0" y="225043"/>
                  </a:moveTo>
                  <a:lnTo>
                    <a:pt x="4572" y="179704"/>
                  </a:lnTo>
                  <a:lnTo>
                    <a:pt x="17652" y="137413"/>
                  </a:lnTo>
                  <a:lnTo>
                    <a:pt x="38353" y="99187"/>
                  </a:lnTo>
                  <a:lnTo>
                    <a:pt x="65912" y="65912"/>
                  </a:lnTo>
                  <a:lnTo>
                    <a:pt x="99187" y="38480"/>
                  </a:lnTo>
                  <a:lnTo>
                    <a:pt x="137413" y="17652"/>
                  </a:lnTo>
                  <a:lnTo>
                    <a:pt x="179577" y="4572"/>
                  </a:lnTo>
                  <a:lnTo>
                    <a:pt x="224916" y="0"/>
                  </a:lnTo>
                  <a:lnTo>
                    <a:pt x="2024379" y="0"/>
                  </a:lnTo>
                  <a:lnTo>
                    <a:pt x="2069718" y="4572"/>
                  </a:lnTo>
                  <a:lnTo>
                    <a:pt x="2111882" y="17652"/>
                  </a:lnTo>
                  <a:lnTo>
                    <a:pt x="2150110" y="38480"/>
                  </a:lnTo>
                  <a:lnTo>
                    <a:pt x="2183384" y="65912"/>
                  </a:lnTo>
                  <a:lnTo>
                    <a:pt x="2210816" y="99187"/>
                  </a:lnTo>
                  <a:lnTo>
                    <a:pt x="2231643" y="137413"/>
                  </a:lnTo>
                  <a:lnTo>
                    <a:pt x="2244725" y="179704"/>
                  </a:lnTo>
                  <a:lnTo>
                    <a:pt x="2249297" y="225043"/>
                  </a:lnTo>
                  <a:lnTo>
                    <a:pt x="2249297" y="2478404"/>
                  </a:lnTo>
                  <a:lnTo>
                    <a:pt x="2244725" y="2523743"/>
                  </a:lnTo>
                  <a:lnTo>
                    <a:pt x="2231643" y="2566035"/>
                  </a:lnTo>
                  <a:lnTo>
                    <a:pt x="2210816" y="2604249"/>
                  </a:lnTo>
                  <a:lnTo>
                    <a:pt x="2183384" y="2637548"/>
                  </a:lnTo>
                  <a:lnTo>
                    <a:pt x="2150110" y="2665031"/>
                  </a:lnTo>
                  <a:lnTo>
                    <a:pt x="2111882" y="2685783"/>
                  </a:lnTo>
                  <a:lnTo>
                    <a:pt x="2069718" y="2698902"/>
                  </a:lnTo>
                  <a:lnTo>
                    <a:pt x="2024379" y="2703474"/>
                  </a:lnTo>
                  <a:lnTo>
                    <a:pt x="224916" y="2703474"/>
                  </a:lnTo>
                  <a:lnTo>
                    <a:pt x="179577" y="2698902"/>
                  </a:lnTo>
                  <a:lnTo>
                    <a:pt x="137413" y="2685783"/>
                  </a:lnTo>
                  <a:lnTo>
                    <a:pt x="99187" y="2665031"/>
                  </a:lnTo>
                  <a:lnTo>
                    <a:pt x="65912" y="2637548"/>
                  </a:lnTo>
                  <a:lnTo>
                    <a:pt x="38353" y="2604249"/>
                  </a:lnTo>
                  <a:lnTo>
                    <a:pt x="17652" y="2566035"/>
                  </a:lnTo>
                  <a:lnTo>
                    <a:pt x="4572" y="2523743"/>
                  </a:lnTo>
                  <a:lnTo>
                    <a:pt x="0" y="2478404"/>
                  </a:lnTo>
                  <a:lnTo>
                    <a:pt x="0" y="225043"/>
                  </a:lnTo>
                  <a:close/>
                </a:path>
              </a:pathLst>
            </a:custGeom>
            <a:ln w="2590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3643883" y="3232403"/>
              <a:ext cx="2249805" cy="2703830"/>
            </a:xfrm>
            <a:custGeom>
              <a:avLst/>
              <a:gdLst/>
              <a:ahLst/>
              <a:cxnLst/>
              <a:rect l="l" t="t" r="r" b="b"/>
              <a:pathLst>
                <a:path w="2249804" h="2703829">
                  <a:moveTo>
                    <a:pt x="2024379" y="0"/>
                  </a:moveTo>
                  <a:lnTo>
                    <a:pt x="224916" y="0"/>
                  </a:lnTo>
                  <a:lnTo>
                    <a:pt x="179577" y="4572"/>
                  </a:lnTo>
                  <a:lnTo>
                    <a:pt x="137413" y="17653"/>
                  </a:lnTo>
                  <a:lnTo>
                    <a:pt x="99187" y="38481"/>
                  </a:lnTo>
                  <a:lnTo>
                    <a:pt x="65912" y="65912"/>
                  </a:lnTo>
                  <a:lnTo>
                    <a:pt x="38353" y="99187"/>
                  </a:lnTo>
                  <a:lnTo>
                    <a:pt x="17652" y="137413"/>
                  </a:lnTo>
                  <a:lnTo>
                    <a:pt x="4571" y="179705"/>
                  </a:lnTo>
                  <a:lnTo>
                    <a:pt x="0" y="225044"/>
                  </a:lnTo>
                  <a:lnTo>
                    <a:pt x="0" y="2478405"/>
                  </a:lnTo>
                  <a:lnTo>
                    <a:pt x="4571" y="2523769"/>
                  </a:lnTo>
                  <a:lnTo>
                    <a:pt x="17652" y="2566009"/>
                  </a:lnTo>
                  <a:lnTo>
                    <a:pt x="38353" y="2604249"/>
                  </a:lnTo>
                  <a:lnTo>
                    <a:pt x="65912" y="2637548"/>
                  </a:lnTo>
                  <a:lnTo>
                    <a:pt x="99187" y="2665031"/>
                  </a:lnTo>
                  <a:lnTo>
                    <a:pt x="137413" y="2685783"/>
                  </a:lnTo>
                  <a:lnTo>
                    <a:pt x="179577" y="2698902"/>
                  </a:lnTo>
                  <a:lnTo>
                    <a:pt x="224916" y="2703474"/>
                  </a:lnTo>
                  <a:lnTo>
                    <a:pt x="2024379" y="2703474"/>
                  </a:lnTo>
                  <a:lnTo>
                    <a:pt x="2069718" y="2698902"/>
                  </a:lnTo>
                  <a:lnTo>
                    <a:pt x="2111882" y="2685783"/>
                  </a:lnTo>
                  <a:lnTo>
                    <a:pt x="2150110" y="2665031"/>
                  </a:lnTo>
                  <a:lnTo>
                    <a:pt x="2183383" y="2637548"/>
                  </a:lnTo>
                  <a:lnTo>
                    <a:pt x="2210816" y="2604249"/>
                  </a:lnTo>
                  <a:lnTo>
                    <a:pt x="2231643" y="2566009"/>
                  </a:lnTo>
                  <a:lnTo>
                    <a:pt x="2244725" y="2523769"/>
                  </a:lnTo>
                  <a:lnTo>
                    <a:pt x="2249296" y="2478405"/>
                  </a:lnTo>
                  <a:lnTo>
                    <a:pt x="2249296" y="225044"/>
                  </a:lnTo>
                  <a:lnTo>
                    <a:pt x="2244725" y="179705"/>
                  </a:lnTo>
                  <a:lnTo>
                    <a:pt x="2231643" y="137413"/>
                  </a:lnTo>
                  <a:lnTo>
                    <a:pt x="2210816" y="99187"/>
                  </a:lnTo>
                  <a:lnTo>
                    <a:pt x="2183383" y="65912"/>
                  </a:lnTo>
                  <a:lnTo>
                    <a:pt x="2150110" y="38481"/>
                  </a:lnTo>
                  <a:lnTo>
                    <a:pt x="2111882" y="17653"/>
                  </a:lnTo>
                  <a:lnTo>
                    <a:pt x="2069718" y="4572"/>
                  </a:lnTo>
                  <a:lnTo>
                    <a:pt x="2024379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3644645" y="3233165"/>
              <a:ext cx="2249805" cy="2703830"/>
            </a:xfrm>
            <a:custGeom>
              <a:avLst/>
              <a:gdLst/>
              <a:ahLst/>
              <a:cxnLst/>
              <a:rect l="l" t="t" r="r" b="b"/>
              <a:pathLst>
                <a:path w="2249804" h="2703829">
                  <a:moveTo>
                    <a:pt x="0" y="225044"/>
                  </a:moveTo>
                  <a:lnTo>
                    <a:pt x="4571" y="179705"/>
                  </a:lnTo>
                  <a:lnTo>
                    <a:pt x="17652" y="137413"/>
                  </a:lnTo>
                  <a:lnTo>
                    <a:pt x="38353" y="99187"/>
                  </a:lnTo>
                  <a:lnTo>
                    <a:pt x="65912" y="65912"/>
                  </a:lnTo>
                  <a:lnTo>
                    <a:pt x="99187" y="38481"/>
                  </a:lnTo>
                  <a:lnTo>
                    <a:pt x="137413" y="17653"/>
                  </a:lnTo>
                  <a:lnTo>
                    <a:pt x="179577" y="4572"/>
                  </a:lnTo>
                  <a:lnTo>
                    <a:pt x="224916" y="0"/>
                  </a:lnTo>
                  <a:lnTo>
                    <a:pt x="2024379" y="0"/>
                  </a:lnTo>
                  <a:lnTo>
                    <a:pt x="2069718" y="4572"/>
                  </a:lnTo>
                  <a:lnTo>
                    <a:pt x="2111882" y="17653"/>
                  </a:lnTo>
                  <a:lnTo>
                    <a:pt x="2150109" y="38481"/>
                  </a:lnTo>
                  <a:lnTo>
                    <a:pt x="2183383" y="65912"/>
                  </a:lnTo>
                  <a:lnTo>
                    <a:pt x="2210816" y="99187"/>
                  </a:lnTo>
                  <a:lnTo>
                    <a:pt x="2231643" y="137413"/>
                  </a:lnTo>
                  <a:lnTo>
                    <a:pt x="2244725" y="179705"/>
                  </a:lnTo>
                  <a:lnTo>
                    <a:pt x="2249296" y="225044"/>
                  </a:lnTo>
                  <a:lnTo>
                    <a:pt x="2249296" y="2478405"/>
                  </a:lnTo>
                  <a:lnTo>
                    <a:pt x="2244725" y="2523769"/>
                  </a:lnTo>
                  <a:lnTo>
                    <a:pt x="2231643" y="2566009"/>
                  </a:lnTo>
                  <a:lnTo>
                    <a:pt x="2210816" y="2604249"/>
                  </a:lnTo>
                  <a:lnTo>
                    <a:pt x="2183383" y="2637548"/>
                  </a:lnTo>
                  <a:lnTo>
                    <a:pt x="2150109" y="2665031"/>
                  </a:lnTo>
                  <a:lnTo>
                    <a:pt x="2111882" y="2685783"/>
                  </a:lnTo>
                  <a:lnTo>
                    <a:pt x="2069718" y="2698902"/>
                  </a:lnTo>
                  <a:lnTo>
                    <a:pt x="2024379" y="2703474"/>
                  </a:lnTo>
                  <a:lnTo>
                    <a:pt x="224916" y="2703474"/>
                  </a:lnTo>
                  <a:lnTo>
                    <a:pt x="179577" y="2698902"/>
                  </a:lnTo>
                  <a:lnTo>
                    <a:pt x="137413" y="2685783"/>
                  </a:lnTo>
                  <a:lnTo>
                    <a:pt x="99187" y="2665031"/>
                  </a:lnTo>
                  <a:lnTo>
                    <a:pt x="65912" y="2637548"/>
                  </a:lnTo>
                  <a:lnTo>
                    <a:pt x="38353" y="2604249"/>
                  </a:lnTo>
                  <a:lnTo>
                    <a:pt x="17652" y="2566009"/>
                  </a:lnTo>
                  <a:lnTo>
                    <a:pt x="4571" y="2523769"/>
                  </a:lnTo>
                  <a:lnTo>
                    <a:pt x="0" y="2478405"/>
                  </a:lnTo>
                  <a:lnTo>
                    <a:pt x="0" y="225044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/>
          <p:cNvSpPr txBox="1"/>
          <p:nvPr/>
        </p:nvSpPr>
        <p:spPr>
          <a:xfrm>
            <a:off x="3956684" y="3695166"/>
            <a:ext cx="1557655" cy="1652270"/>
          </a:xfrm>
          <a:prstGeom prst="rect">
            <a:avLst/>
          </a:prstGeom>
        </p:spPr>
        <p:txBody>
          <a:bodyPr wrap="square" lIns="0" tIns="70485" rIns="0" bIns="0" rtlCol="0" vert="horz">
            <a:spAutoFit/>
          </a:bodyPr>
          <a:lstStyle/>
          <a:p>
            <a:pPr algn="ctr" marL="38735">
              <a:lnSpc>
                <a:spcPct val="100000"/>
              </a:lnSpc>
              <a:spcBef>
                <a:spcPts val="555"/>
              </a:spcBef>
            </a:pPr>
            <a:r>
              <a:rPr dirty="0" sz="1400" spc="-10" b="1">
                <a:latin typeface="Arial"/>
                <a:cs typeface="Arial"/>
              </a:rPr>
              <a:t>Доброта</a:t>
            </a:r>
            <a:endParaRPr sz="1400">
              <a:latin typeface="Arial"/>
              <a:cs typeface="Arial"/>
            </a:endParaRPr>
          </a:p>
          <a:p>
            <a:pPr algn="ctr" marL="12700" marR="5080" indent="-635">
              <a:lnSpc>
                <a:spcPct val="127000"/>
              </a:lnSpc>
            </a:pPr>
            <a:r>
              <a:rPr dirty="0" sz="1400" spc="-15" b="1">
                <a:latin typeface="Arial"/>
                <a:cs typeface="Arial"/>
              </a:rPr>
              <a:t>Человечность </a:t>
            </a:r>
            <a:r>
              <a:rPr dirty="0" sz="1400" spc="-10" b="1">
                <a:latin typeface="Arial"/>
                <a:cs typeface="Arial"/>
              </a:rPr>
              <a:t> </a:t>
            </a:r>
            <a:r>
              <a:rPr dirty="0" sz="1400" spc="-30" b="1">
                <a:latin typeface="Arial"/>
                <a:cs typeface="Arial"/>
              </a:rPr>
              <a:t>Гуманность </a:t>
            </a:r>
            <a:r>
              <a:rPr dirty="0" sz="1400" spc="-25" b="1">
                <a:latin typeface="Arial"/>
                <a:cs typeface="Arial"/>
              </a:rPr>
              <a:t> </a:t>
            </a:r>
            <a:r>
              <a:rPr dirty="0" sz="1400" spc="-15" b="1">
                <a:latin typeface="Arial"/>
                <a:cs typeface="Arial"/>
              </a:rPr>
              <a:t>Совесть </a:t>
            </a:r>
            <a:r>
              <a:rPr dirty="0" sz="1400" spc="-10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Н</a:t>
            </a:r>
            <a:r>
              <a:rPr dirty="0" sz="1400" spc="-30" b="1">
                <a:latin typeface="Arial"/>
                <a:cs typeface="Arial"/>
              </a:rPr>
              <a:t>е</a:t>
            </a:r>
            <a:r>
              <a:rPr dirty="0" sz="1400" spc="-80" b="1">
                <a:latin typeface="Arial"/>
                <a:cs typeface="Arial"/>
              </a:rPr>
              <a:t>б</a:t>
            </a:r>
            <a:r>
              <a:rPr dirty="0" sz="1400" spc="-10" b="1">
                <a:latin typeface="Arial"/>
                <a:cs typeface="Arial"/>
              </a:rPr>
              <a:t>л</a:t>
            </a:r>
            <a:r>
              <a:rPr dirty="0" sz="1400" spc="-5" b="1">
                <a:latin typeface="Arial"/>
                <a:cs typeface="Arial"/>
              </a:rPr>
              <a:t>а</a:t>
            </a:r>
            <a:r>
              <a:rPr dirty="0" sz="1400" spc="-50" b="1">
                <a:latin typeface="Arial"/>
                <a:cs typeface="Arial"/>
              </a:rPr>
              <a:t>г</a:t>
            </a:r>
            <a:r>
              <a:rPr dirty="0" sz="1400" spc="-70" b="1">
                <a:latin typeface="Arial"/>
                <a:cs typeface="Arial"/>
              </a:rPr>
              <a:t>о</a:t>
            </a:r>
            <a:r>
              <a:rPr dirty="0" sz="1400" spc="-5" b="1">
                <a:latin typeface="Arial"/>
                <a:cs typeface="Arial"/>
              </a:rPr>
              <a:t>да</a:t>
            </a:r>
            <a:r>
              <a:rPr dirty="0" sz="1400" spc="-15" b="1">
                <a:latin typeface="Arial"/>
                <a:cs typeface="Arial"/>
              </a:rPr>
              <a:t>р</a:t>
            </a:r>
            <a:r>
              <a:rPr dirty="0" sz="1400" b="1">
                <a:latin typeface="Arial"/>
                <a:cs typeface="Arial"/>
              </a:rPr>
              <a:t>н</a:t>
            </a:r>
            <a:r>
              <a:rPr dirty="0" sz="1400" spc="-35" b="1">
                <a:latin typeface="Arial"/>
                <a:cs typeface="Arial"/>
              </a:rPr>
              <a:t>о</a:t>
            </a:r>
            <a:r>
              <a:rPr dirty="0" sz="1400" b="1">
                <a:latin typeface="Arial"/>
                <a:cs typeface="Arial"/>
              </a:rPr>
              <a:t>с</a:t>
            </a:r>
            <a:r>
              <a:rPr dirty="0" sz="1400" spc="-30" b="1">
                <a:latin typeface="Arial"/>
                <a:cs typeface="Arial"/>
              </a:rPr>
              <a:t>т</a:t>
            </a:r>
            <a:r>
              <a:rPr dirty="0" sz="1400" b="1">
                <a:latin typeface="Arial"/>
                <a:cs typeface="Arial"/>
              </a:rPr>
              <a:t>ь  </a:t>
            </a:r>
            <a:r>
              <a:rPr dirty="0" sz="1400" spc="-20" b="1">
                <a:latin typeface="Arial"/>
                <a:cs typeface="Arial"/>
              </a:rPr>
              <a:t>Жестокость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6131052" y="1592580"/>
            <a:ext cx="2526665" cy="978535"/>
            <a:chOff x="6131052" y="1592580"/>
            <a:chExt cx="2526665" cy="978535"/>
          </a:xfrm>
        </p:grpSpPr>
        <p:sp>
          <p:nvSpPr>
            <p:cNvPr id="30" name="object 30"/>
            <p:cNvSpPr/>
            <p:nvPr/>
          </p:nvSpPr>
          <p:spPr>
            <a:xfrm>
              <a:off x="6143244" y="1604772"/>
              <a:ext cx="2251075" cy="716280"/>
            </a:xfrm>
            <a:custGeom>
              <a:avLst/>
              <a:gdLst/>
              <a:ahLst/>
              <a:cxnLst/>
              <a:rect l="l" t="t" r="r" b="b"/>
              <a:pathLst>
                <a:path w="2251075" h="716280">
                  <a:moveTo>
                    <a:pt x="2179320" y="0"/>
                  </a:moveTo>
                  <a:lnTo>
                    <a:pt x="71500" y="0"/>
                  </a:lnTo>
                  <a:lnTo>
                    <a:pt x="43687" y="5587"/>
                  </a:lnTo>
                  <a:lnTo>
                    <a:pt x="20954" y="20954"/>
                  </a:lnTo>
                  <a:lnTo>
                    <a:pt x="5587" y="43687"/>
                  </a:lnTo>
                  <a:lnTo>
                    <a:pt x="0" y="71627"/>
                  </a:lnTo>
                  <a:lnTo>
                    <a:pt x="0" y="644270"/>
                  </a:lnTo>
                  <a:lnTo>
                    <a:pt x="5587" y="672083"/>
                  </a:lnTo>
                  <a:lnTo>
                    <a:pt x="20954" y="694816"/>
                  </a:lnTo>
                  <a:lnTo>
                    <a:pt x="43687" y="710183"/>
                  </a:lnTo>
                  <a:lnTo>
                    <a:pt x="71500" y="715899"/>
                  </a:lnTo>
                  <a:lnTo>
                    <a:pt x="2179320" y="715899"/>
                  </a:lnTo>
                  <a:lnTo>
                    <a:pt x="2207132" y="710183"/>
                  </a:lnTo>
                  <a:lnTo>
                    <a:pt x="2229865" y="694816"/>
                  </a:lnTo>
                  <a:lnTo>
                    <a:pt x="2245232" y="672083"/>
                  </a:lnTo>
                  <a:lnTo>
                    <a:pt x="2250821" y="644270"/>
                  </a:lnTo>
                  <a:lnTo>
                    <a:pt x="2250821" y="71627"/>
                  </a:lnTo>
                  <a:lnTo>
                    <a:pt x="2245232" y="43687"/>
                  </a:lnTo>
                  <a:lnTo>
                    <a:pt x="2229865" y="20954"/>
                  </a:lnTo>
                  <a:lnTo>
                    <a:pt x="2207132" y="5587"/>
                  </a:lnTo>
                  <a:lnTo>
                    <a:pt x="217932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6144006" y="1605534"/>
              <a:ext cx="2251075" cy="716280"/>
            </a:xfrm>
            <a:custGeom>
              <a:avLst/>
              <a:gdLst/>
              <a:ahLst/>
              <a:cxnLst/>
              <a:rect l="l" t="t" r="r" b="b"/>
              <a:pathLst>
                <a:path w="2251075" h="716280">
                  <a:moveTo>
                    <a:pt x="0" y="71627"/>
                  </a:moveTo>
                  <a:lnTo>
                    <a:pt x="5588" y="43687"/>
                  </a:lnTo>
                  <a:lnTo>
                    <a:pt x="20955" y="20954"/>
                  </a:lnTo>
                  <a:lnTo>
                    <a:pt x="43688" y="5587"/>
                  </a:lnTo>
                  <a:lnTo>
                    <a:pt x="71501" y="0"/>
                  </a:lnTo>
                  <a:lnTo>
                    <a:pt x="2179320" y="0"/>
                  </a:lnTo>
                  <a:lnTo>
                    <a:pt x="2207133" y="5587"/>
                  </a:lnTo>
                  <a:lnTo>
                    <a:pt x="2229866" y="20954"/>
                  </a:lnTo>
                  <a:lnTo>
                    <a:pt x="2245233" y="43687"/>
                  </a:lnTo>
                  <a:lnTo>
                    <a:pt x="2250821" y="71627"/>
                  </a:lnTo>
                  <a:lnTo>
                    <a:pt x="2250821" y="644270"/>
                  </a:lnTo>
                  <a:lnTo>
                    <a:pt x="2245233" y="672083"/>
                  </a:lnTo>
                  <a:lnTo>
                    <a:pt x="2229866" y="694816"/>
                  </a:lnTo>
                  <a:lnTo>
                    <a:pt x="2207133" y="710183"/>
                  </a:lnTo>
                  <a:lnTo>
                    <a:pt x="2179320" y="715899"/>
                  </a:lnTo>
                  <a:lnTo>
                    <a:pt x="71501" y="715899"/>
                  </a:lnTo>
                  <a:lnTo>
                    <a:pt x="43688" y="710183"/>
                  </a:lnTo>
                  <a:lnTo>
                    <a:pt x="20955" y="694816"/>
                  </a:lnTo>
                  <a:lnTo>
                    <a:pt x="5588" y="672083"/>
                  </a:lnTo>
                  <a:lnTo>
                    <a:pt x="0" y="644270"/>
                  </a:lnTo>
                  <a:lnTo>
                    <a:pt x="0" y="71627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6393180" y="1842516"/>
              <a:ext cx="2251075" cy="714375"/>
            </a:xfrm>
            <a:custGeom>
              <a:avLst/>
              <a:gdLst/>
              <a:ahLst/>
              <a:cxnLst/>
              <a:rect l="l" t="t" r="r" b="b"/>
              <a:pathLst>
                <a:path w="2251075" h="714375">
                  <a:moveTo>
                    <a:pt x="2179320" y="0"/>
                  </a:moveTo>
                  <a:lnTo>
                    <a:pt x="71500" y="0"/>
                  </a:lnTo>
                  <a:lnTo>
                    <a:pt x="43687" y="5587"/>
                  </a:lnTo>
                  <a:lnTo>
                    <a:pt x="20955" y="20955"/>
                  </a:lnTo>
                  <a:lnTo>
                    <a:pt x="5587" y="43687"/>
                  </a:lnTo>
                  <a:lnTo>
                    <a:pt x="0" y="71374"/>
                  </a:lnTo>
                  <a:lnTo>
                    <a:pt x="0" y="642874"/>
                  </a:lnTo>
                  <a:lnTo>
                    <a:pt x="5587" y="670687"/>
                  </a:lnTo>
                  <a:lnTo>
                    <a:pt x="20955" y="693420"/>
                  </a:lnTo>
                  <a:lnTo>
                    <a:pt x="43687" y="708660"/>
                  </a:lnTo>
                  <a:lnTo>
                    <a:pt x="71500" y="714375"/>
                  </a:lnTo>
                  <a:lnTo>
                    <a:pt x="2179320" y="714375"/>
                  </a:lnTo>
                  <a:lnTo>
                    <a:pt x="2207133" y="708660"/>
                  </a:lnTo>
                  <a:lnTo>
                    <a:pt x="2229866" y="693420"/>
                  </a:lnTo>
                  <a:lnTo>
                    <a:pt x="2245233" y="670687"/>
                  </a:lnTo>
                  <a:lnTo>
                    <a:pt x="2250821" y="642874"/>
                  </a:lnTo>
                  <a:lnTo>
                    <a:pt x="2250821" y="71374"/>
                  </a:lnTo>
                  <a:lnTo>
                    <a:pt x="2245233" y="43687"/>
                  </a:lnTo>
                  <a:lnTo>
                    <a:pt x="2229866" y="20955"/>
                  </a:lnTo>
                  <a:lnTo>
                    <a:pt x="2207133" y="5587"/>
                  </a:lnTo>
                  <a:lnTo>
                    <a:pt x="2179320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6393942" y="1843278"/>
              <a:ext cx="2251075" cy="714375"/>
            </a:xfrm>
            <a:custGeom>
              <a:avLst/>
              <a:gdLst/>
              <a:ahLst/>
              <a:cxnLst/>
              <a:rect l="l" t="t" r="r" b="b"/>
              <a:pathLst>
                <a:path w="2251075" h="714375">
                  <a:moveTo>
                    <a:pt x="0" y="71374"/>
                  </a:moveTo>
                  <a:lnTo>
                    <a:pt x="5587" y="43687"/>
                  </a:lnTo>
                  <a:lnTo>
                    <a:pt x="20955" y="20955"/>
                  </a:lnTo>
                  <a:lnTo>
                    <a:pt x="43687" y="5587"/>
                  </a:lnTo>
                  <a:lnTo>
                    <a:pt x="71500" y="0"/>
                  </a:lnTo>
                  <a:lnTo>
                    <a:pt x="2179319" y="0"/>
                  </a:lnTo>
                  <a:lnTo>
                    <a:pt x="2207133" y="5587"/>
                  </a:lnTo>
                  <a:lnTo>
                    <a:pt x="2229866" y="20955"/>
                  </a:lnTo>
                  <a:lnTo>
                    <a:pt x="2245233" y="43687"/>
                  </a:lnTo>
                  <a:lnTo>
                    <a:pt x="2250821" y="71374"/>
                  </a:lnTo>
                  <a:lnTo>
                    <a:pt x="2250821" y="642874"/>
                  </a:lnTo>
                  <a:lnTo>
                    <a:pt x="2245233" y="670687"/>
                  </a:lnTo>
                  <a:lnTo>
                    <a:pt x="2229866" y="693420"/>
                  </a:lnTo>
                  <a:lnTo>
                    <a:pt x="2207133" y="708660"/>
                  </a:lnTo>
                  <a:lnTo>
                    <a:pt x="2179319" y="714375"/>
                  </a:lnTo>
                  <a:lnTo>
                    <a:pt x="71500" y="714375"/>
                  </a:lnTo>
                  <a:lnTo>
                    <a:pt x="43687" y="708660"/>
                  </a:lnTo>
                  <a:lnTo>
                    <a:pt x="20955" y="693420"/>
                  </a:lnTo>
                  <a:lnTo>
                    <a:pt x="5587" y="670687"/>
                  </a:lnTo>
                  <a:lnTo>
                    <a:pt x="0" y="642874"/>
                  </a:lnTo>
                  <a:lnTo>
                    <a:pt x="0" y="71374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4" name="object 34"/>
          <p:cNvSpPr txBox="1"/>
          <p:nvPr/>
        </p:nvSpPr>
        <p:spPr>
          <a:xfrm>
            <a:off x="6733413" y="2054479"/>
            <a:ext cx="180593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Arial"/>
                <a:cs typeface="Arial"/>
              </a:rPr>
              <a:t>Ч</a:t>
            </a:r>
            <a:r>
              <a:rPr dirty="0" sz="1400" spc="-55" b="1">
                <a:latin typeface="Arial"/>
                <a:cs typeface="Arial"/>
              </a:rPr>
              <a:t>у</a:t>
            </a:r>
            <a:r>
              <a:rPr dirty="0" sz="1400" spc="-35" b="1">
                <a:latin typeface="Arial"/>
                <a:cs typeface="Arial"/>
              </a:rPr>
              <a:t>в</a:t>
            </a:r>
            <a:r>
              <a:rPr dirty="0" sz="1400" spc="-5" b="1">
                <a:latin typeface="Arial"/>
                <a:cs typeface="Arial"/>
              </a:rPr>
              <a:t>с</a:t>
            </a:r>
            <a:r>
              <a:rPr dirty="0" sz="1400" spc="-20" b="1">
                <a:latin typeface="Arial"/>
                <a:cs typeface="Arial"/>
              </a:rPr>
              <a:t>т</a:t>
            </a:r>
            <a:r>
              <a:rPr dirty="0" sz="1400" spc="-25" b="1">
                <a:latin typeface="Arial"/>
                <a:cs typeface="Arial"/>
              </a:rPr>
              <a:t>в</a:t>
            </a:r>
            <a:r>
              <a:rPr dirty="0" sz="1400" spc="-5" b="1">
                <a:latin typeface="Arial"/>
                <a:cs typeface="Arial"/>
              </a:rPr>
              <a:t>а</a:t>
            </a:r>
            <a:r>
              <a:rPr dirty="0" sz="1400" b="1">
                <a:latin typeface="Arial"/>
                <a:cs typeface="Arial"/>
              </a:rPr>
              <a:t>,</a:t>
            </a:r>
            <a:r>
              <a:rPr dirty="0" sz="1400" spc="-50" b="1">
                <a:latin typeface="Arial"/>
                <a:cs typeface="Arial"/>
              </a:rPr>
              <a:t> </a:t>
            </a:r>
            <a:r>
              <a:rPr dirty="0" sz="1400" spc="-45" b="1">
                <a:latin typeface="Arial"/>
                <a:cs typeface="Arial"/>
              </a:rPr>
              <a:t>о</a:t>
            </a:r>
            <a:r>
              <a:rPr dirty="0" sz="1400" spc="-20" b="1">
                <a:latin typeface="Arial"/>
                <a:cs typeface="Arial"/>
              </a:rPr>
              <a:t>т</a:t>
            </a:r>
            <a:r>
              <a:rPr dirty="0" sz="1400" b="1">
                <a:latin typeface="Arial"/>
                <a:cs typeface="Arial"/>
              </a:rPr>
              <a:t>но</a:t>
            </a:r>
            <a:r>
              <a:rPr dirty="0" sz="1400" spc="-10" b="1">
                <a:latin typeface="Arial"/>
                <a:cs typeface="Arial"/>
              </a:rPr>
              <a:t>ш</a:t>
            </a:r>
            <a:r>
              <a:rPr dirty="0" sz="1400" spc="-5" b="1">
                <a:latin typeface="Arial"/>
                <a:cs typeface="Arial"/>
              </a:rPr>
              <a:t>ения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6131052" y="2962655"/>
            <a:ext cx="2572385" cy="2983865"/>
            <a:chOff x="6131052" y="2962655"/>
            <a:chExt cx="2572385" cy="2983865"/>
          </a:xfrm>
        </p:grpSpPr>
        <p:sp>
          <p:nvSpPr>
            <p:cNvPr id="36" name="object 36"/>
            <p:cNvSpPr/>
            <p:nvPr/>
          </p:nvSpPr>
          <p:spPr>
            <a:xfrm>
              <a:off x="6143244" y="2974847"/>
              <a:ext cx="2251075" cy="2720340"/>
            </a:xfrm>
            <a:custGeom>
              <a:avLst/>
              <a:gdLst/>
              <a:ahLst/>
              <a:cxnLst/>
              <a:rect l="l" t="t" r="r" b="b"/>
              <a:pathLst>
                <a:path w="2251075" h="2720340">
                  <a:moveTo>
                    <a:pt x="2025777" y="0"/>
                  </a:moveTo>
                  <a:lnTo>
                    <a:pt x="225043" y="0"/>
                  </a:lnTo>
                  <a:lnTo>
                    <a:pt x="179704" y="4572"/>
                  </a:lnTo>
                  <a:lnTo>
                    <a:pt x="137413" y="17652"/>
                  </a:lnTo>
                  <a:lnTo>
                    <a:pt x="99186" y="38480"/>
                  </a:lnTo>
                  <a:lnTo>
                    <a:pt x="65912" y="65912"/>
                  </a:lnTo>
                  <a:lnTo>
                    <a:pt x="38480" y="99187"/>
                  </a:lnTo>
                  <a:lnTo>
                    <a:pt x="17652" y="137413"/>
                  </a:lnTo>
                  <a:lnTo>
                    <a:pt x="4571" y="179704"/>
                  </a:lnTo>
                  <a:lnTo>
                    <a:pt x="0" y="225043"/>
                  </a:lnTo>
                  <a:lnTo>
                    <a:pt x="0" y="2494661"/>
                  </a:lnTo>
                  <a:lnTo>
                    <a:pt x="4571" y="2540127"/>
                  </a:lnTo>
                  <a:lnTo>
                    <a:pt x="17652" y="2582291"/>
                  </a:lnTo>
                  <a:lnTo>
                    <a:pt x="38480" y="2620543"/>
                  </a:lnTo>
                  <a:lnTo>
                    <a:pt x="65912" y="2653842"/>
                  </a:lnTo>
                  <a:lnTo>
                    <a:pt x="99186" y="2681325"/>
                  </a:lnTo>
                  <a:lnTo>
                    <a:pt x="137413" y="2702064"/>
                  </a:lnTo>
                  <a:lnTo>
                    <a:pt x="179704" y="2715183"/>
                  </a:lnTo>
                  <a:lnTo>
                    <a:pt x="225043" y="2719755"/>
                  </a:lnTo>
                  <a:lnTo>
                    <a:pt x="2025777" y="2719755"/>
                  </a:lnTo>
                  <a:lnTo>
                    <a:pt x="2071115" y="2715183"/>
                  </a:lnTo>
                  <a:lnTo>
                    <a:pt x="2113279" y="2702064"/>
                  </a:lnTo>
                  <a:lnTo>
                    <a:pt x="2151633" y="2681325"/>
                  </a:lnTo>
                  <a:lnTo>
                    <a:pt x="2184907" y="2653842"/>
                  </a:lnTo>
                  <a:lnTo>
                    <a:pt x="2212339" y="2620543"/>
                  </a:lnTo>
                  <a:lnTo>
                    <a:pt x="2233167" y="2582291"/>
                  </a:lnTo>
                  <a:lnTo>
                    <a:pt x="2246249" y="2540127"/>
                  </a:lnTo>
                  <a:lnTo>
                    <a:pt x="2250821" y="2494661"/>
                  </a:lnTo>
                  <a:lnTo>
                    <a:pt x="2250821" y="225043"/>
                  </a:lnTo>
                  <a:lnTo>
                    <a:pt x="2246249" y="179704"/>
                  </a:lnTo>
                  <a:lnTo>
                    <a:pt x="2233167" y="137413"/>
                  </a:lnTo>
                  <a:lnTo>
                    <a:pt x="2212339" y="99187"/>
                  </a:lnTo>
                  <a:lnTo>
                    <a:pt x="2184907" y="65912"/>
                  </a:lnTo>
                  <a:lnTo>
                    <a:pt x="2151633" y="38480"/>
                  </a:lnTo>
                  <a:lnTo>
                    <a:pt x="2113279" y="17652"/>
                  </a:lnTo>
                  <a:lnTo>
                    <a:pt x="2071115" y="4572"/>
                  </a:lnTo>
                  <a:lnTo>
                    <a:pt x="2025777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6144006" y="2975609"/>
              <a:ext cx="2251075" cy="2720340"/>
            </a:xfrm>
            <a:custGeom>
              <a:avLst/>
              <a:gdLst/>
              <a:ahLst/>
              <a:cxnLst/>
              <a:rect l="l" t="t" r="r" b="b"/>
              <a:pathLst>
                <a:path w="2251075" h="2720340">
                  <a:moveTo>
                    <a:pt x="0" y="225043"/>
                  </a:moveTo>
                  <a:lnTo>
                    <a:pt x="4572" y="179704"/>
                  </a:lnTo>
                  <a:lnTo>
                    <a:pt x="17653" y="137413"/>
                  </a:lnTo>
                  <a:lnTo>
                    <a:pt x="38481" y="99187"/>
                  </a:lnTo>
                  <a:lnTo>
                    <a:pt x="65913" y="65912"/>
                  </a:lnTo>
                  <a:lnTo>
                    <a:pt x="99187" y="38480"/>
                  </a:lnTo>
                  <a:lnTo>
                    <a:pt x="137414" y="17652"/>
                  </a:lnTo>
                  <a:lnTo>
                    <a:pt x="179705" y="4572"/>
                  </a:lnTo>
                  <a:lnTo>
                    <a:pt x="225044" y="0"/>
                  </a:lnTo>
                  <a:lnTo>
                    <a:pt x="2025777" y="0"/>
                  </a:lnTo>
                  <a:lnTo>
                    <a:pt x="2071116" y="4572"/>
                  </a:lnTo>
                  <a:lnTo>
                    <a:pt x="2113279" y="17652"/>
                  </a:lnTo>
                  <a:lnTo>
                    <a:pt x="2151634" y="38480"/>
                  </a:lnTo>
                  <a:lnTo>
                    <a:pt x="2184908" y="65912"/>
                  </a:lnTo>
                  <a:lnTo>
                    <a:pt x="2212340" y="99187"/>
                  </a:lnTo>
                  <a:lnTo>
                    <a:pt x="2233168" y="137413"/>
                  </a:lnTo>
                  <a:lnTo>
                    <a:pt x="2246249" y="179704"/>
                  </a:lnTo>
                  <a:lnTo>
                    <a:pt x="2250821" y="225043"/>
                  </a:lnTo>
                  <a:lnTo>
                    <a:pt x="2250821" y="2494661"/>
                  </a:lnTo>
                  <a:lnTo>
                    <a:pt x="2246249" y="2540127"/>
                  </a:lnTo>
                  <a:lnTo>
                    <a:pt x="2233168" y="2582291"/>
                  </a:lnTo>
                  <a:lnTo>
                    <a:pt x="2212340" y="2620543"/>
                  </a:lnTo>
                  <a:lnTo>
                    <a:pt x="2184908" y="2653842"/>
                  </a:lnTo>
                  <a:lnTo>
                    <a:pt x="2151634" y="2681325"/>
                  </a:lnTo>
                  <a:lnTo>
                    <a:pt x="2113279" y="2702064"/>
                  </a:lnTo>
                  <a:lnTo>
                    <a:pt x="2071116" y="2715183"/>
                  </a:lnTo>
                  <a:lnTo>
                    <a:pt x="2025777" y="2719755"/>
                  </a:lnTo>
                  <a:lnTo>
                    <a:pt x="225044" y="2719755"/>
                  </a:lnTo>
                  <a:lnTo>
                    <a:pt x="179705" y="2715183"/>
                  </a:lnTo>
                  <a:lnTo>
                    <a:pt x="137414" y="2702064"/>
                  </a:lnTo>
                  <a:lnTo>
                    <a:pt x="99187" y="2681325"/>
                  </a:lnTo>
                  <a:lnTo>
                    <a:pt x="65913" y="2653842"/>
                  </a:lnTo>
                  <a:lnTo>
                    <a:pt x="38481" y="2620543"/>
                  </a:lnTo>
                  <a:lnTo>
                    <a:pt x="17653" y="2582291"/>
                  </a:lnTo>
                  <a:lnTo>
                    <a:pt x="4572" y="2540127"/>
                  </a:lnTo>
                  <a:lnTo>
                    <a:pt x="0" y="2494661"/>
                  </a:lnTo>
                  <a:lnTo>
                    <a:pt x="0" y="225043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6454140" y="3194303"/>
              <a:ext cx="2249805" cy="2720340"/>
            </a:xfrm>
            <a:custGeom>
              <a:avLst/>
              <a:gdLst/>
              <a:ahLst/>
              <a:cxnLst/>
              <a:rect l="l" t="t" r="r" b="b"/>
              <a:pathLst>
                <a:path w="2249804" h="2720340">
                  <a:moveTo>
                    <a:pt x="2024380" y="0"/>
                  </a:moveTo>
                  <a:lnTo>
                    <a:pt x="224916" y="0"/>
                  </a:lnTo>
                  <a:lnTo>
                    <a:pt x="179578" y="4572"/>
                  </a:lnTo>
                  <a:lnTo>
                    <a:pt x="137413" y="17653"/>
                  </a:lnTo>
                  <a:lnTo>
                    <a:pt x="99187" y="38481"/>
                  </a:lnTo>
                  <a:lnTo>
                    <a:pt x="65912" y="65912"/>
                  </a:lnTo>
                  <a:lnTo>
                    <a:pt x="38354" y="99187"/>
                  </a:lnTo>
                  <a:lnTo>
                    <a:pt x="17652" y="137413"/>
                  </a:lnTo>
                  <a:lnTo>
                    <a:pt x="4572" y="179705"/>
                  </a:lnTo>
                  <a:lnTo>
                    <a:pt x="0" y="225044"/>
                  </a:lnTo>
                  <a:lnTo>
                    <a:pt x="0" y="2494724"/>
                  </a:lnTo>
                  <a:lnTo>
                    <a:pt x="4572" y="2540076"/>
                  </a:lnTo>
                  <a:lnTo>
                    <a:pt x="17652" y="2582316"/>
                  </a:lnTo>
                  <a:lnTo>
                    <a:pt x="38354" y="2620543"/>
                  </a:lnTo>
                  <a:lnTo>
                    <a:pt x="65912" y="2653842"/>
                  </a:lnTo>
                  <a:lnTo>
                    <a:pt x="99187" y="2681325"/>
                  </a:lnTo>
                  <a:lnTo>
                    <a:pt x="137413" y="2702064"/>
                  </a:lnTo>
                  <a:lnTo>
                    <a:pt x="179578" y="2715183"/>
                  </a:lnTo>
                  <a:lnTo>
                    <a:pt x="224916" y="2719755"/>
                  </a:lnTo>
                  <a:lnTo>
                    <a:pt x="2024380" y="2719755"/>
                  </a:lnTo>
                  <a:lnTo>
                    <a:pt x="2069718" y="2715183"/>
                  </a:lnTo>
                  <a:lnTo>
                    <a:pt x="2111883" y="2702064"/>
                  </a:lnTo>
                  <a:lnTo>
                    <a:pt x="2150110" y="2681325"/>
                  </a:lnTo>
                  <a:lnTo>
                    <a:pt x="2183384" y="2653842"/>
                  </a:lnTo>
                  <a:lnTo>
                    <a:pt x="2210816" y="2620543"/>
                  </a:lnTo>
                  <a:lnTo>
                    <a:pt x="2231643" y="2582316"/>
                  </a:lnTo>
                  <a:lnTo>
                    <a:pt x="2244725" y="2540076"/>
                  </a:lnTo>
                  <a:lnTo>
                    <a:pt x="2249296" y="2494724"/>
                  </a:lnTo>
                  <a:lnTo>
                    <a:pt x="2249296" y="225044"/>
                  </a:lnTo>
                  <a:lnTo>
                    <a:pt x="2244725" y="179705"/>
                  </a:lnTo>
                  <a:lnTo>
                    <a:pt x="2231643" y="137413"/>
                  </a:lnTo>
                  <a:lnTo>
                    <a:pt x="2210816" y="99187"/>
                  </a:lnTo>
                  <a:lnTo>
                    <a:pt x="2183384" y="65912"/>
                  </a:lnTo>
                  <a:lnTo>
                    <a:pt x="2150110" y="38481"/>
                  </a:lnTo>
                  <a:lnTo>
                    <a:pt x="2111883" y="17653"/>
                  </a:lnTo>
                  <a:lnTo>
                    <a:pt x="2069718" y="4572"/>
                  </a:lnTo>
                  <a:lnTo>
                    <a:pt x="2024380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6393942" y="3213353"/>
              <a:ext cx="2251075" cy="2720340"/>
            </a:xfrm>
            <a:custGeom>
              <a:avLst/>
              <a:gdLst/>
              <a:ahLst/>
              <a:cxnLst/>
              <a:rect l="l" t="t" r="r" b="b"/>
              <a:pathLst>
                <a:path w="2251075" h="2720340">
                  <a:moveTo>
                    <a:pt x="0" y="225044"/>
                  </a:moveTo>
                  <a:lnTo>
                    <a:pt x="4572" y="179705"/>
                  </a:lnTo>
                  <a:lnTo>
                    <a:pt x="17653" y="137413"/>
                  </a:lnTo>
                  <a:lnTo>
                    <a:pt x="38481" y="99187"/>
                  </a:lnTo>
                  <a:lnTo>
                    <a:pt x="65912" y="65912"/>
                  </a:lnTo>
                  <a:lnTo>
                    <a:pt x="99187" y="38481"/>
                  </a:lnTo>
                  <a:lnTo>
                    <a:pt x="137413" y="17653"/>
                  </a:lnTo>
                  <a:lnTo>
                    <a:pt x="179705" y="4572"/>
                  </a:lnTo>
                  <a:lnTo>
                    <a:pt x="225043" y="0"/>
                  </a:lnTo>
                  <a:lnTo>
                    <a:pt x="2025777" y="0"/>
                  </a:lnTo>
                  <a:lnTo>
                    <a:pt x="2071115" y="4572"/>
                  </a:lnTo>
                  <a:lnTo>
                    <a:pt x="2113280" y="17653"/>
                  </a:lnTo>
                  <a:lnTo>
                    <a:pt x="2151634" y="38481"/>
                  </a:lnTo>
                  <a:lnTo>
                    <a:pt x="2184908" y="65912"/>
                  </a:lnTo>
                  <a:lnTo>
                    <a:pt x="2212340" y="99187"/>
                  </a:lnTo>
                  <a:lnTo>
                    <a:pt x="2233167" y="137413"/>
                  </a:lnTo>
                  <a:lnTo>
                    <a:pt x="2246249" y="179705"/>
                  </a:lnTo>
                  <a:lnTo>
                    <a:pt x="2250821" y="225044"/>
                  </a:lnTo>
                  <a:lnTo>
                    <a:pt x="2250821" y="2494724"/>
                  </a:lnTo>
                  <a:lnTo>
                    <a:pt x="2246249" y="2540076"/>
                  </a:lnTo>
                  <a:lnTo>
                    <a:pt x="2233167" y="2582316"/>
                  </a:lnTo>
                  <a:lnTo>
                    <a:pt x="2212340" y="2620543"/>
                  </a:lnTo>
                  <a:lnTo>
                    <a:pt x="2184908" y="2653842"/>
                  </a:lnTo>
                  <a:lnTo>
                    <a:pt x="2151634" y="2681325"/>
                  </a:lnTo>
                  <a:lnTo>
                    <a:pt x="2113280" y="2702064"/>
                  </a:lnTo>
                  <a:lnTo>
                    <a:pt x="2071115" y="2715183"/>
                  </a:lnTo>
                  <a:lnTo>
                    <a:pt x="2025777" y="2719755"/>
                  </a:lnTo>
                  <a:lnTo>
                    <a:pt x="225043" y="2719755"/>
                  </a:lnTo>
                  <a:lnTo>
                    <a:pt x="179705" y="2715183"/>
                  </a:lnTo>
                  <a:lnTo>
                    <a:pt x="137413" y="2702064"/>
                  </a:lnTo>
                  <a:lnTo>
                    <a:pt x="99187" y="2681325"/>
                  </a:lnTo>
                  <a:lnTo>
                    <a:pt x="65912" y="2653842"/>
                  </a:lnTo>
                  <a:lnTo>
                    <a:pt x="38481" y="2620543"/>
                  </a:lnTo>
                  <a:lnTo>
                    <a:pt x="17653" y="2582316"/>
                  </a:lnTo>
                  <a:lnTo>
                    <a:pt x="4572" y="2540076"/>
                  </a:lnTo>
                  <a:lnTo>
                    <a:pt x="0" y="2494724"/>
                  </a:lnTo>
                  <a:lnTo>
                    <a:pt x="0" y="225044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0" name="object 40"/>
          <p:cNvSpPr txBox="1"/>
          <p:nvPr/>
        </p:nvSpPr>
        <p:spPr>
          <a:xfrm>
            <a:off x="6831583" y="3579977"/>
            <a:ext cx="1367790" cy="19494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327660" marR="320040">
              <a:lnSpc>
                <a:spcPct val="133600"/>
              </a:lnSpc>
              <a:spcBef>
                <a:spcPts val="95"/>
              </a:spcBef>
            </a:pPr>
            <a:r>
              <a:rPr dirty="0" sz="1400" b="1">
                <a:latin typeface="Arial"/>
                <a:cs typeface="Arial"/>
              </a:rPr>
              <a:t>Л</a:t>
            </a:r>
            <a:r>
              <a:rPr dirty="0" sz="1400" spc="-25" b="1">
                <a:latin typeface="Arial"/>
                <a:cs typeface="Arial"/>
              </a:rPr>
              <a:t>ю</a:t>
            </a:r>
            <a:r>
              <a:rPr dirty="0" sz="1400" b="1">
                <a:latin typeface="Arial"/>
                <a:cs typeface="Arial"/>
              </a:rPr>
              <a:t>б</a:t>
            </a:r>
            <a:r>
              <a:rPr dirty="0" sz="1400" spc="-10" b="1">
                <a:latin typeface="Arial"/>
                <a:cs typeface="Arial"/>
              </a:rPr>
              <a:t>о</a:t>
            </a:r>
            <a:r>
              <a:rPr dirty="0" sz="1400" b="1">
                <a:latin typeface="Arial"/>
                <a:cs typeface="Arial"/>
              </a:rPr>
              <a:t>вь  </a:t>
            </a:r>
            <a:r>
              <a:rPr dirty="0" sz="1400" spc="-15" b="1">
                <a:latin typeface="Arial"/>
                <a:cs typeface="Arial"/>
              </a:rPr>
              <a:t>Дружба</a:t>
            </a:r>
            <a:endParaRPr sz="1400">
              <a:latin typeface="Arial"/>
              <a:cs typeface="Arial"/>
            </a:endParaRPr>
          </a:p>
          <a:p>
            <a:pPr algn="ctr" marL="1905">
              <a:lnSpc>
                <a:spcPct val="100000"/>
              </a:lnSpc>
              <a:spcBef>
                <a:spcPts val="445"/>
              </a:spcBef>
            </a:pPr>
            <a:r>
              <a:rPr dirty="0" sz="1400" spc="-15" b="1">
                <a:latin typeface="Arial"/>
                <a:cs typeface="Arial"/>
              </a:rPr>
              <a:t>Милосердие</a:t>
            </a:r>
            <a:endParaRPr sz="1400">
              <a:latin typeface="Arial"/>
              <a:cs typeface="Arial"/>
            </a:endParaRPr>
          </a:p>
          <a:p>
            <a:pPr algn="ctr" marL="12700" marR="5080">
              <a:lnSpc>
                <a:spcPct val="126899"/>
              </a:lnSpc>
              <a:spcBef>
                <a:spcPts val="5"/>
              </a:spcBef>
            </a:pPr>
            <a:r>
              <a:rPr dirty="0" sz="1400" spc="-10" b="1">
                <a:latin typeface="Arial"/>
                <a:cs typeface="Arial"/>
              </a:rPr>
              <a:t>Сострадание </a:t>
            </a:r>
            <a:r>
              <a:rPr dirty="0" sz="1400" spc="-5" b="1">
                <a:latin typeface="Arial"/>
                <a:cs typeface="Arial"/>
              </a:rPr>
              <a:t> </a:t>
            </a:r>
            <a:r>
              <a:rPr dirty="0" sz="1400" spc="-15" b="1">
                <a:latin typeface="Arial"/>
                <a:cs typeface="Arial"/>
              </a:rPr>
              <a:t>Забота </a:t>
            </a:r>
            <a:r>
              <a:rPr dirty="0" sz="1400" spc="-1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Ненависть </a:t>
            </a:r>
            <a:r>
              <a:rPr dirty="0" sz="140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П</a:t>
            </a:r>
            <a:r>
              <a:rPr dirty="0" sz="1400" spc="-10" b="1">
                <a:latin typeface="Arial"/>
                <a:cs typeface="Arial"/>
              </a:rPr>
              <a:t>р</a:t>
            </a:r>
            <a:r>
              <a:rPr dirty="0" sz="1400" spc="-25" b="1">
                <a:latin typeface="Arial"/>
                <a:cs typeface="Arial"/>
              </a:rPr>
              <a:t>е</a:t>
            </a:r>
            <a:r>
              <a:rPr dirty="0" sz="1400" spc="-5" b="1">
                <a:latin typeface="Arial"/>
                <a:cs typeface="Arial"/>
              </a:rPr>
              <a:t>да</a:t>
            </a:r>
            <a:r>
              <a:rPr dirty="0" sz="1400" spc="-30" b="1">
                <a:latin typeface="Arial"/>
                <a:cs typeface="Arial"/>
              </a:rPr>
              <a:t>т</a:t>
            </a:r>
            <a:r>
              <a:rPr dirty="0" sz="1400" spc="-25" b="1">
                <a:latin typeface="Arial"/>
                <a:cs typeface="Arial"/>
              </a:rPr>
              <a:t>е</a:t>
            </a:r>
            <a:r>
              <a:rPr dirty="0" sz="1400" spc="-5" b="1">
                <a:latin typeface="Arial"/>
                <a:cs typeface="Arial"/>
              </a:rPr>
              <a:t>л</a:t>
            </a:r>
            <a:r>
              <a:rPr dirty="0" sz="1400" b="1">
                <a:latin typeface="Arial"/>
                <a:cs typeface="Arial"/>
              </a:rPr>
              <a:t>ьс</a:t>
            </a:r>
            <a:r>
              <a:rPr dirty="0" sz="1400" spc="-30" b="1">
                <a:latin typeface="Arial"/>
                <a:cs typeface="Arial"/>
              </a:rPr>
              <a:t>т</a:t>
            </a:r>
            <a:r>
              <a:rPr dirty="0" sz="1400" spc="-25" b="1">
                <a:latin typeface="Arial"/>
                <a:cs typeface="Arial"/>
              </a:rPr>
              <a:t>во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499872" y="214884"/>
            <a:ext cx="8229600" cy="1143000"/>
            <a:chOff x="499872" y="214884"/>
            <a:chExt cx="8229600" cy="1143000"/>
          </a:xfrm>
        </p:grpSpPr>
        <p:pic>
          <p:nvPicPr>
            <p:cNvPr id="42" name="object 4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9872" y="214884"/>
              <a:ext cx="8229600" cy="1142999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01011" y="504443"/>
              <a:ext cx="5458968" cy="499872"/>
            </a:xfrm>
            <a:prstGeom prst="rect">
              <a:avLst/>
            </a:prstGeom>
          </p:spPr>
        </p:pic>
      </p:grpSp>
      <p:sp>
        <p:nvSpPr>
          <p:cNvPr id="44" name="object 44"/>
          <p:cNvSpPr txBox="1">
            <a:spLocks noGrp="1"/>
          </p:cNvSpPr>
          <p:nvPr>
            <p:ph type="title"/>
          </p:nvPr>
        </p:nvSpPr>
        <p:spPr>
          <a:xfrm>
            <a:off x="2180970" y="566165"/>
            <a:ext cx="506920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Слова</a:t>
            </a:r>
            <a:r>
              <a:rPr dirty="0" spc="-20"/>
              <a:t> </a:t>
            </a:r>
            <a:r>
              <a:rPr dirty="0" spc="-5"/>
              <a:t>для</a:t>
            </a:r>
            <a:r>
              <a:rPr dirty="0" spc="-25"/>
              <a:t> </a:t>
            </a:r>
            <a:r>
              <a:rPr dirty="0" spc="-15"/>
              <a:t>формулирования</a:t>
            </a:r>
            <a:r>
              <a:rPr dirty="0" spc="10"/>
              <a:t> </a:t>
            </a:r>
            <a:r>
              <a:rPr dirty="0" spc="-5"/>
              <a:t>значения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6448" y="448055"/>
            <a:ext cx="8229600" cy="114300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563495" y="709676"/>
            <a:ext cx="4017645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735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Работа</a:t>
            </a:r>
            <a:r>
              <a:rPr dirty="0" sz="2400" spc="-5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над</a:t>
            </a:r>
            <a:r>
              <a:rPr dirty="0" sz="2400" spc="-3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заданием</a:t>
            </a:r>
            <a:r>
              <a:rPr dirty="0" sz="2400" spc="-5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9.3.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2400" spc="-40" b="1">
                <a:solidFill>
                  <a:srgbClr val="001F5F"/>
                </a:solidFill>
                <a:latin typeface="Calibri"/>
                <a:cs typeface="Calibri"/>
              </a:rPr>
              <a:t>Формулируем</a:t>
            </a:r>
            <a:r>
              <a:rPr dirty="0" sz="2400" spc="-4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001F5F"/>
                </a:solidFill>
                <a:latin typeface="Calibri"/>
                <a:cs typeface="Calibri"/>
              </a:rPr>
              <a:t>значение</a:t>
            </a:r>
            <a:r>
              <a:rPr dirty="0" sz="2400" spc="-7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слова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635" y="1594230"/>
            <a:ext cx="105791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469265" algn="l"/>
                <a:tab pos="469900" algn="l"/>
              </a:tabLst>
            </a:pPr>
            <a:r>
              <a:rPr dirty="0" sz="2400">
                <a:latin typeface="Calibri"/>
                <a:cs typeface="Calibri"/>
              </a:rPr>
              <a:t>Мне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67077" y="1594230"/>
            <a:ext cx="68503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90955" algn="l"/>
                <a:tab pos="2461895" algn="l"/>
                <a:tab pos="2811145" algn="l"/>
                <a:tab pos="3409950" algn="l"/>
                <a:tab pos="4327525" algn="l"/>
                <a:tab pos="5763260" algn="l"/>
              </a:tabLst>
            </a:pPr>
            <a:r>
              <a:rPr dirty="0" sz="2400" spc="-35">
                <a:latin typeface="Calibri"/>
                <a:cs typeface="Calibri"/>
              </a:rPr>
              <a:t>кажется,	</a:t>
            </a:r>
            <a:r>
              <a:rPr dirty="0" sz="2400" spc="-5">
                <a:latin typeface="Calibri"/>
                <a:cs typeface="Calibri"/>
              </a:rPr>
              <a:t>совесть	</a:t>
            </a:r>
            <a:r>
              <a:rPr dirty="0" sz="2400">
                <a:latin typeface="Calibri"/>
                <a:cs typeface="Calibri"/>
              </a:rPr>
              <a:t>–	</a:t>
            </a:r>
            <a:r>
              <a:rPr dirty="0" sz="2400" spc="-30">
                <a:latin typeface="Calibri"/>
                <a:cs typeface="Calibri"/>
              </a:rPr>
              <a:t>это	</a:t>
            </a:r>
            <a:r>
              <a:rPr dirty="0" sz="2400" spc="-10">
                <a:latin typeface="Calibri"/>
                <a:cs typeface="Calibri"/>
              </a:rPr>
              <a:t>такие	поступки,	</a:t>
            </a:r>
            <a:r>
              <a:rPr dirty="0" sz="2400" spc="-30">
                <a:latin typeface="Calibri"/>
                <a:cs typeface="Calibri"/>
              </a:rPr>
              <a:t>которые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635" y="1883790"/>
            <a:ext cx="8084184" cy="406527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469900">
              <a:lnSpc>
                <a:spcPct val="100000"/>
              </a:lnSpc>
              <a:spcBef>
                <a:spcPts val="700"/>
              </a:spcBef>
            </a:pPr>
            <a:r>
              <a:rPr dirty="0" sz="2400" spc="-25">
                <a:latin typeface="Calibri"/>
                <a:cs typeface="Calibri"/>
              </a:rPr>
              <a:t>делают</a:t>
            </a:r>
            <a:r>
              <a:rPr dirty="0" sz="2400" spc="-75">
                <a:latin typeface="Calibri"/>
                <a:cs typeface="Calibri"/>
              </a:rPr>
              <a:t> </a:t>
            </a:r>
            <a:r>
              <a:rPr dirty="0" sz="2400" spc="-35">
                <a:latin typeface="Calibri"/>
                <a:cs typeface="Calibri"/>
              </a:rPr>
              <a:t>людям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добро.</a:t>
            </a:r>
            <a:endParaRPr sz="2400">
              <a:latin typeface="Calibri"/>
              <a:cs typeface="Calibri"/>
            </a:endParaRPr>
          </a:p>
          <a:p>
            <a:pPr marL="469900" marR="9525" indent="-45720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469265" algn="l"/>
                <a:tab pos="469900" algn="l"/>
                <a:tab pos="1948180" algn="l"/>
                <a:tab pos="2929255" algn="l"/>
                <a:tab pos="4459605" algn="l"/>
                <a:tab pos="4850130" algn="l"/>
                <a:tab pos="6313805" algn="l"/>
                <a:tab pos="7045325" algn="l"/>
              </a:tabLst>
            </a:pPr>
            <a:r>
              <a:rPr dirty="0" sz="2400">
                <a:latin typeface="Calibri"/>
                <a:cs typeface="Calibri"/>
              </a:rPr>
              <a:t>Зна</a:t>
            </a:r>
            <a:r>
              <a:rPr dirty="0" sz="2400" spc="5">
                <a:latin typeface="Calibri"/>
                <a:cs typeface="Calibri"/>
              </a:rPr>
              <a:t>ч</a:t>
            </a:r>
            <a:r>
              <a:rPr dirty="0" sz="2400">
                <a:latin typeface="Calibri"/>
                <a:cs typeface="Calibri"/>
              </a:rPr>
              <a:t>ение	с</a:t>
            </a:r>
            <a:r>
              <a:rPr dirty="0" sz="2400" spc="-10">
                <a:latin typeface="Calibri"/>
                <a:cs typeface="Calibri"/>
              </a:rPr>
              <a:t>л</a:t>
            </a:r>
            <a:r>
              <a:rPr dirty="0" sz="2400" spc="-5">
                <a:latin typeface="Calibri"/>
                <a:cs typeface="Calibri"/>
              </a:rPr>
              <a:t>о</a:t>
            </a:r>
            <a:r>
              <a:rPr dirty="0" sz="2400" spc="-20">
                <a:latin typeface="Calibri"/>
                <a:cs typeface="Calibri"/>
              </a:rPr>
              <a:t>в</a:t>
            </a:r>
            <a:r>
              <a:rPr dirty="0" sz="2400">
                <a:latin typeface="Calibri"/>
                <a:cs typeface="Calibri"/>
              </a:rPr>
              <a:t>а	</a:t>
            </a:r>
            <a:r>
              <a:rPr dirty="0" sz="2400" spc="-15">
                <a:latin typeface="Calibri"/>
                <a:cs typeface="Calibri"/>
              </a:rPr>
              <a:t>«</a:t>
            </a:r>
            <a:r>
              <a:rPr dirty="0" sz="2400">
                <a:latin typeface="Calibri"/>
                <a:cs typeface="Calibri"/>
              </a:rPr>
              <a:t>с</a:t>
            </a:r>
            <a:r>
              <a:rPr dirty="0" sz="2400" spc="-10">
                <a:latin typeface="Calibri"/>
                <a:cs typeface="Calibri"/>
              </a:rPr>
              <a:t>о</a:t>
            </a:r>
            <a:r>
              <a:rPr dirty="0" sz="2400">
                <a:latin typeface="Calibri"/>
                <a:cs typeface="Calibri"/>
              </a:rPr>
              <a:t>вес</a:t>
            </a:r>
            <a:r>
              <a:rPr dirty="0" sz="2400" spc="-15">
                <a:latin typeface="Calibri"/>
                <a:cs typeface="Calibri"/>
              </a:rPr>
              <a:t>т</a:t>
            </a:r>
            <a:r>
              <a:rPr dirty="0" sz="2400">
                <a:latin typeface="Calibri"/>
                <a:cs typeface="Calibri"/>
              </a:rPr>
              <a:t>ь»	я	п</a:t>
            </a:r>
            <a:r>
              <a:rPr dirty="0" sz="2400" spc="-10">
                <a:latin typeface="Calibri"/>
                <a:cs typeface="Calibri"/>
              </a:rPr>
              <a:t>о</a:t>
            </a:r>
            <a:r>
              <a:rPr dirty="0" sz="2400">
                <a:latin typeface="Calibri"/>
                <a:cs typeface="Calibri"/>
              </a:rPr>
              <a:t>нимаю	</a:t>
            </a:r>
            <a:r>
              <a:rPr dirty="0" sz="2400" spc="-5">
                <a:latin typeface="Calibri"/>
                <a:cs typeface="Calibri"/>
              </a:rPr>
              <a:t>т</a:t>
            </a:r>
            <a:r>
              <a:rPr dirty="0" sz="2400" spc="-15">
                <a:latin typeface="Calibri"/>
                <a:cs typeface="Calibri"/>
              </a:rPr>
              <a:t>а</a:t>
            </a:r>
            <a:r>
              <a:rPr dirty="0" sz="2400" spc="-10">
                <a:latin typeface="Calibri"/>
                <a:cs typeface="Calibri"/>
              </a:rPr>
              <a:t>к</a:t>
            </a:r>
            <a:r>
              <a:rPr dirty="0" sz="2400">
                <a:latin typeface="Calibri"/>
                <a:cs typeface="Calibri"/>
              </a:rPr>
              <a:t>:	</a:t>
            </a:r>
            <a:r>
              <a:rPr dirty="0" sz="2400" spc="-50">
                <a:latin typeface="Calibri"/>
                <a:cs typeface="Calibri"/>
              </a:rPr>
              <a:t>к</a:t>
            </a:r>
            <a:r>
              <a:rPr dirty="0" sz="2400" spc="-25">
                <a:latin typeface="Calibri"/>
                <a:cs typeface="Calibri"/>
              </a:rPr>
              <a:t>а</a:t>
            </a:r>
            <a:r>
              <a:rPr dirty="0" sz="2400" spc="-10">
                <a:latin typeface="Calibri"/>
                <a:cs typeface="Calibri"/>
              </a:rPr>
              <a:t>ж</a:t>
            </a:r>
            <a:r>
              <a:rPr dirty="0" sz="2400" spc="-20">
                <a:latin typeface="Calibri"/>
                <a:cs typeface="Calibri"/>
              </a:rPr>
              <a:t>д</a:t>
            </a:r>
            <a:r>
              <a:rPr dirty="0" sz="2400" spc="-15">
                <a:latin typeface="Calibri"/>
                <a:cs typeface="Calibri"/>
              </a:rPr>
              <a:t>ы</a:t>
            </a:r>
            <a:r>
              <a:rPr dirty="0" sz="2400">
                <a:latin typeface="Calibri"/>
                <a:cs typeface="Calibri"/>
              </a:rPr>
              <a:t>й  </a:t>
            </a:r>
            <a:r>
              <a:rPr dirty="0" sz="2400" spc="-40">
                <a:latin typeface="Calibri"/>
                <a:cs typeface="Calibri"/>
              </a:rPr>
              <a:t>должен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поступать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по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совести,</a:t>
            </a:r>
            <a:r>
              <a:rPr dirty="0" sz="2400" spc="-20">
                <a:latin typeface="Calibri"/>
                <a:cs typeface="Calibri"/>
              </a:rPr>
              <a:t> чтобы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всем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было</a:t>
            </a:r>
            <a:r>
              <a:rPr dirty="0" sz="2400" spc="-8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хорошо.</a:t>
            </a:r>
            <a:endParaRPr sz="2400">
              <a:latin typeface="Calibri"/>
              <a:cs typeface="Calibri"/>
            </a:endParaRPr>
          </a:p>
          <a:p>
            <a:pPr marL="469900" marR="8255" indent="-45720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469265" algn="l"/>
                <a:tab pos="469900" algn="l"/>
              </a:tabLst>
            </a:pPr>
            <a:r>
              <a:rPr dirty="0" sz="2400">
                <a:latin typeface="Calibri"/>
                <a:cs typeface="Calibri"/>
              </a:rPr>
              <a:t>Я</a:t>
            </a:r>
            <a:r>
              <a:rPr dirty="0" sz="2400" spc="229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думаю,</a:t>
            </a:r>
            <a:r>
              <a:rPr dirty="0" sz="2400" spc="2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совесть</a:t>
            </a:r>
            <a:r>
              <a:rPr dirty="0" sz="2400" spc="229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–</a:t>
            </a:r>
            <a:r>
              <a:rPr dirty="0" sz="2400" spc="235">
                <a:latin typeface="Calibri"/>
                <a:cs typeface="Calibri"/>
              </a:rPr>
              <a:t> </a:t>
            </a:r>
            <a:r>
              <a:rPr dirty="0" sz="2400" spc="-35">
                <a:latin typeface="Calibri"/>
                <a:cs typeface="Calibri"/>
              </a:rPr>
              <a:t>это</a:t>
            </a:r>
            <a:r>
              <a:rPr dirty="0" sz="2400" spc="204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чувство</a:t>
            </a:r>
            <a:r>
              <a:rPr dirty="0" sz="2400" spc="229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ответственности</a:t>
            </a:r>
            <a:r>
              <a:rPr dirty="0" sz="2400" spc="22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человека </a:t>
            </a:r>
            <a:r>
              <a:rPr dirty="0" sz="2400" spc="-5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за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свои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поступки.</a:t>
            </a:r>
            <a:endParaRPr sz="24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469265" algn="l"/>
                <a:tab pos="469900" algn="l"/>
              </a:tabLst>
            </a:pPr>
            <a:r>
              <a:rPr dirty="0" sz="2400" spc="-5">
                <a:latin typeface="Calibri"/>
                <a:cs typeface="Calibri"/>
              </a:rPr>
              <a:t>Совесть</a:t>
            </a:r>
            <a:r>
              <a:rPr dirty="0" sz="2400" spc="4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–</a:t>
            </a:r>
            <a:r>
              <a:rPr dirty="0" sz="2400" spc="445">
                <a:latin typeface="Calibri"/>
                <a:cs typeface="Calibri"/>
              </a:rPr>
              <a:t> </a:t>
            </a:r>
            <a:r>
              <a:rPr dirty="0" sz="2400" spc="-30">
                <a:latin typeface="Calibri"/>
                <a:cs typeface="Calibri"/>
              </a:rPr>
              <a:t>это</a:t>
            </a:r>
            <a:r>
              <a:rPr dirty="0" sz="2400" spc="434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то,</a:t>
            </a:r>
            <a:r>
              <a:rPr dirty="0" sz="2400" spc="44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что</a:t>
            </a:r>
            <a:r>
              <a:rPr dirty="0" sz="2400" spc="42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заставляет</a:t>
            </a:r>
            <a:r>
              <a:rPr dirty="0" sz="2400" spc="43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человека</a:t>
            </a:r>
            <a:r>
              <a:rPr dirty="0" sz="2400" spc="4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не</a:t>
            </a:r>
            <a:r>
              <a:rPr dirty="0" sz="2400" spc="459">
                <a:latin typeface="Calibri"/>
                <a:cs typeface="Calibri"/>
              </a:rPr>
              <a:t> </a:t>
            </a:r>
            <a:r>
              <a:rPr dirty="0" sz="2400" spc="-30">
                <a:latin typeface="Calibri"/>
                <a:cs typeface="Calibri"/>
              </a:rPr>
              <a:t>делать</a:t>
            </a:r>
            <a:r>
              <a:rPr dirty="0" sz="2400" spc="434">
                <a:latin typeface="Calibri"/>
                <a:cs typeface="Calibri"/>
              </a:rPr>
              <a:t> </a:t>
            </a:r>
            <a:r>
              <a:rPr dirty="0" sz="2400" spc="-30">
                <a:latin typeface="Calibri"/>
                <a:cs typeface="Calibri"/>
              </a:rPr>
              <a:t>зла</a:t>
            </a:r>
            <a:endParaRPr sz="24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</a:pPr>
            <a:r>
              <a:rPr dirty="0" sz="2400" spc="-20">
                <a:latin typeface="Calibri"/>
                <a:cs typeface="Calibri"/>
              </a:rPr>
              <a:t>окружающим.</a:t>
            </a:r>
            <a:endParaRPr sz="2400">
              <a:latin typeface="Calibri"/>
              <a:cs typeface="Calibri"/>
            </a:endParaRPr>
          </a:p>
          <a:p>
            <a:pPr algn="just" marL="469900" marR="6350" indent="-45720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469900" algn="l"/>
              </a:tabLst>
            </a:pPr>
            <a:r>
              <a:rPr dirty="0" sz="2400" spc="-20">
                <a:latin typeface="Calibri"/>
                <a:cs typeface="Calibri"/>
              </a:rPr>
              <a:t>Что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такое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совесть?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Прежде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всего, </a:t>
            </a:r>
            <a:r>
              <a:rPr dirty="0" sz="2400" spc="-25">
                <a:latin typeface="Calibri"/>
                <a:cs typeface="Calibri"/>
              </a:rPr>
              <a:t>это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умение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поставить </a:t>
            </a:r>
            <a:r>
              <a:rPr dirty="0" sz="2400" spc="-53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себя </a:t>
            </a:r>
            <a:r>
              <a:rPr dirty="0" sz="2400">
                <a:latin typeface="Calibri"/>
                <a:cs typeface="Calibri"/>
              </a:rPr>
              <a:t>на </a:t>
            </a:r>
            <a:r>
              <a:rPr dirty="0" sz="2400" spc="-20">
                <a:latin typeface="Calibri"/>
                <a:cs typeface="Calibri"/>
              </a:rPr>
              <a:t>место </a:t>
            </a:r>
            <a:r>
              <a:rPr dirty="0" sz="2400" spc="-30">
                <a:latin typeface="Calibri"/>
                <a:cs typeface="Calibri"/>
              </a:rPr>
              <a:t>другого, </a:t>
            </a:r>
            <a:r>
              <a:rPr dirty="0" sz="2400" spc="-10">
                <a:latin typeface="Calibri"/>
                <a:cs typeface="Calibri"/>
              </a:rPr>
              <a:t>осознать </a:t>
            </a:r>
            <a:r>
              <a:rPr dirty="0" sz="2400" spc="-20">
                <a:latin typeface="Calibri"/>
                <a:cs typeface="Calibri"/>
              </a:rPr>
              <a:t>влияние </a:t>
            </a:r>
            <a:r>
              <a:rPr dirty="0" sz="2400" spc="-5">
                <a:latin typeface="Calibri"/>
                <a:cs typeface="Calibri"/>
              </a:rPr>
              <a:t>своих </a:t>
            </a:r>
            <a:r>
              <a:rPr dirty="0" sz="2400" spc="-20">
                <a:latin typeface="Calibri"/>
                <a:cs typeface="Calibri"/>
              </a:rPr>
              <a:t>поступков 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на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жизнь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окружающих.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274320"/>
            <a:ext cx="8229600" cy="1143000"/>
            <a:chOff x="457200" y="274320"/>
            <a:chExt cx="8229600" cy="1143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200" y="274320"/>
              <a:ext cx="8229600" cy="1143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77795" y="563879"/>
              <a:ext cx="4884420" cy="499872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2358898" y="626490"/>
            <a:ext cx="449008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solidFill>
                  <a:srgbClr val="001F5F"/>
                </a:solidFill>
                <a:latin typeface="Calibri"/>
                <a:cs typeface="Calibri"/>
              </a:rPr>
              <a:t>Формулирование</a:t>
            </a:r>
            <a:r>
              <a:rPr dirty="0" sz="2400" spc="-2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значения</a:t>
            </a:r>
            <a:r>
              <a:rPr dirty="0" sz="2400" spc="-2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слова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90443" y="3108919"/>
            <a:ext cx="2609144" cy="1332044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956054" y="3239465"/>
            <a:ext cx="1659889" cy="902969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84785" marR="5080" indent="-172720">
              <a:lnSpc>
                <a:spcPts val="3300"/>
              </a:lnSpc>
              <a:spcBef>
                <a:spcPts val="459"/>
              </a:spcBef>
            </a:pPr>
            <a:r>
              <a:rPr dirty="0" sz="3000" spc="-315" b="1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dirty="0" sz="3000" spc="-5" b="1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dirty="0" sz="3000" b="1">
                <a:solidFill>
                  <a:srgbClr val="FFFFFF"/>
                </a:solidFill>
                <a:latin typeface="Calibri"/>
                <a:cs typeface="Calibri"/>
              </a:rPr>
              <a:t>п</a:t>
            </a:r>
            <a:r>
              <a:rPr dirty="0" sz="3000" spc="-5" b="1">
                <a:solidFill>
                  <a:srgbClr val="FFFFFF"/>
                </a:solidFill>
                <a:latin typeface="Calibri"/>
                <a:cs typeface="Calibri"/>
              </a:rPr>
              <a:t>ич</a:t>
            </a:r>
            <a:r>
              <a:rPr dirty="0" sz="3000" spc="-10" b="1">
                <a:solidFill>
                  <a:srgbClr val="FFFFFF"/>
                </a:solidFill>
                <a:latin typeface="Calibri"/>
                <a:cs typeface="Calibri"/>
              </a:rPr>
              <a:t>н</a:t>
            </a:r>
            <a:r>
              <a:rPr dirty="0" sz="3000" b="1">
                <a:solidFill>
                  <a:srgbClr val="FFFFFF"/>
                </a:solidFill>
                <a:latin typeface="Calibri"/>
                <a:cs typeface="Calibri"/>
              </a:rPr>
              <a:t>ые  </a:t>
            </a:r>
            <a:r>
              <a:rPr dirty="0" sz="3000" b="1">
                <a:solidFill>
                  <a:srgbClr val="FFFFFF"/>
                </a:solidFill>
                <a:latin typeface="Calibri"/>
                <a:cs typeface="Calibri"/>
              </a:rPr>
              <a:t>ошибки</a:t>
            </a:r>
            <a:endParaRPr sz="30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044696" y="1627632"/>
            <a:ext cx="3746500" cy="2136775"/>
            <a:chOff x="4044696" y="1627632"/>
            <a:chExt cx="3746500" cy="2136775"/>
          </a:xfrm>
        </p:grpSpPr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44696" y="2276856"/>
              <a:ext cx="1051560" cy="1487424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989576" y="1627632"/>
              <a:ext cx="2801112" cy="1365503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5259070" y="1780743"/>
            <a:ext cx="2160270" cy="902335"/>
          </a:xfrm>
          <a:prstGeom prst="rect"/>
        </p:spPr>
        <p:txBody>
          <a:bodyPr wrap="square" lIns="0" tIns="58419" rIns="0" bIns="0" rtlCol="0" vert="horz">
            <a:spAutoFit/>
          </a:bodyPr>
          <a:lstStyle/>
          <a:p>
            <a:pPr marL="12700" marR="5080" indent="193040">
              <a:lnSpc>
                <a:spcPts val="3300"/>
              </a:lnSpc>
              <a:spcBef>
                <a:spcPts val="459"/>
              </a:spcBef>
            </a:pPr>
            <a:r>
              <a:rPr dirty="0" sz="3000" spc="-15" b="0">
                <a:solidFill>
                  <a:srgbClr val="FFFFFF"/>
                </a:solidFill>
                <a:latin typeface="Calibri"/>
                <a:cs typeface="Calibri"/>
              </a:rPr>
              <a:t>Отсутствие </a:t>
            </a:r>
            <a:r>
              <a:rPr dirty="0" sz="3000" spc="-10" b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 b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dirty="0" sz="3000" spc="-5" b="0">
                <a:solidFill>
                  <a:srgbClr val="FFFFFF"/>
                </a:solidFill>
                <a:latin typeface="Calibri"/>
                <a:cs typeface="Calibri"/>
              </a:rPr>
              <a:t>пр</a:t>
            </a:r>
            <a:r>
              <a:rPr dirty="0" sz="3000" spc="-90" b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dirty="0" sz="3000" spc="-45" b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dirty="0" sz="3000" spc="-114" b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dirty="0" sz="3000" spc="5" b="0">
                <a:solidFill>
                  <a:srgbClr val="FFFFFF"/>
                </a:solidFill>
                <a:latin typeface="Calibri"/>
                <a:cs typeface="Calibri"/>
              </a:rPr>
              <a:t>л</a:t>
            </a:r>
            <a:r>
              <a:rPr dirty="0" sz="3000" spc="-5" b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dirty="0" sz="3000" spc="5" b="0">
                <a:solidFill>
                  <a:srgbClr val="FFFFFF"/>
                </a:solidFill>
                <a:latin typeface="Calibri"/>
                <a:cs typeface="Calibri"/>
              </a:rPr>
              <a:t>н</a:t>
            </a:r>
            <a:r>
              <a:rPr dirty="0" sz="3000" spc="-5" b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dirty="0" sz="3000" b="0">
                <a:solidFill>
                  <a:srgbClr val="FFFFFF"/>
                </a:solidFill>
                <a:latin typeface="Calibri"/>
                <a:cs typeface="Calibri"/>
              </a:rPr>
              <a:t>я</a:t>
            </a:r>
            <a:endParaRPr sz="3000">
              <a:latin typeface="Calibri"/>
              <a:cs typeface="Calibr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4056888" y="3087623"/>
            <a:ext cx="3843654" cy="1362710"/>
            <a:chOff x="4056888" y="3087623"/>
            <a:chExt cx="3843654" cy="1362710"/>
          </a:xfrm>
        </p:grpSpPr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056888" y="3727703"/>
              <a:ext cx="1027176" cy="42672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879848" y="3087623"/>
              <a:ext cx="3020568" cy="1362456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5149088" y="3239465"/>
            <a:ext cx="2381250" cy="90296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0160">
              <a:lnSpc>
                <a:spcPts val="3450"/>
              </a:lnSpc>
              <a:spcBef>
                <a:spcPts val="100"/>
              </a:spcBef>
            </a:pPr>
            <a:r>
              <a:rPr dirty="0" sz="3000" spc="-20">
                <a:solidFill>
                  <a:srgbClr val="FFFFFF"/>
                </a:solidFill>
                <a:latin typeface="Calibri"/>
                <a:cs typeface="Calibri"/>
              </a:rPr>
              <a:t>«Круг</a:t>
            </a:r>
            <a:r>
              <a:rPr dirty="0" sz="30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endParaRPr sz="3000">
              <a:latin typeface="Calibri"/>
              <a:cs typeface="Calibri"/>
            </a:endParaRPr>
          </a:p>
          <a:p>
            <a:pPr algn="ctr">
              <a:lnSpc>
                <a:spcPts val="3450"/>
              </a:lnSpc>
            </a:pPr>
            <a:r>
              <a:rPr dirty="0" sz="3000" spc="-25">
                <a:solidFill>
                  <a:srgbClr val="FFFFFF"/>
                </a:solidFill>
                <a:latin typeface="Calibri"/>
                <a:cs typeface="Calibri"/>
              </a:rPr>
              <a:t>определении»</a:t>
            </a:r>
            <a:endParaRPr sz="3000">
              <a:latin typeface="Calibri"/>
              <a:cs typeface="Calibri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4044696" y="3733800"/>
            <a:ext cx="3749040" cy="2176780"/>
            <a:chOff x="4044696" y="3733800"/>
            <a:chExt cx="3749040" cy="2176780"/>
          </a:xfrm>
        </p:grpSpPr>
        <p:pic>
          <p:nvPicPr>
            <p:cNvPr id="17" name="object 1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044696" y="3733800"/>
              <a:ext cx="1051560" cy="1487424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986528" y="4544568"/>
              <a:ext cx="2807207" cy="1365504"/>
            </a:xfrm>
            <a:prstGeom prst="rect">
              <a:avLst/>
            </a:prstGeom>
          </p:spPr>
        </p:pic>
      </p:grpSp>
      <p:sp>
        <p:nvSpPr>
          <p:cNvPr id="19" name="object 19"/>
          <p:cNvSpPr txBox="1"/>
          <p:nvPr/>
        </p:nvSpPr>
        <p:spPr>
          <a:xfrm>
            <a:off x="5254497" y="4698314"/>
            <a:ext cx="2169160" cy="90233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 indent="309245">
              <a:lnSpc>
                <a:spcPts val="3300"/>
              </a:lnSpc>
              <a:spcBef>
                <a:spcPts val="459"/>
              </a:spcBef>
            </a:pPr>
            <a:r>
              <a:rPr dirty="0" sz="3000" spc="-20">
                <a:solidFill>
                  <a:srgbClr val="FFFFFF"/>
                </a:solidFill>
                <a:latin typeface="Calibri"/>
                <a:cs typeface="Calibri"/>
              </a:rPr>
              <a:t>Неточное </a:t>
            </a:r>
            <a:r>
              <a:rPr dirty="0" sz="30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dirty="0" sz="3000" spc="-5">
                <a:solidFill>
                  <a:srgbClr val="FFFFFF"/>
                </a:solidFill>
                <a:latin typeface="Calibri"/>
                <a:cs typeface="Calibri"/>
              </a:rPr>
              <a:t>пр</a:t>
            </a:r>
            <a:r>
              <a:rPr dirty="0" sz="3000" spc="-9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dirty="0" sz="3000" spc="-45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dirty="0" sz="3000" spc="-114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dirty="0" sz="3000" spc="5">
                <a:solidFill>
                  <a:srgbClr val="FFFFFF"/>
                </a:solidFill>
                <a:latin typeface="Calibri"/>
                <a:cs typeface="Calibri"/>
              </a:rPr>
              <a:t>л</a:t>
            </a:r>
            <a:r>
              <a:rPr dirty="0" sz="3000" spc="-5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dirty="0" sz="3000" spc="5">
                <a:solidFill>
                  <a:srgbClr val="FFFFFF"/>
                </a:solidFill>
                <a:latin typeface="Calibri"/>
                <a:cs typeface="Calibri"/>
              </a:rPr>
              <a:t>н</a:t>
            </a:r>
            <a:r>
              <a:rPr dirty="0" sz="3000" spc="-5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dirty="0" sz="300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274320"/>
            <a:ext cx="8229600" cy="1143000"/>
            <a:chOff x="457200" y="274320"/>
            <a:chExt cx="8229600" cy="1143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200" y="274320"/>
              <a:ext cx="8229600" cy="1143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85388" y="381000"/>
              <a:ext cx="2336291" cy="499872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19300" y="746760"/>
              <a:ext cx="5132832" cy="499872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523443" y="428371"/>
            <a:ext cx="8093709" cy="51549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6040">
              <a:lnSpc>
                <a:spcPct val="100000"/>
              </a:lnSpc>
              <a:spcBef>
                <a:spcPts val="100"/>
              </a:spcBef>
            </a:pPr>
            <a:r>
              <a:rPr dirty="0" sz="2400" spc="-10" b="1">
                <a:solidFill>
                  <a:srgbClr val="001F5F"/>
                </a:solidFill>
                <a:latin typeface="Calibri"/>
                <a:cs typeface="Calibri"/>
              </a:rPr>
              <a:t>Комментарий</a:t>
            </a:r>
            <a:endParaRPr sz="2400">
              <a:latin typeface="Calibri"/>
              <a:cs typeface="Calibri"/>
            </a:endParaRPr>
          </a:p>
          <a:p>
            <a:pPr algn="ctr" marR="8255">
              <a:lnSpc>
                <a:spcPct val="100000"/>
              </a:lnSpc>
            </a:pPr>
            <a:r>
              <a:rPr dirty="0" sz="2400" b="1">
                <a:solidFill>
                  <a:srgbClr val="001F5F"/>
                </a:solidFill>
                <a:latin typeface="Calibri"/>
                <a:cs typeface="Calibri"/>
              </a:rPr>
              <a:t>(по</a:t>
            </a:r>
            <a:r>
              <a:rPr dirty="0" sz="2400" spc="5" b="1">
                <a:solidFill>
                  <a:srgbClr val="001F5F"/>
                </a:solidFill>
                <a:latin typeface="Calibri"/>
                <a:cs typeface="Calibri"/>
              </a:rPr>
              <a:t>я</a:t>
            </a: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сн</a:t>
            </a:r>
            <a:r>
              <a:rPr dirty="0" sz="2400" spc="5" b="1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ни</a:t>
            </a:r>
            <a:r>
              <a:rPr dirty="0" sz="2400" b="1">
                <a:solidFill>
                  <a:srgbClr val="001F5F"/>
                </a:solidFill>
                <a:latin typeface="Calibri"/>
                <a:cs typeface="Calibri"/>
              </a:rPr>
              <a:t>я</a:t>
            </a:r>
            <a:r>
              <a:rPr dirty="0" sz="2400" spc="-1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spc="-10" b="1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dirty="0" sz="2400" b="1">
                <a:solidFill>
                  <a:srgbClr val="001F5F"/>
                </a:solidFill>
                <a:latin typeface="Calibri"/>
                <a:cs typeface="Calibri"/>
              </a:rPr>
              <a:t>т</a:t>
            </a:r>
            <a:r>
              <a:rPr dirty="0" sz="2400" spc="-1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сп</a:t>
            </a:r>
            <a:r>
              <a:rPr dirty="0" sz="2400" spc="5" b="1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dirty="0" sz="2400" b="1">
                <a:solidFill>
                  <a:srgbClr val="001F5F"/>
                </a:solidFill>
                <a:latin typeface="Calibri"/>
                <a:cs typeface="Calibri"/>
              </a:rPr>
              <a:t>ц</a:t>
            </a:r>
            <a:r>
              <a:rPr dirty="0" sz="2400" spc="-15" b="1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dirty="0" sz="2400" b="1">
                <a:solidFill>
                  <a:srgbClr val="001F5F"/>
                </a:solidFill>
                <a:latin typeface="Calibri"/>
                <a:cs typeface="Calibri"/>
              </a:rPr>
              <a:t>ал</a:t>
            </a:r>
            <a:r>
              <a:rPr dirty="0" sz="2400" spc="-10" b="1">
                <a:solidFill>
                  <a:srgbClr val="001F5F"/>
                </a:solidFill>
                <a:latin typeface="Calibri"/>
                <a:cs typeface="Calibri"/>
              </a:rPr>
              <a:t>ис</a:t>
            </a:r>
            <a:r>
              <a:rPr dirty="0" sz="2400" spc="-25" b="1">
                <a:solidFill>
                  <a:srgbClr val="001F5F"/>
                </a:solidFill>
                <a:latin typeface="Calibri"/>
                <a:cs typeface="Calibri"/>
              </a:rPr>
              <a:t>т</a:t>
            </a:r>
            <a:r>
              <a:rPr dirty="0" sz="2400" spc="-10" b="1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dirty="0" sz="2400" b="1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dirty="0" sz="2400" spc="-13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001F5F"/>
                </a:solidFill>
                <a:latin typeface="Calibri"/>
                <a:cs typeface="Calibri"/>
              </a:rPr>
              <a:t>ФИ</a:t>
            </a:r>
            <a:r>
              <a:rPr dirty="0" sz="2400" spc="-10" b="1">
                <a:solidFill>
                  <a:srgbClr val="001F5F"/>
                </a:solidFill>
                <a:latin typeface="Calibri"/>
                <a:cs typeface="Calibri"/>
              </a:rPr>
              <a:t>П</a:t>
            </a:r>
            <a:r>
              <a:rPr dirty="0" sz="2400" b="1">
                <a:solidFill>
                  <a:srgbClr val="001F5F"/>
                </a:solidFill>
                <a:latin typeface="Calibri"/>
                <a:cs typeface="Calibri"/>
              </a:rPr>
              <a:t>И)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800">
              <a:latin typeface="Calibri"/>
              <a:cs typeface="Calibri"/>
            </a:endParaRPr>
          </a:p>
          <a:p>
            <a:pPr algn="just" marL="481965" marR="5715" indent="-457200">
              <a:lnSpc>
                <a:spcPct val="100000"/>
              </a:lnSpc>
            </a:pPr>
            <a:r>
              <a:rPr dirty="0" sz="2400" spc="-10">
                <a:latin typeface="Calibri"/>
                <a:cs typeface="Calibri"/>
              </a:rPr>
              <a:t>Комментарий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может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строиться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на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развитии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различных 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смысловых</a:t>
            </a:r>
            <a:r>
              <a:rPr dirty="0" sz="2400" spc="-9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линий:</a:t>
            </a:r>
            <a:endParaRPr sz="2400">
              <a:latin typeface="Calibri"/>
              <a:cs typeface="Calibri"/>
            </a:endParaRPr>
          </a:p>
          <a:p>
            <a:pPr algn="just" marL="337185" indent="-313055">
              <a:lnSpc>
                <a:spcPct val="100000"/>
              </a:lnSpc>
              <a:spcBef>
                <a:spcPts val="600"/>
              </a:spcBef>
              <a:buAutoNum type="arabicParenR"/>
              <a:tabLst>
                <a:tab pos="337820" algn="l"/>
              </a:tabLst>
            </a:pPr>
            <a:r>
              <a:rPr dirty="0" sz="2400" spc="-5">
                <a:latin typeface="Calibri"/>
                <a:cs typeface="Calibri"/>
              </a:rPr>
              <a:t>раскрытие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актуальности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рассматриваемой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ценности;</a:t>
            </a:r>
            <a:endParaRPr sz="2400">
              <a:latin typeface="Calibri"/>
              <a:cs typeface="Calibri"/>
            </a:endParaRPr>
          </a:p>
          <a:p>
            <a:pPr algn="just" marL="481965" marR="5080" indent="-457200">
              <a:lnSpc>
                <a:spcPct val="100000"/>
              </a:lnSpc>
              <a:spcBef>
                <a:spcPts val="605"/>
              </a:spcBef>
              <a:buSzPct val="75000"/>
              <a:buFont typeface="Calibri"/>
              <a:buAutoNum type="arabicParenR"/>
              <a:tabLst>
                <a:tab pos="556895" algn="l"/>
              </a:tabLst>
            </a:pPr>
            <a:r>
              <a:rPr dirty="0"/>
              <a:t>	</a:t>
            </a:r>
            <a:r>
              <a:rPr dirty="0" sz="2400" spc="-5">
                <a:latin typeface="Calibri"/>
                <a:cs typeface="Calibri"/>
              </a:rPr>
              <a:t>вычленение</a:t>
            </a:r>
            <a:r>
              <a:rPr dirty="0" sz="2400">
                <a:latin typeface="Calibri"/>
                <a:cs typeface="Calibri"/>
              </a:rPr>
              <a:t> в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40">
                <a:latin typeface="Calibri"/>
                <a:cs typeface="Calibri"/>
              </a:rPr>
              <a:t>содержательном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комплексе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понятия 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наиболее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значимого</a:t>
            </a:r>
            <a:r>
              <a:rPr dirty="0" sz="2400" spc="-7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аспекта;</a:t>
            </a:r>
            <a:endParaRPr sz="2400">
              <a:latin typeface="Calibri"/>
              <a:cs typeface="Calibri"/>
            </a:endParaRPr>
          </a:p>
          <a:p>
            <a:pPr algn="just" marL="413384" marR="6350" indent="-401320">
              <a:lnSpc>
                <a:spcPct val="100000"/>
              </a:lnSpc>
              <a:spcBef>
                <a:spcPts val="600"/>
              </a:spcBef>
              <a:buAutoNum type="arabicParenR"/>
              <a:tabLst>
                <a:tab pos="414020" algn="l"/>
              </a:tabLst>
            </a:pPr>
            <a:r>
              <a:rPr dirty="0" sz="2400" spc="-5">
                <a:latin typeface="Calibri"/>
                <a:cs typeface="Calibri"/>
              </a:rPr>
              <a:t>анализ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смысловой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многозначности</a:t>
            </a:r>
            <a:r>
              <a:rPr dirty="0" sz="2400" spc="-10">
                <a:latin typeface="Calibri"/>
                <a:cs typeface="Calibri"/>
              </a:rPr>
              <a:t> понятия,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адекватной 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сложной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многомерности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обозначенного</a:t>
            </a:r>
            <a:r>
              <a:rPr dirty="0" sz="2400" spc="-10">
                <a:latin typeface="Calibri"/>
                <a:cs typeface="Calibri"/>
              </a:rPr>
              <a:t> явления 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действительности;</a:t>
            </a:r>
            <a:endParaRPr sz="2400">
              <a:latin typeface="Calibri"/>
              <a:cs typeface="Calibri"/>
            </a:endParaRPr>
          </a:p>
          <a:p>
            <a:pPr algn="just" marL="347980" marR="5080" indent="-335280">
              <a:lnSpc>
                <a:spcPct val="100000"/>
              </a:lnSpc>
              <a:spcBef>
                <a:spcPts val="600"/>
              </a:spcBef>
              <a:buAutoNum type="arabicParenR"/>
              <a:tabLst>
                <a:tab pos="347980" algn="l"/>
              </a:tabLst>
            </a:pPr>
            <a:r>
              <a:rPr dirty="0" sz="2400" spc="-15">
                <a:latin typeface="Calibri"/>
                <a:cs typeface="Calibri"/>
              </a:rPr>
              <a:t>противопоставление </a:t>
            </a:r>
            <a:r>
              <a:rPr dirty="0" sz="2400" spc="-10">
                <a:latin typeface="Calibri"/>
                <a:cs typeface="Calibri"/>
              </a:rPr>
              <a:t>(соотнесение) </a:t>
            </a:r>
            <a:r>
              <a:rPr dirty="0" sz="2400">
                <a:latin typeface="Calibri"/>
                <a:cs typeface="Calibri"/>
              </a:rPr>
              <a:t>с </a:t>
            </a:r>
            <a:r>
              <a:rPr dirty="0" sz="2400" spc="-15">
                <a:latin typeface="Calibri"/>
                <a:cs typeface="Calibri"/>
              </a:rPr>
              <a:t>другими </a:t>
            </a:r>
            <a:r>
              <a:rPr dirty="0" sz="2400" spc="-5">
                <a:latin typeface="Calibri"/>
                <a:cs typeface="Calibri"/>
              </a:rPr>
              <a:t>словами </a:t>
            </a:r>
            <a:r>
              <a:rPr dirty="0" sz="2400" spc="-10">
                <a:latin typeface="Calibri"/>
                <a:cs typeface="Calibri"/>
              </a:rPr>
              <a:t>для </a:t>
            </a:r>
            <a:r>
              <a:rPr dirty="0" sz="2400" spc="-5">
                <a:latin typeface="Calibri"/>
                <a:cs typeface="Calibri"/>
              </a:rPr>
              <a:t> выявления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смысловой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сущности </a:t>
            </a:r>
            <a:r>
              <a:rPr dirty="0" sz="2400" spc="-25">
                <a:latin typeface="Calibri"/>
                <a:cs typeface="Calibri"/>
              </a:rPr>
              <a:t>предложенного</a:t>
            </a:r>
            <a:r>
              <a:rPr dirty="0" sz="2400" spc="-1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понятия.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274320"/>
            <a:ext cx="8229600" cy="114300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535635" y="587197"/>
            <a:ext cx="8085455" cy="51530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478155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Работа</a:t>
            </a:r>
            <a:r>
              <a:rPr dirty="0" sz="2400" spc="-5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над</a:t>
            </a:r>
            <a:r>
              <a:rPr dirty="0" sz="2400" spc="-3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заданием</a:t>
            </a:r>
            <a:r>
              <a:rPr dirty="0" sz="2400" spc="-5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spc="-10" b="1">
                <a:solidFill>
                  <a:srgbClr val="001F5F"/>
                </a:solidFill>
                <a:latin typeface="Calibri"/>
                <a:cs typeface="Calibri"/>
              </a:rPr>
              <a:t>15.3.</a:t>
            </a:r>
            <a:endParaRPr sz="2400">
              <a:latin typeface="Calibri"/>
              <a:cs typeface="Calibri"/>
            </a:endParaRPr>
          </a:p>
          <a:p>
            <a:pPr algn="ctr" marR="547370">
              <a:lnSpc>
                <a:spcPct val="100000"/>
              </a:lnSpc>
              <a:spcBef>
                <a:spcPts val="5"/>
              </a:spcBef>
            </a:pPr>
            <a:r>
              <a:rPr dirty="0" sz="2400" spc="-20" b="1">
                <a:solidFill>
                  <a:srgbClr val="001F5F"/>
                </a:solidFill>
                <a:latin typeface="Calibri"/>
                <a:cs typeface="Calibri"/>
              </a:rPr>
              <a:t>Комментируем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00">
              <a:latin typeface="Calibri"/>
              <a:cs typeface="Calibri"/>
            </a:endParaRPr>
          </a:p>
          <a:p>
            <a:pPr algn="just" marL="469900" marR="6350" indent="-457200">
              <a:lnSpc>
                <a:spcPct val="90300"/>
              </a:lnSpc>
              <a:buFont typeface="Wingdings"/>
              <a:buChar char=""/>
              <a:tabLst>
                <a:tab pos="469900" algn="l"/>
              </a:tabLst>
            </a:pPr>
            <a:r>
              <a:rPr dirty="0" sz="2400" spc="-5">
                <a:latin typeface="Calibri"/>
                <a:cs typeface="Calibri"/>
              </a:rPr>
              <a:t>Наверное, </a:t>
            </a:r>
            <a:r>
              <a:rPr dirty="0" sz="2400" spc="-30">
                <a:latin typeface="Calibri"/>
                <a:cs typeface="Calibri"/>
              </a:rPr>
              <a:t>это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40">
                <a:latin typeface="Calibri"/>
                <a:cs typeface="Calibri"/>
              </a:rPr>
              <a:t>одно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из самых </a:t>
            </a:r>
            <a:r>
              <a:rPr dirty="0" sz="2400" spc="-10">
                <a:latin typeface="Calibri"/>
                <a:cs typeface="Calibri"/>
              </a:rPr>
              <a:t>важных </a:t>
            </a:r>
            <a:r>
              <a:rPr dirty="0" sz="2400" spc="-20">
                <a:latin typeface="Calibri"/>
                <a:cs typeface="Calibri"/>
              </a:rPr>
              <a:t>качеств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человека. </a:t>
            </a:r>
            <a:r>
              <a:rPr dirty="0" sz="2400" spc="-20">
                <a:latin typeface="Calibri"/>
                <a:cs typeface="Calibri"/>
              </a:rPr>
              <a:t> Ведь </a:t>
            </a:r>
            <a:r>
              <a:rPr dirty="0" sz="2400" spc="-5">
                <a:latin typeface="Calibri"/>
                <a:cs typeface="Calibri"/>
              </a:rPr>
              <a:t>именно совесть </a:t>
            </a:r>
            <a:r>
              <a:rPr dirty="0" sz="2400" spc="-10">
                <a:latin typeface="Calibri"/>
                <a:cs typeface="Calibri"/>
              </a:rPr>
              <a:t>останавливает </a:t>
            </a:r>
            <a:r>
              <a:rPr dirty="0" sz="2400">
                <a:latin typeface="Calibri"/>
                <a:cs typeface="Calibri"/>
              </a:rPr>
              <a:t>нас, </a:t>
            </a:r>
            <a:r>
              <a:rPr dirty="0" sz="2400" spc="-65">
                <a:latin typeface="Calibri"/>
                <a:cs typeface="Calibri"/>
              </a:rPr>
              <a:t>когда </a:t>
            </a:r>
            <a:r>
              <a:rPr dirty="0" sz="2400" spc="-5">
                <a:latin typeface="Calibri"/>
                <a:cs typeface="Calibri"/>
              </a:rPr>
              <a:t>мы </a:t>
            </a:r>
            <a:r>
              <a:rPr dirty="0" sz="2400" spc="-30">
                <a:latin typeface="Calibri"/>
                <a:cs typeface="Calibri"/>
              </a:rPr>
              <a:t>хотим 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поступить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30">
                <a:latin typeface="Calibri"/>
                <a:cs typeface="Calibri"/>
              </a:rPr>
              <a:t>жестоко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или</a:t>
            </a:r>
            <a:r>
              <a:rPr dirty="0" sz="2400" spc="-10">
                <a:latin typeface="Calibri"/>
                <a:cs typeface="Calibri"/>
              </a:rPr>
              <a:t> несправедливо,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или</a:t>
            </a:r>
            <a:r>
              <a:rPr dirty="0" sz="2400" spc="52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не</a:t>
            </a:r>
            <a:r>
              <a:rPr dirty="0" sz="2400" spc="53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даёт 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покоя, </a:t>
            </a:r>
            <a:r>
              <a:rPr dirty="0" sz="2400">
                <a:latin typeface="Calibri"/>
                <a:cs typeface="Calibri"/>
              </a:rPr>
              <a:t>если</a:t>
            </a:r>
            <a:r>
              <a:rPr dirty="0" sz="2400" spc="-5">
                <a:latin typeface="Calibri"/>
                <a:cs typeface="Calibri"/>
              </a:rPr>
              <a:t> мы</a:t>
            </a:r>
            <a:r>
              <a:rPr dirty="0" sz="2400" spc="-20">
                <a:latin typeface="Calibri"/>
                <a:cs typeface="Calibri"/>
              </a:rPr>
              <a:t> сделали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что-то</a:t>
            </a:r>
            <a:r>
              <a:rPr dirty="0" sz="2400" spc="-8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плохое.</a:t>
            </a:r>
            <a:endParaRPr sz="2400">
              <a:latin typeface="Calibri"/>
              <a:cs typeface="Calibri"/>
            </a:endParaRPr>
          </a:p>
          <a:p>
            <a:pPr algn="just" marL="469900" marR="5080" indent="-457200">
              <a:lnSpc>
                <a:spcPct val="90300"/>
              </a:lnSpc>
              <a:spcBef>
                <a:spcPts val="605"/>
              </a:spcBef>
              <a:buFont typeface="Wingdings"/>
              <a:buChar char=""/>
              <a:tabLst>
                <a:tab pos="469900" algn="l"/>
              </a:tabLst>
            </a:pPr>
            <a:r>
              <a:rPr dirty="0" sz="2400" spc="-35">
                <a:latin typeface="Calibri"/>
                <a:cs typeface="Calibri"/>
              </a:rPr>
              <a:t>Один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мой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знакомый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однажды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поступил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35">
                <a:latin typeface="Calibri"/>
                <a:cs typeface="Calibri"/>
              </a:rPr>
              <a:t>плохо: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украл</a:t>
            </a:r>
            <a:r>
              <a:rPr dirty="0" sz="2400">
                <a:latin typeface="Calibri"/>
                <a:cs typeface="Calibri"/>
              </a:rPr>
              <a:t> у 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товарища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деньги.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65">
                <a:latin typeface="Calibri"/>
                <a:cs typeface="Calibri"/>
              </a:rPr>
              <a:t>Когда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кража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открылась,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все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от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него </a:t>
            </a:r>
            <a:r>
              <a:rPr dirty="0" sz="2400" spc="-20">
                <a:latin typeface="Calibri"/>
                <a:cs typeface="Calibri"/>
              </a:rPr>
              <a:t> отвернулись.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Никто </a:t>
            </a:r>
            <a:r>
              <a:rPr dirty="0" sz="2400">
                <a:latin typeface="Calibri"/>
                <a:cs typeface="Calibri"/>
              </a:rPr>
              <a:t>не </a:t>
            </a:r>
            <a:r>
              <a:rPr dirty="0" sz="2400" spc="-5">
                <a:latin typeface="Calibri"/>
                <a:cs typeface="Calibri"/>
              </a:rPr>
              <a:t>любит</a:t>
            </a:r>
            <a:r>
              <a:rPr dirty="0" sz="2400" spc="-7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воровства.</a:t>
            </a:r>
            <a:endParaRPr sz="2400">
              <a:latin typeface="Calibri"/>
              <a:cs typeface="Calibri"/>
            </a:endParaRPr>
          </a:p>
          <a:p>
            <a:pPr algn="just" marL="469900" marR="8890" indent="-457200">
              <a:lnSpc>
                <a:spcPct val="90200"/>
              </a:lnSpc>
              <a:spcBef>
                <a:spcPts val="605"/>
              </a:spcBef>
              <a:buFont typeface="Wingdings"/>
              <a:buChar char=""/>
              <a:tabLst>
                <a:tab pos="469900" algn="l"/>
              </a:tabLst>
            </a:pPr>
            <a:r>
              <a:rPr dirty="0" sz="2400" spc="-10">
                <a:latin typeface="Calibri"/>
                <a:cs typeface="Calibri"/>
              </a:rPr>
              <a:t>Каждый </a:t>
            </a:r>
            <a:r>
              <a:rPr dirty="0" sz="2400" spc="-40">
                <a:latin typeface="Calibri"/>
                <a:cs typeface="Calibri"/>
              </a:rPr>
              <a:t>должен </a:t>
            </a:r>
            <a:r>
              <a:rPr dirty="0" sz="2400" spc="-10">
                <a:latin typeface="Calibri"/>
                <a:cs typeface="Calibri"/>
              </a:rPr>
              <a:t>прислушиваться </a:t>
            </a:r>
            <a:r>
              <a:rPr dirty="0" sz="2400">
                <a:latin typeface="Calibri"/>
                <a:cs typeface="Calibri"/>
              </a:rPr>
              <a:t>к </a:t>
            </a:r>
            <a:r>
              <a:rPr dirty="0" sz="2400" spc="-35">
                <a:latin typeface="Calibri"/>
                <a:cs typeface="Calibri"/>
              </a:rPr>
              <a:t>голосу </a:t>
            </a:r>
            <a:r>
              <a:rPr dirty="0" sz="2400" spc="-5">
                <a:latin typeface="Calibri"/>
                <a:cs typeface="Calibri"/>
              </a:rPr>
              <a:t>совести, </a:t>
            </a:r>
            <a:r>
              <a:rPr dirty="0" sz="2400" spc="-30">
                <a:latin typeface="Calibri"/>
                <a:cs typeface="Calibri"/>
              </a:rPr>
              <a:t>потому 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что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он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помогает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нам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различать</a:t>
            </a:r>
            <a:r>
              <a:rPr dirty="0" sz="2400" spc="50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добро</a:t>
            </a:r>
            <a:r>
              <a:rPr dirty="0" sz="2400" spc="50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и</a:t>
            </a:r>
            <a:r>
              <a:rPr dirty="0" sz="2400" spc="54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зло, </a:t>
            </a:r>
            <a:r>
              <a:rPr dirty="0" sz="2400" spc="-53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предохраняет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от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ошибок,</a:t>
            </a:r>
            <a:r>
              <a:rPr dirty="0" sz="2400" spc="-5">
                <a:latin typeface="Calibri"/>
                <a:cs typeface="Calibri"/>
              </a:rPr>
              <a:t> не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даёт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совершать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плохие </a:t>
            </a:r>
            <a:r>
              <a:rPr dirty="0" sz="2400" spc="-53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поступки.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Поступая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по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совести,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40">
                <a:latin typeface="Calibri"/>
                <a:cs typeface="Calibri"/>
              </a:rPr>
              <a:t>люди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делают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себя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и 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окружающий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мир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лучше.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274320"/>
            <a:ext cx="8229600" cy="1143000"/>
            <a:chOff x="457200" y="274320"/>
            <a:chExt cx="8229600" cy="1143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200" y="274320"/>
              <a:ext cx="8229600" cy="1143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85388" y="563879"/>
              <a:ext cx="2267712" cy="499872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662298" y="626490"/>
            <a:ext cx="188595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Комментарий</a:t>
            </a:r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90458" y="3108919"/>
            <a:ext cx="2606095" cy="1332044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717039" y="3529710"/>
            <a:ext cx="2137410" cy="345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100" spc="-130" b="1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dirty="0" sz="2100" spc="-30" b="1">
                <a:solidFill>
                  <a:srgbClr val="FFFFFF"/>
                </a:solidFill>
                <a:latin typeface="Calibri"/>
                <a:cs typeface="Calibri"/>
              </a:rPr>
              <a:t>ипич</a:t>
            </a:r>
            <a:r>
              <a:rPr dirty="0" sz="2100" spc="-35" b="1">
                <a:solidFill>
                  <a:srgbClr val="FFFFFF"/>
                </a:solidFill>
                <a:latin typeface="Calibri"/>
                <a:cs typeface="Calibri"/>
              </a:rPr>
              <a:t>н</a:t>
            </a:r>
            <a:r>
              <a:rPr dirty="0" sz="2100" spc="-10" b="1">
                <a:solidFill>
                  <a:srgbClr val="FFFFFF"/>
                </a:solidFill>
                <a:latin typeface="Calibri"/>
                <a:cs typeface="Calibri"/>
              </a:rPr>
              <a:t>ы</a:t>
            </a:r>
            <a:r>
              <a:rPr dirty="0" sz="2100" b="1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dirty="0" sz="21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100" b="1">
                <a:solidFill>
                  <a:srgbClr val="FFFFFF"/>
                </a:solidFill>
                <a:latin typeface="Calibri"/>
                <a:cs typeface="Calibri"/>
              </a:rPr>
              <a:t>ошибки</a:t>
            </a:r>
            <a:endParaRPr sz="21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044696" y="1627632"/>
            <a:ext cx="3618229" cy="2136775"/>
            <a:chOff x="4044696" y="1627632"/>
            <a:chExt cx="3618229" cy="2136775"/>
          </a:xfrm>
        </p:grpSpPr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44696" y="2276856"/>
              <a:ext cx="1051560" cy="1487424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029200" y="1627632"/>
              <a:ext cx="2633472" cy="1365503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5565775" y="1925523"/>
            <a:ext cx="1560830" cy="6388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2415"/>
              </a:lnSpc>
              <a:spcBef>
                <a:spcPts val="100"/>
              </a:spcBef>
            </a:pPr>
            <a:r>
              <a:rPr dirty="0" sz="2100" spc="-10">
                <a:solidFill>
                  <a:srgbClr val="FFFFFF"/>
                </a:solidFill>
                <a:latin typeface="Calibri"/>
                <a:cs typeface="Calibri"/>
              </a:rPr>
              <a:t>Отсутствие</a:t>
            </a:r>
            <a:endParaRPr sz="2100">
              <a:latin typeface="Calibri"/>
              <a:cs typeface="Calibri"/>
            </a:endParaRPr>
          </a:p>
          <a:p>
            <a:pPr algn="ctr">
              <a:lnSpc>
                <a:spcPts val="2415"/>
              </a:lnSpc>
            </a:pPr>
            <a:r>
              <a:rPr dirty="0" sz="2100" spc="-10">
                <a:solidFill>
                  <a:srgbClr val="FFFFFF"/>
                </a:solidFill>
                <a:latin typeface="Calibri"/>
                <a:cs typeface="Calibri"/>
              </a:rPr>
              <a:t>комментария</a:t>
            </a:r>
            <a:endParaRPr sz="2100">
              <a:latin typeface="Calibri"/>
              <a:cs typeface="Calibr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4056888" y="3087623"/>
            <a:ext cx="3761740" cy="1362710"/>
            <a:chOff x="4056888" y="3087623"/>
            <a:chExt cx="3761740" cy="1362710"/>
          </a:xfrm>
        </p:grpSpPr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056888" y="3727703"/>
              <a:ext cx="1027176" cy="42672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931663" y="3087623"/>
              <a:ext cx="2886456" cy="1362456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5147817" y="3237357"/>
            <a:ext cx="2407920" cy="9340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0325">
              <a:lnSpc>
                <a:spcPts val="2420"/>
              </a:lnSpc>
              <a:spcBef>
                <a:spcPts val="100"/>
              </a:spcBef>
            </a:pPr>
            <a:r>
              <a:rPr dirty="0" sz="2100" spc="-25">
                <a:solidFill>
                  <a:srgbClr val="FFFFFF"/>
                </a:solidFill>
                <a:latin typeface="Calibri"/>
                <a:cs typeface="Calibri"/>
              </a:rPr>
              <a:t>Подмена</a:t>
            </a:r>
            <a:endParaRPr sz="2100">
              <a:latin typeface="Calibri"/>
              <a:cs typeface="Calibri"/>
            </a:endParaRPr>
          </a:p>
          <a:p>
            <a:pPr algn="ctr">
              <a:lnSpc>
                <a:spcPts val="2315"/>
              </a:lnSpc>
            </a:pPr>
            <a:r>
              <a:rPr dirty="0" sz="2100" spc="-10">
                <a:solidFill>
                  <a:srgbClr val="FFFFFF"/>
                </a:solidFill>
                <a:latin typeface="Calibri"/>
                <a:cs typeface="Calibri"/>
              </a:rPr>
              <a:t>комментария</a:t>
            </a:r>
            <a:endParaRPr sz="2100">
              <a:latin typeface="Calibri"/>
              <a:cs typeface="Calibri"/>
            </a:endParaRPr>
          </a:p>
          <a:p>
            <a:pPr algn="ctr">
              <a:lnSpc>
                <a:spcPts val="2420"/>
              </a:lnSpc>
            </a:pPr>
            <a:r>
              <a:rPr dirty="0" sz="2100" spc="-5">
                <a:solidFill>
                  <a:srgbClr val="FFFFFF"/>
                </a:solidFill>
                <a:latin typeface="Calibri"/>
                <a:cs typeface="Calibri"/>
              </a:rPr>
              <a:t>примерами</a:t>
            </a:r>
            <a:r>
              <a:rPr dirty="0" sz="2100" spc="-8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100">
                <a:solidFill>
                  <a:srgbClr val="FFFFFF"/>
                </a:solidFill>
                <a:latin typeface="Calibri"/>
                <a:cs typeface="Calibri"/>
              </a:rPr>
              <a:t>из</a:t>
            </a:r>
            <a:r>
              <a:rPr dirty="0" sz="21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100" spc="-20">
                <a:solidFill>
                  <a:srgbClr val="FFFFFF"/>
                </a:solidFill>
                <a:latin typeface="Calibri"/>
                <a:cs typeface="Calibri"/>
              </a:rPr>
              <a:t>текста</a:t>
            </a:r>
            <a:endParaRPr sz="2100">
              <a:latin typeface="Calibri"/>
              <a:cs typeface="Calibri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4044696" y="3733800"/>
            <a:ext cx="3770629" cy="2176780"/>
            <a:chOff x="4044696" y="3733800"/>
            <a:chExt cx="3770629" cy="2176780"/>
          </a:xfrm>
        </p:grpSpPr>
        <p:pic>
          <p:nvPicPr>
            <p:cNvPr id="17" name="object 1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044696" y="3733800"/>
              <a:ext cx="1051560" cy="1487424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937760" y="4544568"/>
              <a:ext cx="2877312" cy="1365504"/>
            </a:xfrm>
            <a:prstGeom prst="rect">
              <a:avLst/>
            </a:prstGeom>
          </p:spPr>
        </p:pic>
      </p:grpSp>
      <p:sp>
        <p:nvSpPr>
          <p:cNvPr id="19" name="object 19"/>
          <p:cNvSpPr txBox="1"/>
          <p:nvPr/>
        </p:nvSpPr>
        <p:spPr>
          <a:xfrm>
            <a:off x="5146675" y="4696205"/>
            <a:ext cx="2408555" cy="93408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ctr" marL="434975" marR="426720" indent="62230">
              <a:lnSpc>
                <a:spcPts val="2320"/>
              </a:lnSpc>
              <a:spcBef>
                <a:spcPts val="340"/>
              </a:spcBef>
            </a:pPr>
            <a:r>
              <a:rPr dirty="0" sz="2100" spc="-25">
                <a:solidFill>
                  <a:srgbClr val="FFFFFF"/>
                </a:solidFill>
                <a:latin typeface="Calibri"/>
                <a:cs typeface="Calibri"/>
              </a:rPr>
              <a:t>Подмена </a:t>
            </a:r>
            <a:r>
              <a:rPr dirty="0" sz="21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100" spc="-3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dirty="0" sz="2100" spc="-5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dirty="0" sz="2100" spc="-10">
                <a:solidFill>
                  <a:srgbClr val="FFFFFF"/>
                </a:solidFill>
                <a:latin typeface="Calibri"/>
                <a:cs typeface="Calibri"/>
              </a:rPr>
              <a:t>м</a:t>
            </a:r>
            <a:r>
              <a:rPr dirty="0" sz="2100" spc="-5">
                <a:solidFill>
                  <a:srgbClr val="FFFFFF"/>
                </a:solidFill>
                <a:latin typeface="Calibri"/>
                <a:cs typeface="Calibri"/>
              </a:rPr>
              <a:t>ментар</a:t>
            </a:r>
            <a:r>
              <a:rPr dirty="0" sz="2100" spc="5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dirty="0" sz="2100">
                <a:solidFill>
                  <a:srgbClr val="FFFFFF"/>
                </a:solidFill>
                <a:latin typeface="Calibri"/>
                <a:cs typeface="Calibri"/>
              </a:rPr>
              <a:t>я</a:t>
            </a:r>
            <a:endParaRPr sz="2100">
              <a:latin typeface="Calibri"/>
              <a:cs typeface="Calibri"/>
            </a:endParaRPr>
          </a:p>
          <a:p>
            <a:pPr algn="ctr">
              <a:lnSpc>
                <a:spcPts val="2270"/>
              </a:lnSpc>
            </a:pPr>
            <a:r>
              <a:rPr dirty="0" sz="2100" spc="-5">
                <a:solidFill>
                  <a:srgbClr val="FFFFFF"/>
                </a:solidFill>
                <a:latin typeface="Calibri"/>
                <a:cs typeface="Calibri"/>
              </a:rPr>
              <a:t>примерами</a:t>
            </a:r>
            <a:r>
              <a:rPr dirty="0" sz="2100" spc="-7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100">
                <a:solidFill>
                  <a:srgbClr val="FFFFFF"/>
                </a:solidFill>
                <a:latin typeface="Calibri"/>
                <a:cs typeface="Calibri"/>
              </a:rPr>
              <a:t>из</a:t>
            </a:r>
            <a:r>
              <a:rPr dirty="0" sz="21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100" spc="-5">
                <a:solidFill>
                  <a:srgbClr val="FFFFFF"/>
                </a:solidFill>
                <a:latin typeface="Calibri"/>
                <a:cs typeface="Calibri"/>
              </a:rPr>
              <a:t>опыта</a:t>
            </a:r>
            <a:endParaRPr sz="2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274320"/>
            <a:ext cx="8229600" cy="1143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82420" y="359486"/>
            <a:ext cx="6699884" cy="10020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789305" marR="5080" indent="-777240">
              <a:lnSpc>
                <a:spcPct val="100000"/>
              </a:lnSpc>
              <a:spcBef>
                <a:spcPts val="105"/>
              </a:spcBef>
              <a:tabLst>
                <a:tab pos="1396365" algn="l"/>
              </a:tabLst>
            </a:pPr>
            <a:r>
              <a:rPr dirty="0" sz="3200"/>
              <a:t>Композиция</a:t>
            </a:r>
            <a:r>
              <a:rPr dirty="0" sz="3200" spc="-85"/>
              <a:t> </a:t>
            </a:r>
            <a:r>
              <a:rPr dirty="0" sz="3200" spc="-5"/>
              <a:t>сочинения-рассуждения </a:t>
            </a:r>
            <a:r>
              <a:rPr dirty="0" sz="3200" spc="-710"/>
              <a:t> </a:t>
            </a:r>
            <a:r>
              <a:rPr dirty="0" sz="3200"/>
              <a:t>на	лингвистическую</a:t>
            </a:r>
            <a:r>
              <a:rPr dirty="0" sz="3200" spc="-70"/>
              <a:t> </a:t>
            </a:r>
            <a:r>
              <a:rPr dirty="0" sz="3200" spc="-25"/>
              <a:t>тему</a:t>
            </a:r>
            <a:r>
              <a:rPr dirty="0" sz="3200" spc="-20"/>
              <a:t> </a:t>
            </a:r>
            <a:r>
              <a:rPr dirty="0" sz="3200" spc="-5"/>
              <a:t>(9.1)</a:t>
            </a:r>
            <a:endParaRPr sz="3200"/>
          </a:p>
        </p:txBody>
      </p:sp>
      <p:grpSp>
        <p:nvGrpSpPr>
          <p:cNvPr id="4" name="object 4"/>
          <p:cNvGrpSpPr/>
          <p:nvPr/>
        </p:nvGrpSpPr>
        <p:grpSpPr>
          <a:xfrm>
            <a:off x="737616" y="1685544"/>
            <a:ext cx="7952740" cy="4654550"/>
            <a:chOff x="737616" y="1685544"/>
            <a:chExt cx="7952740" cy="4654550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49798" y="5446735"/>
              <a:ext cx="7857762" cy="89314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37616" y="4184904"/>
              <a:ext cx="7882128" cy="135636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37616" y="2935224"/>
              <a:ext cx="7882128" cy="1359408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37616" y="1685544"/>
              <a:ext cx="7952232" cy="1359408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995273" y="1846326"/>
            <a:ext cx="7369809" cy="27158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  <a:tabLst>
                <a:tab pos="4831715" algn="l"/>
              </a:tabLst>
            </a:pPr>
            <a:r>
              <a:rPr dirty="0" sz="2700" b="1">
                <a:latin typeface="Calibri"/>
                <a:cs typeface="Calibri"/>
              </a:rPr>
              <a:t>Всту</a:t>
            </a:r>
            <a:r>
              <a:rPr dirty="0" sz="2700" spc="-10" b="1">
                <a:latin typeface="Calibri"/>
                <a:cs typeface="Calibri"/>
              </a:rPr>
              <a:t>п</a:t>
            </a:r>
            <a:r>
              <a:rPr dirty="0" sz="2700" b="1">
                <a:latin typeface="Calibri"/>
                <a:cs typeface="Calibri"/>
              </a:rPr>
              <a:t>ление:</a:t>
            </a:r>
            <a:r>
              <a:rPr dirty="0" sz="2700" spc="-40" b="1">
                <a:latin typeface="Calibri"/>
                <a:cs typeface="Calibri"/>
              </a:rPr>
              <a:t> </a:t>
            </a:r>
            <a:r>
              <a:rPr dirty="0" sz="2700" b="1">
                <a:latin typeface="Calibri"/>
                <a:cs typeface="Calibri"/>
              </a:rPr>
              <a:t>размышление</a:t>
            </a:r>
            <a:r>
              <a:rPr dirty="0" sz="2700" spc="-45" b="1">
                <a:latin typeface="Calibri"/>
                <a:cs typeface="Calibri"/>
              </a:rPr>
              <a:t> </a:t>
            </a:r>
            <a:r>
              <a:rPr dirty="0" sz="2700" spc="-5" b="1">
                <a:latin typeface="Calibri"/>
                <a:cs typeface="Calibri"/>
              </a:rPr>
              <a:t>на</a:t>
            </a:r>
            <a:r>
              <a:rPr dirty="0" sz="2700" b="1">
                <a:latin typeface="Calibri"/>
                <a:cs typeface="Calibri"/>
              </a:rPr>
              <a:t>д	</a:t>
            </a:r>
            <a:r>
              <a:rPr dirty="0" sz="2700" spc="-5" b="1">
                <a:latin typeface="Calibri"/>
                <a:cs typeface="Calibri"/>
              </a:rPr>
              <a:t>смысло</a:t>
            </a:r>
            <a:r>
              <a:rPr dirty="0" sz="2700" b="1">
                <a:latin typeface="Calibri"/>
                <a:cs typeface="Calibri"/>
              </a:rPr>
              <a:t>м</a:t>
            </a:r>
            <a:r>
              <a:rPr dirty="0" sz="2700" spc="-95" b="1">
                <a:latin typeface="Calibri"/>
                <a:cs typeface="Calibri"/>
              </a:rPr>
              <a:t> </a:t>
            </a:r>
            <a:r>
              <a:rPr dirty="0" sz="2700" b="1">
                <a:latin typeface="Calibri"/>
                <a:cs typeface="Calibri"/>
              </a:rPr>
              <a:t>ц</a:t>
            </a:r>
            <a:r>
              <a:rPr dirty="0" sz="2700" spc="-10" b="1">
                <a:latin typeface="Calibri"/>
                <a:cs typeface="Calibri"/>
              </a:rPr>
              <a:t>и</a:t>
            </a:r>
            <a:r>
              <a:rPr dirty="0" sz="2700" b="1">
                <a:latin typeface="Calibri"/>
                <a:cs typeface="Calibri"/>
              </a:rPr>
              <a:t>т</a:t>
            </a:r>
            <a:r>
              <a:rPr dirty="0" sz="2700" spc="-10" b="1">
                <a:latin typeface="Calibri"/>
                <a:cs typeface="Calibri"/>
              </a:rPr>
              <a:t>а</a:t>
            </a:r>
            <a:r>
              <a:rPr dirty="0" sz="2700" b="1">
                <a:latin typeface="Calibri"/>
                <a:cs typeface="Calibri"/>
              </a:rPr>
              <a:t>ты</a:t>
            </a:r>
            <a:endParaRPr sz="27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950">
              <a:latin typeface="Calibri"/>
              <a:cs typeface="Calibri"/>
            </a:endParaRPr>
          </a:p>
          <a:p>
            <a:pPr algn="ctr" marL="7620">
              <a:lnSpc>
                <a:spcPct val="100000"/>
              </a:lnSpc>
            </a:pPr>
            <a:r>
              <a:rPr dirty="0" sz="2700" b="1">
                <a:latin typeface="Calibri"/>
                <a:cs typeface="Calibri"/>
              </a:rPr>
              <a:t>Первый</a:t>
            </a:r>
            <a:r>
              <a:rPr dirty="0" sz="2700" spc="-40" b="1">
                <a:latin typeface="Calibri"/>
                <a:cs typeface="Calibri"/>
              </a:rPr>
              <a:t> </a:t>
            </a:r>
            <a:r>
              <a:rPr dirty="0" sz="2700" spc="-5" b="1">
                <a:latin typeface="Calibri"/>
                <a:cs typeface="Calibri"/>
              </a:rPr>
              <a:t>пример</a:t>
            </a:r>
            <a:r>
              <a:rPr dirty="0" sz="2700" spc="-40" b="1">
                <a:latin typeface="Calibri"/>
                <a:cs typeface="Calibri"/>
              </a:rPr>
              <a:t> </a:t>
            </a:r>
            <a:r>
              <a:rPr dirty="0" sz="2700" b="1">
                <a:latin typeface="Calibri"/>
                <a:cs typeface="Calibri"/>
              </a:rPr>
              <a:t>из</a:t>
            </a:r>
            <a:r>
              <a:rPr dirty="0" sz="2700" spc="-55" b="1">
                <a:latin typeface="Calibri"/>
                <a:cs typeface="Calibri"/>
              </a:rPr>
              <a:t> </a:t>
            </a:r>
            <a:r>
              <a:rPr dirty="0" sz="2700" spc="-20" b="1">
                <a:latin typeface="Calibri"/>
                <a:cs typeface="Calibri"/>
              </a:rPr>
              <a:t>текста</a:t>
            </a:r>
            <a:r>
              <a:rPr dirty="0" sz="2700" spc="-55" b="1">
                <a:latin typeface="Calibri"/>
                <a:cs typeface="Calibri"/>
              </a:rPr>
              <a:t> </a:t>
            </a:r>
            <a:r>
              <a:rPr dirty="0" sz="2700" b="1">
                <a:latin typeface="Calibri"/>
                <a:cs typeface="Calibri"/>
              </a:rPr>
              <a:t>и</a:t>
            </a:r>
            <a:r>
              <a:rPr dirty="0" sz="2700" spc="-15" b="1">
                <a:latin typeface="Calibri"/>
                <a:cs typeface="Calibri"/>
              </a:rPr>
              <a:t> </a:t>
            </a:r>
            <a:r>
              <a:rPr dirty="0" sz="2700" spc="-20" b="1">
                <a:latin typeface="Calibri"/>
                <a:cs typeface="Calibri"/>
              </a:rPr>
              <a:t>его</a:t>
            </a:r>
            <a:r>
              <a:rPr dirty="0" sz="2700" spc="-15" b="1">
                <a:latin typeface="Calibri"/>
                <a:cs typeface="Calibri"/>
              </a:rPr>
              <a:t> </a:t>
            </a:r>
            <a:r>
              <a:rPr dirty="0" sz="2700" spc="-25" b="1">
                <a:latin typeface="Calibri"/>
                <a:cs typeface="Calibri"/>
              </a:rPr>
              <a:t>роль</a:t>
            </a:r>
            <a:endParaRPr sz="27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7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700">
              <a:latin typeface="Calibri"/>
              <a:cs typeface="Calibri"/>
            </a:endParaRPr>
          </a:p>
          <a:p>
            <a:pPr algn="ctr" marL="5715">
              <a:lnSpc>
                <a:spcPct val="100000"/>
              </a:lnSpc>
            </a:pPr>
            <a:r>
              <a:rPr dirty="0" sz="2700" spc="-15" b="1">
                <a:latin typeface="Calibri"/>
                <a:cs typeface="Calibri"/>
              </a:rPr>
              <a:t>Второй</a:t>
            </a:r>
            <a:r>
              <a:rPr dirty="0" sz="2700" spc="-45" b="1">
                <a:latin typeface="Calibri"/>
                <a:cs typeface="Calibri"/>
              </a:rPr>
              <a:t> </a:t>
            </a:r>
            <a:r>
              <a:rPr dirty="0" sz="2700" spc="-5" b="1">
                <a:latin typeface="Calibri"/>
                <a:cs typeface="Calibri"/>
              </a:rPr>
              <a:t>пример</a:t>
            </a:r>
            <a:r>
              <a:rPr dirty="0" sz="2700" spc="-45" b="1">
                <a:latin typeface="Calibri"/>
                <a:cs typeface="Calibri"/>
              </a:rPr>
              <a:t> </a:t>
            </a:r>
            <a:r>
              <a:rPr dirty="0" sz="2700" b="1">
                <a:latin typeface="Calibri"/>
                <a:cs typeface="Calibri"/>
              </a:rPr>
              <a:t>из</a:t>
            </a:r>
            <a:r>
              <a:rPr dirty="0" sz="2700" spc="-20" b="1">
                <a:latin typeface="Calibri"/>
                <a:cs typeface="Calibri"/>
              </a:rPr>
              <a:t> текста</a:t>
            </a:r>
            <a:r>
              <a:rPr dirty="0" sz="2700" spc="-70" b="1">
                <a:latin typeface="Calibri"/>
                <a:cs typeface="Calibri"/>
              </a:rPr>
              <a:t> </a:t>
            </a:r>
            <a:r>
              <a:rPr dirty="0" sz="2700" b="1">
                <a:latin typeface="Calibri"/>
                <a:cs typeface="Calibri"/>
              </a:rPr>
              <a:t>и</a:t>
            </a:r>
            <a:r>
              <a:rPr dirty="0" sz="2700" spc="-15" b="1">
                <a:latin typeface="Calibri"/>
                <a:cs typeface="Calibri"/>
              </a:rPr>
              <a:t> </a:t>
            </a:r>
            <a:r>
              <a:rPr dirty="0" sz="2700" spc="-20" b="1">
                <a:latin typeface="Calibri"/>
                <a:cs typeface="Calibri"/>
              </a:rPr>
              <a:t>его</a:t>
            </a:r>
            <a:r>
              <a:rPr dirty="0" sz="2700" spc="-35" b="1">
                <a:latin typeface="Calibri"/>
                <a:cs typeface="Calibri"/>
              </a:rPr>
              <a:t> </a:t>
            </a:r>
            <a:r>
              <a:rPr dirty="0" sz="2700" spc="-25" b="1">
                <a:latin typeface="Calibri"/>
                <a:cs typeface="Calibri"/>
              </a:rPr>
              <a:t>роль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50945" y="5582513"/>
            <a:ext cx="1859280" cy="43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700" spc="-5" b="1">
                <a:latin typeface="Calibri"/>
                <a:cs typeface="Calibri"/>
              </a:rPr>
              <a:t>Заключение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274320"/>
            <a:ext cx="8229600" cy="1143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39695" y="527684"/>
            <a:ext cx="3970020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254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Работа</a:t>
            </a:r>
            <a:r>
              <a:rPr dirty="0" spc="-55"/>
              <a:t> </a:t>
            </a:r>
            <a:r>
              <a:rPr dirty="0" spc="-5"/>
              <a:t>над</a:t>
            </a:r>
            <a:r>
              <a:rPr dirty="0" spc="-30"/>
              <a:t> </a:t>
            </a:r>
            <a:r>
              <a:rPr dirty="0" spc="-5"/>
              <a:t>заданием</a:t>
            </a:r>
            <a:r>
              <a:rPr dirty="0" spc="-55"/>
              <a:t> </a:t>
            </a:r>
            <a:r>
              <a:rPr dirty="0" spc="-5"/>
              <a:t>9.3.</a:t>
            </a:r>
          </a:p>
          <a:p>
            <a:pPr algn="ctr">
              <a:lnSpc>
                <a:spcPct val="100000"/>
              </a:lnSpc>
            </a:pPr>
            <a:r>
              <a:rPr dirty="0" spc="-25"/>
              <a:t>Приводим</a:t>
            </a:r>
            <a:r>
              <a:rPr dirty="0" spc="-20"/>
              <a:t> </a:t>
            </a:r>
            <a:r>
              <a:rPr dirty="0" spc="-5"/>
              <a:t>примеры</a:t>
            </a:r>
            <a:r>
              <a:rPr dirty="0" spc="-55"/>
              <a:t> </a:t>
            </a:r>
            <a:r>
              <a:rPr dirty="0"/>
              <a:t>из </a:t>
            </a:r>
            <a:r>
              <a:rPr dirty="0" spc="-20"/>
              <a:t>текста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635" y="1876170"/>
            <a:ext cx="8081645" cy="22917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469900" indent="-457200">
              <a:lnSpc>
                <a:spcPts val="2370"/>
              </a:lnSpc>
              <a:spcBef>
                <a:spcPts val="95"/>
              </a:spcBef>
              <a:buFont typeface="Wingdings"/>
              <a:buChar char=""/>
              <a:tabLst>
                <a:tab pos="469900" algn="l"/>
              </a:tabLst>
            </a:pPr>
            <a:r>
              <a:rPr dirty="0" sz="2200" spc="-5">
                <a:latin typeface="Calibri"/>
                <a:cs typeface="Calibri"/>
              </a:rPr>
              <a:t>В</a:t>
            </a:r>
            <a:r>
              <a:rPr dirty="0" sz="2200" spc="735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предложениях</a:t>
            </a:r>
            <a:r>
              <a:rPr dirty="0" sz="2200" spc="71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34-38</a:t>
            </a:r>
            <a:r>
              <a:rPr dirty="0" sz="2200" spc="720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Соколова</a:t>
            </a:r>
            <a:r>
              <a:rPr dirty="0" sz="2200" spc="720">
                <a:latin typeface="Calibri"/>
                <a:cs typeface="Calibri"/>
              </a:rPr>
              <a:t> </a:t>
            </a:r>
            <a:r>
              <a:rPr dirty="0" sz="2200" spc="-25">
                <a:latin typeface="Calibri"/>
                <a:cs typeface="Calibri"/>
              </a:rPr>
              <a:t>приводит</a:t>
            </a:r>
            <a:r>
              <a:rPr dirty="0" sz="2200" spc="71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пример</a:t>
            </a:r>
            <a:r>
              <a:rPr dirty="0" sz="2200" spc="73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совести.</a:t>
            </a:r>
            <a:endParaRPr sz="2200">
              <a:latin typeface="Calibri"/>
              <a:cs typeface="Calibri"/>
            </a:endParaRPr>
          </a:p>
          <a:p>
            <a:pPr algn="just" marL="469900">
              <a:lnSpc>
                <a:spcPts val="2355"/>
              </a:lnSpc>
            </a:pPr>
            <a:r>
              <a:rPr dirty="0" sz="2200" spc="-25">
                <a:latin typeface="Calibri"/>
                <a:cs typeface="Calibri"/>
              </a:rPr>
              <a:t>Каждый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40">
                <a:latin typeface="Calibri"/>
                <a:cs typeface="Calibri"/>
              </a:rPr>
              <a:t>должен</a:t>
            </a:r>
            <a:r>
              <a:rPr dirty="0" sz="2200" spc="-2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поступать</a:t>
            </a:r>
            <a:r>
              <a:rPr dirty="0" sz="2200" spc="-3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так</a:t>
            </a:r>
            <a:r>
              <a:rPr dirty="0" sz="2200" spc="50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же.</a:t>
            </a:r>
            <a:endParaRPr sz="2200">
              <a:latin typeface="Calibri"/>
              <a:cs typeface="Calibri"/>
            </a:endParaRPr>
          </a:p>
          <a:p>
            <a:pPr algn="just" marL="469900" marR="5715" indent="-457200">
              <a:lnSpc>
                <a:spcPct val="79600"/>
              </a:lnSpc>
              <a:spcBef>
                <a:spcPts val="520"/>
              </a:spcBef>
              <a:buFont typeface="Wingdings"/>
              <a:buChar char=""/>
              <a:tabLst>
                <a:tab pos="469900" algn="l"/>
              </a:tabLst>
            </a:pPr>
            <a:r>
              <a:rPr dirty="0" sz="2200" spc="-125">
                <a:latin typeface="Calibri"/>
                <a:cs typeface="Calibri"/>
              </a:rPr>
              <a:t>Ф.</a:t>
            </a:r>
            <a:r>
              <a:rPr dirty="0" sz="2200" spc="-120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Соколова</a:t>
            </a:r>
            <a:r>
              <a:rPr dirty="0" sz="2200" spc="-15">
                <a:latin typeface="Calibri"/>
                <a:cs typeface="Calibri"/>
              </a:rPr>
              <a:t> </a:t>
            </a:r>
            <a:r>
              <a:rPr dirty="0" sz="2200" spc="-25">
                <a:latin typeface="Calibri"/>
                <a:cs typeface="Calibri"/>
              </a:rPr>
              <a:t>приводит</a:t>
            </a:r>
            <a:r>
              <a:rPr dirty="0" sz="2200" spc="-2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пример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25">
                <a:latin typeface="Calibri"/>
                <a:cs typeface="Calibri"/>
              </a:rPr>
              <a:t>того,</a:t>
            </a:r>
            <a:r>
              <a:rPr dirty="0" sz="2200" spc="-20">
                <a:latin typeface="Calibri"/>
                <a:cs typeface="Calibri"/>
              </a:rPr>
              <a:t> </a:t>
            </a:r>
            <a:r>
              <a:rPr dirty="0" sz="2200" spc="-30">
                <a:latin typeface="Calibri"/>
                <a:cs typeface="Calibri"/>
              </a:rPr>
              <a:t>как</a:t>
            </a:r>
            <a:r>
              <a:rPr dirty="0" sz="2200" spc="-25">
                <a:latin typeface="Calibri"/>
                <a:cs typeface="Calibri"/>
              </a:rPr>
              <a:t> совестливый, </a:t>
            </a:r>
            <a:r>
              <a:rPr dirty="0" sz="2200" spc="-20">
                <a:latin typeface="Calibri"/>
                <a:cs typeface="Calibri"/>
              </a:rPr>
              <a:t> неравнодушный </a:t>
            </a:r>
            <a:r>
              <a:rPr dirty="0" sz="2200" spc="-15">
                <a:latin typeface="Calibri"/>
                <a:cs typeface="Calibri"/>
              </a:rPr>
              <a:t>человек </a:t>
            </a:r>
            <a:r>
              <a:rPr dirty="0" sz="2200" spc="-10">
                <a:latin typeface="Calibri"/>
                <a:cs typeface="Calibri"/>
              </a:rPr>
              <a:t>останавливает </a:t>
            </a:r>
            <a:r>
              <a:rPr dirty="0" sz="2200" spc="-40">
                <a:latin typeface="Calibri"/>
                <a:cs typeface="Calibri"/>
              </a:rPr>
              <a:t>зло </a:t>
            </a:r>
            <a:r>
              <a:rPr dirty="0" sz="2200" spc="-5">
                <a:latin typeface="Calibri"/>
                <a:cs typeface="Calibri"/>
              </a:rPr>
              <a:t>– не </a:t>
            </a:r>
            <a:r>
              <a:rPr dirty="0" sz="2200" spc="-10">
                <a:latin typeface="Calibri"/>
                <a:cs typeface="Calibri"/>
              </a:rPr>
              <a:t>даёт </a:t>
            </a:r>
            <a:r>
              <a:rPr dirty="0" sz="2200" spc="-30">
                <a:latin typeface="Calibri"/>
                <a:cs typeface="Calibri"/>
              </a:rPr>
              <a:t>завхозу </a:t>
            </a:r>
            <a:r>
              <a:rPr dirty="0" sz="2200" spc="-2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украсть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сахар.</a:t>
            </a:r>
            <a:r>
              <a:rPr dirty="0" sz="2200" spc="-10">
                <a:latin typeface="Calibri"/>
                <a:cs typeface="Calibri"/>
              </a:rPr>
              <a:t> </a:t>
            </a:r>
            <a:r>
              <a:rPr dirty="0" sz="2200" spc="-65">
                <a:latin typeface="Calibri"/>
                <a:cs typeface="Calibri"/>
              </a:rPr>
              <a:t>Героиня</a:t>
            </a:r>
            <a:r>
              <a:rPr dirty="0" sz="2200" spc="-60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беспокоится</a:t>
            </a:r>
            <a:r>
              <a:rPr dirty="0" sz="2200" spc="-1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не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о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себе,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а</a:t>
            </a:r>
            <a:r>
              <a:rPr dirty="0" sz="2200" spc="49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о 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воспитанниках</a:t>
            </a:r>
            <a:r>
              <a:rPr dirty="0" sz="2200" spc="-10">
                <a:latin typeface="Calibri"/>
                <a:cs typeface="Calibri"/>
              </a:rPr>
              <a:t> </a:t>
            </a:r>
            <a:r>
              <a:rPr dirty="0" sz="2200" spc="-35">
                <a:latin typeface="Calibri"/>
                <a:cs typeface="Calibri"/>
              </a:rPr>
              <a:t>детского</a:t>
            </a:r>
            <a:r>
              <a:rPr dirty="0" sz="2200" spc="-30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дома.</a:t>
            </a:r>
            <a:r>
              <a:rPr dirty="0" sz="2200" spc="-1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Печально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то,</a:t>
            </a:r>
            <a:r>
              <a:rPr dirty="0" sz="2200" spc="-10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что</a:t>
            </a:r>
            <a:r>
              <a:rPr dirty="0" sz="2200" spc="-10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среди</a:t>
            </a:r>
            <a:r>
              <a:rPr dirty="0" sz="2200" spc="-1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всех 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учителей нашёлся </a:t>
            </a:r>
            <a:r>
              <a:rPr dirty="0" sz="2200" spc="-30">
                <a:latin typeface="Calibri"/>
                <a:cs typeface="Calibri"/>
              </a:rPr>
              <a:t>только </a:t>
            </a:r>
            <a:r>
              <a:rPr dirty="0" sz="2200" spc="-35">
                <a:latin typeface="Calibri"/>
                <a:cs typeface="Calibri"/>
              </a:rPr>
              <a:t>один </a:t>
            </a:r>
            <a:r>
              <a:rPr dirty="0" sz="2200" spc="-10">
                <a:latin typeface="Calibri"/>
                <a:cs typeface="Calibri"/>
              </a:rPr>
              <a:t>человек, для </a:t>
            </a:r>
            <a:r>
              <a:rPr dirty="0" sz="2200" spc="-30">
                <a:latin typeface="Calibri"/>
                <a:cs typeface="Calibri"/>
              </a:rPr>
              <a:t>которого </a:t>
            </a:r>
            <a:r>
              <a:rPr dirty="0" sz="2200" spc="-10">
                <a:latin typeface="Calibri"/>
                <a:cs typeface="Calibri"/>
              </a:rPr>
              <a:t>совесть </a:t>
            </a:r>
            <a:r>
              <a:rPr dirty="0" sz="2200" spc="-5">
                <a:latin typeface="Calibri"/>
                <a:cs typeface="Calibri"/>
              </a:rPr>
              <a:t>– 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не</a:t>
            </a:r>
            <a:r>
              <a:rPr dirty="0" sz="2200" spc="-15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пустой</a:t>
            </a:r>
            <a:r>
              <a:rPr dirty="0" sz="2200" spc="2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звук.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635" y="4153865"/>
            <a:ext cx="2254250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95"/>
              </a:spcBef>
              <a:buFont typeface="Wingdings"/>
              <a:buChar char=""/>
              <a:tabLst>
                <a:tab pos="469265" algn="l"/>
                <a:tab pos="469900" algn="l"/>
                <a:tab pos="1349375" algn="l"/>
              </a:tabLst>
            </a:pPr>
            <a:r>
              <a:rPr dirty="0" sz="2200" spc="-70">
                <a:latin typeface="Calibri"/>
                <a:cs typeface="Calibri"/>
              </a:rPr>
              <a:t>Когда	</a:t>
            </a:r>
            <a:r>
              <a:rPr dirty="0" sz="2200" spc="-10">
                <a:latin typeface="Calibri"/>
                <a:cs typeface="Calibri"/>
              </a:rPr>
              <a:t>совесть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80435" y="4153865"/>
            <a:ext cx="5616575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49350" algn="l"/>
                <a:tab pos="2816860" algn="l"/>
                <a:tab pos="3502660" algn="l"/>
                <a:tab pos="4996815" algn="l"/>
              </a:tabLst>
            </a:pPr>
            <a:r>
              <a:rPr dirty="0" sz="2200" spc="-5">
                <a:latin typeface="Calibri"/>
                <a:cs typeface="Calibri"/>
              </a:rPr>
              <a:t>м</a:t>
            </a:r>
            <a:r>
              <a:rPr dirty="0" sz="2200" spc="-75">
                <a:latin typeface="Calibri"/>
                <a:cs typeface="Calibri"/>
              </a:rPr>
              <a:t>о</a:t>
            </a:r>
            <a:r>
              <a:rPr dirty="0" sz="2200" spc="-15">
                <a:latin typeface="Calibri"/>
                <a:cs typeface="Calibri"/>
              </a:rPr>
              <a:t>л</a:t>
            </a:r>
            <a:r>
              <a:rPr dirty="0" sz="2200" spc="-5">
                <a:latin typeface="Calibri"/>
                <a:cs typeface="Calibri"/>
              </a:rPr>
              <a:t>ч</a:t>
            </a:r>
            <a:r>
              <a:rPr dirty="0" sz="2200" spc="-10">
                <a:latin typeface="Calibri"/>
                <a:cs typeface="Calibri"/>
              </a:rPr>
              <a:t>и</a:t>
            </a:r>
            <a:r>
              <a:rPr dirty="0" sz="2200" spc="-200">
                <a:latin typeface="Calibri"/>
                <a:cs typeface="Calibri"/>
              </a:rPr>
              <a:t>т</a:t>
            </a:r>
            <a:r>
              <a:rPr dirty="0" sz="2200" spc="-5">
                <a:latin typeface="Calibri"/>
                <a:cs typeface="Calibri"/>
              </a:rPr>
              <a:t>,</a:t>
            </a:r>
            <a:r>
              <a:rPr dirty="0" sz="2200">
                <a:latin typeface="Calibri"/>
                <a:cs typeface="Calibri"/>
              </a:rPr>
              <a:t>	</a:t>
            </a:r>
            <a:r>
              <a:rPr dirty="0" sz="2200" spc="-55">
                <a:latin typeface="Calibri"/>
                <a:cs typeface="Calibri"/>
              </a:rPr>
              <a:t>т</a:t>
            </a:r>
            <a:r>
              <a:rPr dirty="0" sz="2200" spc="-5">
                <a:latin typeface="Calibri"/>
                <a:cs typeface="Calibri"/>
              </a:rPr>
              <a:t>о</a:t>
            </a:r>
            <a:r>
              <a:rPr dirty="0" sz="2200" spc="-45">
                <a:latin typeface="Calibri"/>
                <a:cs typeface="Calibri"/>
              </a:rPr>
              <a:t>р</a:t>
            </a:r>
            <a:r>
              <a:rPr dirty="0" sz="2200" spc="-60">
                <a:latin typeface="Calibri"/>
                <a:cs typeface="Calibri"/>
              </a:rPr>
              <a:t>ж</a:t>
            </a:r>
            <a:r>
              <a:rPr dirty="0" sz="2200" spc="-20">
                <a:latin typeface="Calibri"/>
                <a:cs typeface="Calibri"/>
              </a:rPr>
              <a:t>е</a:t>
            </a:r>
            <a:r>
              <a:rPr dirty="0" sz="2200" spc="-25">
                <a:latin typeface="Calibri"/>
                <a:cs typeface="Calibri"/>
              </a:rPr>
              <a:t>с</a:t>
            </a:r>
            <a:r>
              <a:rPr dirty="0" sz="2200" spc="-5">
                <a:latin typeface="Calibri"/>
                <a:cs typeface="Calibri"/>
              </a:rPr>
              <a:t>т</a:t>
            </a:r>
            <a:r>
              <a:rPr dirty="0" sz="2200" spc="-25">
                <a:latin typeface="Calibri"/>
                <a:cs typeface="Calibri"/>
              </a:rPr>
              <a:t>в</a:t>
            </a:r>
            <a:r>
              <a:rPr dirty="0" sz="2200" spc="-55">
                <a:latin typeface="Calibri"/>
                <a:cs typeface="Calibri"/>
              </a:rPr>
              <a:t>у</a:t>
            </a:r>
            <a:r>
              <a:rPr dirty="0" sz="2200" spc="-35">
                <a:latin typeface="Calibri"/>
                <a:cs typeface="Calibri"/>
              </a:rPr>
              <a:t>е</a:t>
            </a:r>
            <a:r>
              <a:rPr dirty="0" sz="2200" spc="-5">
                <a:latin typeface="Calibri"/>
                <a:cs typeface="Calibri"/>
              </a:rPr>
              <a:t>т</a:t>
            </a:r>
            <a:r>
              <a:rPr dirty="0" sz="2200">
                <a:latin typeface="Calibri"/>
                <a:cs typeface="Calibri"/>
              </a:rPr>
              <a:t>	</a:t>
            </a:r>
            <a:r>
              <a:rPr dirty="0" sz="2200" spc="-85">
                <a:latin typeface="Calibri"/>
                <a:cs typeface="Calibri"/>
              </a:rPr>
              <a:t>з</a:t>
            </a:r>
            <a:r>
              <a:rPr dirty="0" sz="2200" spc="-25">
                <a:latin typeface="Calibri"/>
                <a:cs typeface="Calibri"/>
              </a:rPr>
              <a:t>л</a:t>
            </a:r>
            <a:r>
              <a:rPr dirty="0" sz="2200" spc="-5">
                <a:latin typeface="Calibri"/>
                <a:cs typeface="Calibri"/>
              </a:rPr>
              <a:t>о.</a:t>
            </a:r>
            <a:r>
              <a:rPr dirty="0" sz="2200">
                <a:latin typeface="Calibri"/>
                <a:cs typeface="Calibri"/>
              </a:rPr>
              <a:t>	</a:t>
            </a:r>
            <a:r>
              <a:rPr dirty="0" sz="2200" spc="-5">
                <a:latin typeface="Calibri"/>
                <a:cs typeface="Calibri"/>
              </a:rPr>
              <a:t>П</a:t>
            </a:r>
            <a:r>
              <a:rPr dirty="0" sz="2200" spc="-20">
                <a:latin typeface="Calibri"/>
                <a:cs typeface="Calibri"/>
              </a:rPr>
              <a:t>р</a:t>
            </a:r>
            <a:r>
              <a:rPr dirty="0" sz="2200" spc="-10">
                <a:latin typeface="Calibri"/>
                <a:cs typeface="Calibri"/>
              </a:rPr>
              <a:t>и</a:t>
            </a:r>
            <a:r>
              <a:rPr dirty="0" sz="2200" spc="-5">
                <a:latin typeface="Calibri"/>
                <a:cs typeface="Calibri"/>
              </a:rPr>
              <a:t>м</a:t>
            </a:r>
            <a:r>
              <a:rPr dirty="0" sz="2200" spc="-20">
                <a:latin typeface="Calibri"/>
                <a:cs typeface="Calibri"/>
              </a:rPr>
              <a:t>е</a:t>
            </a:r>
            <a:r>
              <a:rPr dirty="0" sz="2200" spc="-10">
                <a:latin typeface="Calibri"/>
                <a:cs typeface="Calibri"/>
              </a:rPr>
              <a:t>р</a:t>
            </a:r>
            <a:r>
              <a:rPr dirty="0" sz="2200" spc="-5">
                <a:latin typeface="Calibri"/>
                <a:cs typeface="Calibri"/>
              </a:rPr>
              <a:t>ом</a:t>
            </a:r>
            <a:r>
              <a:rPr dirty="0" sz="2200">
                <a:latin typeface="Calibri"/>
                <a:cs typeface="Calibri"/>
              </a:rPr>
              <a:t>	</a:t>
            </a:r>
            <a:r>
              <a:rPr dirty="0" sz="2200" spc="-45">
                <a:latin typeface="Calibri"/>
                <a:cs typeface="Calibri"/>
              </a:rPr>
              <a:t>э</a:t>
            </a:r>
            <a:r>
              <a:rPr dirty="0" sz="2200" spc="-55">
                <a:latin typeface="Calibri"/>
                <a:cs typeface="Calibri"/>
              </a:rPr>
              <a:t>т</a:t>
            </a:r>
            <a:r>
              <a:rPr dirty="0" sz="2200" spc="-5">
                <a:latin typeface="Calibri"/>
                <a:cs typeface="Calibri"/>
              </a:rPr>
              <a:t>о</a:t>
            </a:r>
            <a:r>
              <a:rPr dirty="0" sz="2200" spc="-55">
                <a:latin typeface="Calibri"/>
                <a:cs typeface="Calibri"/>
              </a:rPr>
              <a:t>г</a:t>
            </a:r>
            <a:r>
              <a:rPr dirty="0" sz="2200" spc="-5">
                <a:latin typeface="Calibri"/>
                <a:cs typeface="Calibri"/>
              </a:rPr>
              <a:t>о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2225" y="4424629"/>
            <a:ext cx="7626350" cy="1427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3970">
              <a:lnSpc>
                <a:spcPts val="2370"/>
              </a:lnSpc>
              <a:spcBef>
                <a:spcPts val="95"/>
              </a:spcBef>
            </a:pPr>
            <a:r>
              <a:rPr dirty="0" sz="2200" spc="-25">
                <a:latin typeface="Calibri"/>
                <a:cs typeface="Calibri"/>
              </a:rPr>
              <a:t>является</a:t>
            </a:r>
            <a:r>
              <a:rPr dirty="0" sz="2200" spc="49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ситуация,</a:t>
            </a:r>
            <a:r>
              <a:rPr dirty="0" sz="2200" spc="49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описанная</a:t>
            </a:r>
            <a:r>
              <a:rPr dirty="0" sz="2200" spc="505">
                <a:latin typeface="Calibri"/>
                <a:cs typeface="Calibri"/>
              </a:rPr>
              <a:t> </a:t>
            </a:r>
            <a:r>
              <a:rPr dirty="0" sz="2200" spc="-120">
                <a:latin typeface="Calibri"/>
                <a:cs typeface="Calibri"/>
              </a:rPr>
              <a:t>Ф.</a:t>
            </a:r>
            <a:r>
              <a:rPr dirty="0" sz="2200" spc="395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Соколовой.</a:t>
            </a:r>
            <a:r>
              <a:rPr dirty="0" sz="2200" spc="48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В</a:t>
            </a:r>
            <a:r>
              <a:rPr dirty="0" sz="2200" spc="515">
                <a:latin typeface="Calibri"/>
                <a:cs typeface="Calibri"/>
              </a:rPr>
              <a:t> </a:t>
            </a:r>
            <a:r>
              <a:rPr dirty="0" sz="2200" spc="-35">
                <a:latin typeface="Calibri"/>
                <a:cs typeface="Calibri"/>
              </a:rPr>
              <a:t>детском</a:t>
            </a:r>
            <a:r>
              <a:rPr dirty="0" sz="2200" spc="465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доме</a:t>
            </a:r>
            <a:endParaRPr sz="2200">
              <a:latin typeface="Calibri"/>
              <a:cs typeface="Calibri"/>
            </a:endParaRPr>
          </a:p>
          <a:p>
            <a:pPr algn="just" marL="12700">
              <a:lnSpc>
                <a:spcPts val="2100"/>
              </a:lnSpc>
            </a:pPr>
            <a:r>
              <a:rPr dirty="0" sz="2200" spc="-5">
                <a:latin typeface="Calibri"/>
                <a:cs typeface="Calibri"/>
              </a:rPr>
              <a:t>все</a:t>
            </a:r>
            <a:r>
              <a:rPr dirty="0" sz="2200" spc="-2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привыкли</a:t>
            </a:r>
            <a:r>
              <a:rPr dirty="0" sz="2200" spc="-3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к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воровству</a:t>
            </a:r>
            <a:r>
              <a:rPr dirty="0" sz="2200" spc="-20">
                <a:latin typeface="Calibri"/>
                <a:cs typeface="Calibri"/>
              </a:rPr>
              <a:t> </a:t>
            </a:r>
            <a:r>
              <a:rPr dirty="0" sz="2200" spc="-25">
                <a:latin typeface="Calibri"/>
                <a:cs typeface="Calibri"/>
              </a:rPr>
              <a:t>завхоза</a:t>
            </a:r>
            <a:r>
              <a:rPr dirty="0" sz="2200" spc="-5">
                <a:latin typeface="Calibri"/>
                <a:cs typeface="Calibri"/>
              </a:rPr>
              <a:t> и</a:t>
            </a:r>
            <a:r>
              <a:rPr dirty="0" sz="2200" spc="-15">
                <a:latin typeface="Calibri"/>
                <a:cs typeface="Calibri"/>
              </a:rPr>
              <a:t> </a:t>
            </a:r>
            <a:r>
              <a:rPr dirty="0" sz="2200" spc="-25">
                <a:latin typeface="Calibri"/>
                <a:cs typeface="Calibri"/>
              </a:rPr>
              <a:t>даже готовы</a:t>
            </a:r>
            <a:r>
              <a:rPr dirty="0" sz="2200" spc="-50">
                <a:latin typeface="Calibri"/>
                <a:cs typeface="Calibri"/>
              </a:rPr>
              <a:t> </a:t>
            </a:r>
            <a:r>
              <a:rPr dirty="0" sz="2200" spc="-25">
                <a:latin typeface="Calibri"/>
                <a:cs typeface="Calibri"/>
              </a:rPr>
              <a:t>ему</a:t>
            </a:r>
            <a:r>
              <a:rPr dirty="0" sz="2200" spc="22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помогать.</a:t>
            </a:r>
            <a:endParaRPr sz="2200">
              <a:latin typeface="Calibri"/>
              <a:cs typeface="Calibri"/>
            </a:endParaRPr>
          </a:p>
          <a:p>
            <a:pPr algn="just" marL="13970" marR="5080" indent="-1905">
              <a:lnSpc>
                <a:spcPct val="79500"/>
              </a:lnSpc>
              <a:spcBef>
                <a:spcPts val="275"/>
              </a:spcBef>
            </a:pPr>
            <a:r>
              <a:rPr dirty="0" sz="2200" spc="-20">
                <a:latin typeface="Calibri"/>
                <a:cs typeface="Calibri"/>
              </a:rPr>
              <a:t>«Молчание</a:t>
            </a:r>
            <a:r>
              <a:rPr dirty="0" sz="2200" spc="-1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–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30">
                <a:latin typeface="Calibri"/>
                <a:cs typeface="Calibri"/>
              </a:rPr>
              <a:t>это</a:t>
            </a:r>
            <a:r>
              <a:rPr dirty="0" sz="2200" spc="-25">
                <a:latin typeface="Calibri"/>
                <a:cs typeface="Calibri"/>
              </a:rPr>
              <a:t> даже</a:t>
            </a:r>
            <a:r>
              <a:rPr dirty="0" sz="2200" spc="-20">
                <a:latin typeface="Calibri"/>
                <a:cs typeface="Calibri"/>
              </a:rPr>
              <a:t> </a:t>
            </a:r>
            <a:r>
              <a:rPr dirty="0" sz="2200" spc="-35">
                <a:latin typeface="Calibri"/>
                <a:cs typeface="Calibri"/>
              </a:rPr>
              <a:t>худшее</a:t>
            </a:r>
            <a:r>
              <a:rPr dirty="0" sz="2200" spc="-30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зло,</a:t>
            </a:r>
            <a:r>
              <a:rPr dirty="0" sz="2200" spc="-15">
                <a:latin typeface="Calibri"/>
                <a:cs typeface="Calibri"/>
              </a:rPr>
              <a:t> чем</a:t>
            </a:r>
            <a:r>
              <a:rPr dirty="0" sz="2200" spc="-10">
                <a:latin typeface="Calibri"/>
                <a:cs typeface="Calibri"/>
              </a:rPr>
              <a:t> воровство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25">
                <a:latin typeface="Calibri"/>
                <a:cs typeface="Calibri"/>
              </a:rPr>
              <a:t>нашего </a:t>
            </a:r>
            <a:r>
              <a:rPr dirty="0" sz="2200" spc="-20">
                <a:latin typeface="Calibri"/>
                <a:cs typeface="Calibri"/>
              </a:rPr>
              <a:t> недобросовестного</a:t>
            </a:r>
            <a:r>
              <a:rPr dirty="0" sz="2200" spc="-15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завхоза,</a:t>
            </a:r>
            <a:r>
              <a:rPr dirty="0" sz="2200" spc="-1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– </a:t>
            </a:r>
            <a:r>
              <a:rPr dirty="0" sz="2200" spc="-10">
                <a:latin typeface="Calibri"/>
                <a:cs typeface="Calibri"/>
              </a:rPr>
              <a:t>пишет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автор,</a:t>
            </a:r>
            <a:r>
              <a:rPr dirty="0" sz="2200" spc="-15">
                <a:latin typeface="Calibri"/>
                <a:cs typeface="Calibri"/>
              </a:rPr>
              <a:t> чтобы </a:t>
            </a:r>
            <a:r>
              <a:rPr dirty="0" sz="2200" spc="-25">
                <a:latin typeface="Calibri"/>
                <a:cs typeface="Calibri"/>
              </a:rPr>
              <a:t>каждый</a:t>
            </a:r>
            <a:r>
              <a:rPr dirty="0" sz="2200" spc="44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из 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нас</a:t>
            </a:r>
            <a:r>
              <a:rPr dirty="0" sz="2200" spc="-35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задумался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о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своём</a:t>
            </a:r>
            <a:r>
              <a:rPr dirty="0" sz="2200" spc="15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поведении.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274320"/>
            <a:ext cx="8229600" cy="1143000"/>
            <a:chOff x="457200" y="274320"/>
            <a:chExt cx="8229600" cy="1143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200" y="274320"/>
              <a:ext cx="8229600" cy="1143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85160" y="563879"/>
              <a:ext cx="2938272" cy="499872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366642" y="626490"/>
            <a:ext cx="254952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Примеры</a:t>
            </a:r>
            <a:r>
              <a:rPr dirty="0" spc="-65"/>
              <a:t> </a:t>
            </a:r>
            <a:r>
              <a:rPr dirty="0"/>
              <a:t>из</a:t>
            </a:r>
            <a:r>
              <a:rPr dirty="0" spc="-15"/>
              <a:t> текста</a:t>
            </a:r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237212" y="3587382"/>
            <a:ext cx="1831887" cy="94506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2619248" y="3708653"/>
            <a:ext cx="1049655" cy="5816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2190"/>
              </a:lnSpc>
              <a:spcBef>
                <a:spcPts val="95"/>
              </a:spcBef>
            </a:pPr>
            <a:r>
              <a:rPr dirty="0" sz="1900" spc="-40" b="1">
                <a:solidFill>
                  <a:srgbClr val="FFFFFF"/>
                </a:solidFill>
                <a:latin typeface="Calibri"/>
                <a:cs typeface="Calibri"/>
              </a:rPr>
              <a:t>Типичные</a:t>
            </a:r>
            <a:endParaRPr sz="1900">
              <a:latin typeface="Calibri"/>
              <a:cs typeface="Calibri"/>
            </a:endParaRPr>
          </a:p>
          <a:p>
            <a:pPr marL="118745">
              <a:lnSpc>
                <a:spcPts val="2190"/>
              </a:lnSpc>
            </a:pPr>
            <a:r>
              <a:rPr dirty="0" sz="1900" spc="-5" b="1">
                <a:solidFill>
                  <a:srgbClr val="FFFFFF"/>
                </a:solidFill>
                <a:latin typeface="Calibri"/>
                <a:cs typeface="Calibri"/>
              </a:rPr>
              <a:t>ошибки</a:t>
            </a:r>
            <a:endParaRPr sz="19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011167" y="1484375"/>
            <a:ext cx="2941320" cy="2566670"/>
            <a:chOff x="4011167" y="1484375"/>
            <a:chExt cx="2941320" cy="2566670"/>
          </a:xfrm>
        </p:grpSpPr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11167" y="1999487"/>
              <a:ext cx="743712" cy="2048256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687823" y="1484375"/>
              <a:ext cx="2231135" cy="1033272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014215" y="3008375"/>
              <a:ext cx="740663" cy="1042416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687823" y="2554223"/>
              <a:ext cx="2264664" cy="975360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5171694" y="1551254"/>
            <a:ext cx="1314450" cy="1731645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algn="just" marL="12700" marR="64769" indent="90170">
              <a:lnSpc>
                <a:spcPts val="2100"/>
              </a:lnSpc>
              <a:spcBef>
                <a:spcPts val="315"/>
              </a:spcBef>
            </a:pPr>
            <a:r>
              <a:rPr dirty="0" sz="1900" spc="-10">
                <a:solidFill>
                  <a:srgbClr val="FFFFFF"/>
                </a:solidFill>
                <a:latin typeface="Calibri"/>
                <a:cs typeface="Calibri"/>
              </a:rPr>
              <a:t>Отсутствие </a:t>
            </a:r>
            <a:r>
              <a:rPr dirty="0" sz="1900" spc="-4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900">
                <a:solidFill>
                  <a:srgbClr val="FFFFFF"/>
                </a:solidFill>
                <a:latin typeface="Calibri"/>
                <a:cs typeface="Calibri"/>
              </a:rPr>
              <a:t>л</a:t>
            </a:r>
            <a:r>
              <a:rPr dirty="0" sz="1900" spc="-25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dirty="0" sz="1900" spc="-5">
                <a:solidFill>
                  <a:srgbClr val="FFFFFF"/>
                </a:solidFill>
                <a:latin typeface="Calibri"/>
                <a:cs typeface="Calibri"/>
              </a:rPr>
              <a:t>г</a:t>
            </a:r>
            <a:r>
              <a:rPr dirty="0" sz="1900" spc="-25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dirty="0" sz="1900" spc="-20">
                <a:solidFill>
                  <a:srgbClr val="FFFFFF"/>
                </a:solidFill>
                <a:latin typeface="Calibri"/>
                <a:cs typeface="Calibri"/>
              </a:rPr>
              <a:t>ч</a:t>
            </a:r>
            <a:r>
              <a:rPr dirty="0" sz="1900" spc="-5">
                <a:solidFill>
                  <a:srgbClr val="FFFFFF"/>
                </a:solidFill>
                <a:latin typeface="Calibri"/>
                <a:cs typeface="Calibri"/>
              </a:rPr>
              <a:t>ес</a:t>
            </a:r>
            <a:r>
              <a:rPr dirty="0" sz="1900" spc="-6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dirty="0" sz="1900" spc="-25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dirty="0" sz="1900" spc="-50">
                <a:solidFill>
                  <a:srgbClr val="FFFFFF"/>
                </a:solidFill>
                <a:latin typeface="Calibri"/>
                <a:cs typeface="Calibri"/>
              </a:rPr>
              <a:t>г</a:t>
            </a:r>
            <a:r>
              <a:rPr dirty="0" sz="1900" spc="-5">
                <a:solidFill>
                  <a:srgbClr val="FFFFFF"/>
                </a:solidFill>
                <a:latin typeface="Calibri"/>
                <a:cs typeface="Calibri"/>
              </a:rPr>
              <a:t>о  </a:t>
            </a:r>
            <a:r>
              <a:rPr dirty="0" sz="1900" spc="-35">
                <a:solidFill>
                  <a:srgbClr val="FFFFFF"/>
                </a:solidFill>
                <a:latin typeface="Calibri"/>
                <a:cs typeface="Calibri"/>
              </a:rPr>
              <a:t>перехода</a:t>
            </a:r>
            <a:endParaRPr sz="1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50">
              <a:latin typeface="Calibri"/>
              <a:cs typeface="Calibri"/>
            </a:endParaRPr>
          </a:p>
          <a:p>
            <a:pPr marL="157480">
              <a:lnSpc>
                <a:spcPts val="2190"/>
              </a:lnSpc>
            </a:pPr>
            <a:r>
              <a:rPr dirty="0" sz="1900" spc="-10">
                <a:solidFill>
                  <a:srgbClr val="FFFFFF"/>
                </a:solidFill>
                <a:latin typeface="Calibri"/>
                <a:cs typeface="Calibri"/>
              </a:rPr>
              <a:t>Смысловая</a:t>
            </a:r>
            <a:endParaRPr sz="1900">
              <a:latin typeface="Calibri"/>
              <a:cs typeface="Calibri"/>
            </a:endParaRPr>
          </a:p>
          <a:p>
            <a:pPr marL="109855">
              <a:lnSpc>
                <a:spcPts val="2190"/>
              </a:lnSpc>
            </a:pPr>
            <a:r>
              <a:rPr dirty="0" sz="1900" spc="-25">
                <a:solidFill>
                  <a:srgbClr val="FFFFFF"/>
                </a:solidFill>
                <a:latin typeface="Calibri"/>
                <a:cs typeface="Calibri"/>
              </a:rPr>
              <a:t>неполнота</a:t>
            </a:r>
            <a:endParaRPr sz="190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4023359" y="3566159"/>
            <a:ext cx="3093720" cy="975360"/>
            <a:chOff x="4023359" y="3566159"/>
            <a:chExt cx="3093720" cy="975360"/>
          </a:xfrm>
        </p:grpSpPr>
        <p:pic>
          <p:nvPicPr>
            <p:cNvPr id="15" name="object 1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023359" y="4014215"/>
              <a:ext cx="719327" cy="39624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614671" y="3566159"/>
              <a:ext cx="2502407" cy="975359"/>
            </a:xfrm>
            <a:prstGeom prst="rect">
              <a:avLst/>
            </a:prstGeom>
          </p:spPr>
        </p:pic>
      </p:grpSp>
      <p:sp>
        <p:nvSpPr>
          <p:cNvPr id="17" name="object 17"/>
          <p:cNvSpPr txBox="1"/>
          <p:nvPr/>
        </p:nvSpPr>
        <p:spPr>
          <a:xfrm>
            <a:off x="4796790" y="3708653"/>
            <a:ext cx="2057400" cy="5816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39420">
              <a:lnSpc>
                <a:spcPts val="2190"/>
              </a:lnSpc>
              <a:spcBef>
                <a:spcPts val="95"/>
              </a:spcBef>
            </a:pPr>
            <a:r>
              <a:rPr dirty="0" sz="1900" spc="-10">
                <a:solidFill>
                  <a:srgbClr val="FFFFFF"/>
                </a:solidFill>
                <a:latin typeface="Calibri"/>
                <a:cs typeface="Calibri"/>
              </a:rPr>
              <a:t>«Пример»</a:t>
            </a:r>
            <a:r>
              <a:rPr dirty="0" sz="19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900" spc="-15">
                <a:solidFill>
                  <a:srgbClr val="FFFFFF"/>
                </a:solidFill>
                <a:latin typeface="Calibri"/>
                <a:cs typeface="Calibri"/>
              </a:rPr>
              <a:t>не</a:t>
            </a:r>
            <a:endParaRPr sz="1900">
              <a:latin typeface="Calibri"/>
              <a:cs typeface="Calibri"/>
            </a:endParaRPr>
          </a:p>
          <a:p>
            <a:pPr marL="12700">
              <a:lnSpc>
                <a:spcPts val="2190"/>
              </a:lnSpc>
            </a:pPr>
            <a:r>
              <a:rPr dirty="0" sz="1900" spc="-25">
                <a:solidFill>
                  <a:srgbClr val="FFFFFF"/>
                </a:solidFill>
                <a:latin typeface="Calibri"/>
                <a:cs typeface="Calibri"/>
              </a:rPr>
              <a:t>подтверждает</a:t>
            </a:r>
            <a:r>
              <a:rPr dirty="0" sz="190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900" spc="-20">
                <a:solidFill>
                  <a:srgbClr val="FFFFFF"/>
                </a:solidFill>
                <a:latin typeface="Calibri"/>
                <a:cs typeface="Calibri"/>
              </a:rPr>
              <a:t>тезис</a:t>
            </a:r>
            <a:endParaRPr sz="1900">
              <a:latin typeface="Calibri"/>
              <a:cs typeface="Calibri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4011167" y="4020311"/>
            <a:ext cx="2984500" cy="2545080"/>
            <a:chOff x="4011167" y="4020311"/>
            <a:chExt cx="2984500" cy="2545080"/>
          </a:xfrm>
        </p:grpSpPr>
        <p:pic>
          <p:nvPicPr>
            <p:cNvPr id="19" name="object 1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014215" y="4020311"/>
              <a:ext cx="740663" cy="1042415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687823" y="4578095"/>
              <a:ext cx="2298192" cy="975359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011167" y="4023359"/>
              <a:ext cx="743712" cy="2045208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687823" y="5590031"/>
              <a:ext cx="2307335" cy="975360"/>
            </a:xfrm>
            <a:prstGeom prst="rect">
              <a:avLst/>
            </a:prstGeom>
          </p:spPr>
        </p:pic>
      </p:grpSp>
      <p:sp>
        <p:nvSpPr>
          <p:cNvPr id="23" name="object 23"/>
          <p:cNvSpPr txBox="1"/>
          <p:nvPr/>
        </p:nvSpPr>
        <p:spPr>
          <a:xfrm>
            <a:off x="4927853" y="4720590"/>
            <a:ext cx="1823720" cy="14427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59055">
              <a:lnSpc>
                <a:spcPts val="2190"/>
              </a:lnSpc>
              <a:spcBef>
                <a:spcPts val="95"/>
              </a:spcBef>
            </a:pPr>
            <a:r>
              <a:rPr dirty="0" sz="1900" spc="-5">
                <a:solidFill>
                  <a:srgbClr val="FFFFFF"/>
                </a:solidFill>
                <a:latin typeface="Calibri"/>
                <a:cs typeface="Calibri"/>
              </a:rPr>
              <a:t>Цитата</a:t>
            </a:r>
            <a:r>
              <a:rPr dirty="0" sz="19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900" spc="-5">
                <a:solidFill>
                  <a:srgbClr val="FFFFFF"/>
                </a:solidFill>
                <a:latin typeface="Calibri"/>
                <a:cs typeface="Calibri"/>
              </a:rPr>
              <a:t>без</a:t>
            </a:r>
            <a:endParaRPr sz="1900">
              <a:latin typeface="Calibri"/>
              <a:cs typeface="Calibri"/>
            </a:endParaRPr>
          </a:p>
          <a:p>
            <a:pPr algn="ctr" marL="3810">
              <a:lnSpc>
                <a:spcPts val="2190"/>
              </a:lnSpc>
            </a:pPr>
            <a:r>
              <a:rPr dirty="0" sz="1900" spc="-15">
                <a:solidFill>
                  <a:srgbClr val="FFFFFF"/>
                </a:solidFill>
                <a:latin typeface="Calibri"/>
                <a:cs typeface="Calibri"/>
              </a:rPr>
              <a:t>объяснения</a:t>
            </a:r>
            <a:endParaRPr sz="1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900" spc="-25">
                <a:solidFill>
                  <a:srgbClr val="FFFFFF"/>
                </a:solidFill>
                <a:latin typeface="Calibri"/>
                <a:cs typeface="Calibri"/>
              </a:rPr>
              <a:t>Искажения</a:t>
            </a:r>
            <a:r>
              <a:rPr dirty="0" sz="19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900" spc="-20">
                <a:solidFill>
                  <a:srgbClr val="FFFFFF"/>
                </a:solidFill>
                <a:latin typeface="Calibri"/>
                <a:cs typeface="Calibri"/>
              </a:rPr>
              <a:t>текста</a:t>
            </a:r>
            <a:endParaRPr sz="1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52172" y="1093734"/>
            <a:ext cx="3807038" cy="1687897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4191380" y="1440560"/>
            <a:ext cx="1722755" cy="909319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123825">
              <a:lnSpc>
                <a:spcPct val="100000"/>
              </a:lnSpc>
              <a:spcBef>
                <a:spcPts val="700"/>
              </a:spcBef>
            </a:pPr>
            <a:r>
              <a:rPr dirty="0" sz="2400" b="1">
                <a:solidFill>
                  <a:srgbClr val="FFFFFF"/>
                </a:solidFill>
                <a:latin typeface="Arial"/>
                <a:cs typeface="Arial"/>
              </a:rPr>
              <a:t>Примеры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«и</a:t>
            </a:r>
            <a:r>
              <a:rPr dirty="0" sz="2400" b="1">
                <a:solidFill>
                  <a:srgbClr val="FFFFFF"/>
                </a:solidFill>
                <a:latin typeface="Arial"/>
                <a:cs typeface="Arial"/>
              </a:rPr>
              <a:t>з</a:t>
            </a:r>
            <a:r>
              <a:rPr dirty="0" sz="2400" spc="-1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FFFFFF"/>
                </a:solidFill>
                <a:latin typeface="Arial"/>
                <a:cs typeface="Arial"/>
              </a:rPr>
              <a:t>опы</a:t>
            </a:r>
            <a:r>
              <a:rPr dirty="0" sz="2400" spc="-25" b="1">
                <a:solidFill>
                  <a:srgbClr val="FFFFFF"/>
                </a:solidFill>
                <a:latin typeface="Arial"/>
                <a:cs typeface="Arial"/>
              </a:rPr>
              <a:t>т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а»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49223" y="2694432"/>
            <a:ext cx="4506595" cy="2563495"/>
            <a:chOff x="649223" y="2694432"/>
            <a:chExt cx="4506595" cy="256349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28799" y="2694432"/>
              <a:ext cx="3326891" cy="774191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9223" y="3429000"/>
              <a:ext cx="2667000" cy="1828800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1030020" y="3990594"/>
            <a:ext cx="175450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0955">
              <a:lnSpc>
                <a:spcPct val="100000"/>
              </a:lnSpc>
              <a:spcBef>
                <a:spcPts val="100"/>
              </a:spcBef>
            </a:pPr>
            <a:r>
              <a:rPr dirty="0" sz="2400" spc="-20">
                <a:solidFill>
                  <a:srgbClr val="FFFFFF"/>
                </a:solidFill>
                <a:latin typeface="Microsoft Sans Serif"/>
                <a:cs typeface="Microsoft Sans Serif"/>
              </a:rPr>
              <a:t>При</a:t>
            </a:r>
            <a:r>
              <a:rPr dirty="0" sz="2400" spc="-20">
                <a:solidFill>
                  <a:srgbClr val="FFFFFF"/>
                </a:solidFill>
                <a:latin typeface="Microsoft Sans Serif"/>
                <a:cs typeface="Microsoft Sans Serif"/>
              </a:rPr>
              <a:t>м</a:t>
            </a:r>
            <a:r>
              <a:rPr dirty="0" sz="2400" spc="-5">
                <a:solidFill>
                  <a:srgbClr val="FFFFFF"/>
                </a:solidFill>
                <a:latin typeface="Microsoft Sans Serif"/>
                <a:cs typeface="Microsoft Sans Serif"/>
              </a:rPr>
              <a:t>ер</a:t>
            </a:r>
            <a:r>
              <a:rPr dirty="0" sz="2400">
                <a:solidFill>
                  <a:srgbClr val="FFFFFF"/>
                </a:solidFill>
                <a:latin typeface="Microsoft Sans Serif"/>
                <a:cs typeface="Microsoft Sans Serif"/>
              </a:rPr>
              <a:t>ы</a:t>
            </a:r>
            <a:r>
              <a:rPr dirty="0" sz="2400" spc="-9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-40">
                <a:solidFill>
                  <a:srgbClr val="FFFFFF"/>
                </a:solidFill>
                <a:latin typeface="Microsoft Sans Serif"/>
                <a:cs typeface="Microsoft Sans Serif"/>
              </a:rPr>
              <a:t>из  </a:t>
            </a:r>
            <a:r>
              <a:rPr dirty="0" sz="2400" spc="-10">
                <a:solidFill>
                  <a:srgbClr val="FFFFFF"/>
                </a:solidFill>
                <a:latin typeface="Microsoft Sans Serif"/>
                <a:cs typeface="Microsoft Sans Serif"/>
              </a:rPr>
              <a:t>литературы</a:t>
            </a:r>
            <a:endParaRPr sz="2400">
              <a:latin typeface="Microsoft Sans Serif"/>
              <a:cs typeface="Microsoft Sans Serif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346703" y="2694432"/>
            <a:ext cx="2786380" cy="2593975"/>
            <a:chOff x="3346703" y="2694432"/>
            <a:chExt cx="2786380" cy="2593975"/>
          </a:xfrm>
        </p:grpSpPr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571999" y="2694432"/>
              <a:ext cx="583691" cy="819912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346703" y="3429000"/>
              <a:ext cx="2785872" cy="1859280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3882390" y="4087825"/>
            <a:ext cx="1734185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>
                <a:solidFill>
                  <a:srgbClr val="FFFFFF"/>
                </a:solidFill>
                <a:latin typeface="Microsoft Sans Serif"/>
                <a:cs typeface="Microsoft Sans Serif"/>
              </a:rPr>
              <a:t>Примеры</a:t>
            </a:r>
            <a:r>
              <a:rPr dirty="0" sz="2400" spc="-95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dirty="0" sz="2400" spc="-50">
                <a:solidFill>
                  <a:srgbClr val="FFFFFF"/>
                </a:solidFill>
                <a:latin typeface="Microsoft Sans Serif"/>
                <a:cs typeface="Microsoft Sans Serif"/>
              </a:rPr>
              <a:t>из</a:t>
            </a:r>
            <a:endParaRPr sz="2400">
              <a:latin typeface="Microsoft Sans Serif"/>
              <a:cs typeface="Microsoft Sans Serif"/>
            </a:endParaRPr>
          </a:p>
          <a:p>
            <a:pPr marL="189230">
              <a:lnSpc>
                <a:spcPct val="100000"/>
              </a:lnSpc>
              <a:spcBef>
                <a:spcPts val="5"/>
              </a:spcBef>
            </a:pPr>
            <a:r>
              <a:rPr dirty="0" sz="2400" spc="-15">
                <a:solidFill>
                  <a:srgbClr val="FFFFFF"/>
                </a:solidFill>
                <a:latin typeface="Microsoft Sans Serif"/>
                <a:cs typeface="Microsoft Sans Serif"/>
              </a:rPr>
              <a:t>истории</a:t>
            </a:r>
            <a:endParaRPr sz="2400">
              <a:latin typeface="Microsoft Sans Serif"/>
              <a:cs typeface="Microsoft Sans Serif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5148071" y="2685288"/>
            <a:ext cx="3543935" cy="2591435"/>
            <a:chOff x="5148071" y="2685288"/>
            <a:chExt cx="3543935" cy="2591435"/>
          </a:xfrm>
        </p:grpSpPr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148071" y="2685288"/>
              <a:ext cx="2365248" cy="774191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211379" y="3471631"/>
              <a:ext cx="2480246" cy="1804497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6529196" y="4048505"/>
            <a:ext cx="1925320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15265" marR="5080" indent="-203200">
              <a:lnSpc>
                <a:spcPct val="100000"/>
              </a:lnSpc>
              <a:spcBef>
                <a:spcPts val="100"/>
              </a:spcBef>
            </a:pPr>
            <a:r>
              <a:rPr dirty="0" sz="2400" spc="5">
                <a:solidFill>
                  <a:srgbClr val="FFFFFF"/>
                </a:solidFill>
                <a:latin typeface="Microsoft Sans Serif"/>
                <a:cs typeface="Microsoft Sans Serif"/>
              </a:rPr>
              <a:t>О</a:t>
            </a:r>
            <a:r>
              <a:rPr dirty="0" sz="2400">
                <a:solidFill>
                  <a:srgbClr val="FFFFFF"/>
                </a:solidFill>
                <a:latin typeface="Microsoft Sans Serif"/>
                <a:cs typeface="Microsoft Sans Serif"/>
              </a:rPr>
              <a:t>б</a:t>
            </a:r>
            <a:r>
              <a:rPr dirty="0" sz="2400" spc="-5">
                <a:solidFill>
                  <a:srgbClr val="FFFFFF"/>
                </a:solidFill>
                <a:latin typeface="Microsoft Sans Serif"/>
                <a:cs typeface="Microsoft Sans Serif"/>
              </a:rPr>
              <a:t>о</a:t>
            </a:r>
            <a:r>
              <a:rPr dirty="0" sz="2400">
                <a:solidFill>
                  <a:srgbClr val="FFFFFF"/>
                </a:solidFill>
                <a:latin typeface="Microsoft Sans Serif"/>
                <a:cs typeface="Microsoft Sans Serif"/>
              </a:rPr>
              <a:t>б</a:t>
            </a:r>
            <a:r>
              <a:rPr dirty="0" sz="2400" spc="-15">
                <a:solidFill>
                  <a:srgbClr val="FFFFFF"/>
                </a:solidFill>
                <a:latin typeface="Microsoft Sans Serif"/>
                <a:cs typeface="Microsoft Sans Serif"/>
              </a:rPr>
              <a:t>щ</a:t>
            </a:r>
            <a:r>
              <a:rPr dirty="0" sz="2400" spc="-5">
                <a:solidFill>
                  <a:srgbClr val="FFFFFF"/>
                </a:solidFill>
                <a:latin typeface="Microsoft Sans Serif"/>
                <a:cs typeface="Microsoft Sans Serif"/>
              </a:rPr>
              <a:t>ё</a:t>
            </a:r>
            <a:r>
              <a:rPr dirty="0" sz="2400" spc="-20">
                <a:solidFill>
                  <a:srgbClr val="FFFFFF"/>
                </a:solidFill>
                <a:latin typeface="Microsoft Sans Serif"/>
                <a:cs typeface="Microsoft Sans Serif"/>
              </a:rPr>
              <a:t>нн</a:t>
            </a:r>
            <a:r>
              <a:rPr dirty="0" sz="2400">
                <a:solidFill>
                  <a:srgbClr val="FFFFFF"/>
                </a:solidFill>
                <a:latin typeface="Microsoft Sans Serif"/>
                <a:cs typeface="Microsoft Sans Serif"/>
              </a:rPr>
              <a:t>ые  </a:t>
            </a:r>
            <a:r>
              <a:rPr dirty="0" sz="2400" spc="-15">
                <a:solidFill>
                  <a:srgbClr val="FFFFFF"/>
                </a:solidFill>
                <a:latin typeface="Microsoft Sans Serif"/>
                <a:cs typeface="Microsoft Sans Serif"/>
              </a:rPr>
              <a:t>примеры</a:t>
            </a:r>
            <a:endParaRPr sz="2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6448" y="274320"/>
            <a:ext cx="8229600" cy="114300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535635" y="428371"/>
            <a:ext cx="8084820" cy="523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5095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Работа</a:t>
            </a:r>
            <a:r>
              <a:rPr dirty="0" sz="2400" spc="-5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над</a:t>
            </a:r>
            <a:r>
              <a:rPr dirty="0" sz="2400" spc="-3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заданием</a:t>
            </a:r>
            <a:r>
              <a:rPr dirty="0" sz="2400" spc="-5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9.3.</a:t>
            </a:r>
            <a:endParaRPr sz="2400">
              <a:latin typeface="Calibri"/>
              <a:cs typeface="Calibri"/>
            </a:endParaRPr>
          </a:p>
          <a:p>
            <a:pPr algn="ctr" marL="123825">
              <a:lnSpc>
                <a:spcPct val="100000"/>
              </a:lnSpc>
            </a:pPr>
            <a:r>
              <a:rPr dirty="0" sz="2400" spc="-25" b="1">
                <a:solidFill>
                  <a:srgbClr val="001F5F"/>
                </a:solidFill>
                <a:latin typeface="Calibri"/>
                <a:cs typeface="Calibri"/>
              </a:rPr>
              <a:t>Приводим</a:t>
            </a:r>
            <a:r>
              <a:rPr dirty="0" sz="2400" spc="-1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примеры</a:t>
            </a:r>
            <a:r>
              <a:rPr dirty="0" sz="2400" spc="-5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001F5F"/>
                </a:solidFill>
                <a:latin typeface="Calibri"/>
                <a:cs typeface="Calibri"/>
              </a:rPr>
              <a:t>«из</a:t>
            </a:r>
            <a:r>
              <a:rPr dirty="0" sz="2400" spc="-1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001F5F"/>
                </a:solidFill>
                <a:latin typeface="Calibri"/>
                <a:cs typeface="Calibri"/>
              </a:rPr>
              <a:t>опыта»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800">
              <a:latin typeface="Calibri"/>
              <a:cs typeface="Calibri"/>
            </a:endParaRPr>
          </a:p>
          <a:p>
            <a:pPr algn="just" marL="469900" marR="7620" indent="-457200">
              <a:lnSpc>
                <a:spcPct val="90200"/>
              </a:lnSpc>
              <a:spcBef>
                <a:spcPts val="5"/>
              </a:spcBef>
              <a:buSzPct val="75000"/>
              <a:buFont typeface="Wingdings"/>
              <a:buChar char=""/>
              <a:tabLst>
                <a:tab pos="812165" algn="l"/>
                <a:tab pos="813435" algn="l"/>
              </a:tabLst>
            </a:pPr>
            <a:r>
              <a:rPr dirty="0"/>
              <a:t>	</a:t>
            </a:r>
            <a:r>
              <a:rPr dirty="0" sz="2400">
                <a:latin typeface="Calibri"/>
                <a:cs typeface="Calibri"/>
              </a:rPr>
              <a:t>В </a:t>
            </a:r>
            <a:r>
              <a:rPr dirty="0" sz="2400" spc="-35" b="1">
                <a:latin typeface="Calibri"/>
                <a:cs typeface="Calibri"/>
              </a:rPr>
              <a:t>русской </a:t>
            </a:r>
            <a:r>
              <a:rPr dirty="0" sz="2400" spc="-10" b="1">
                <a:latin typeface="Calibri"/>
                <a:cs typeface="Calibri"/>
              </a:rPr>
              <a:t>литературе </a:t>
            </a:r>
            <a:r>
              <a:rPr dirty="0" sz="2400">
                <a:latin typeface="Calibri"/>
                <a:cs typeface="Calibri"/>
              </a:rPr>
              <a:t>есть </a:t>
            </a:r>
            <a:r>
              <a:rPr dirty="0" sz="2400" spc="-20">
                <a:latin typeface="Calibri"/>
                <a:cs typeface="Calibri"/>
              </a:rPr>
              <a:t>много </a:t>
            </a:r>
            <a:r>
              <a:rPr dirty="0" sz="2400" spc="-10">
                <a:latin typeface="Calibri"/>
                <a:cs typeface="Calibri"/>
              </a:rPr>
              <a:t>героев, </a:t>
            </a:r>
            <a:r>
              <a:rPr dirty="0" sz="2400" spc="-5">
                <a:latin typeface="Calibri"/>
                <a:cs typeface="Calibri"/>
              </a:rPr>
              <a:t>для </a:t>
            </a:r>
            <a:r>
              <a:rPr dirty="0" sz="2400" spc="-35">
                <a:latin typeface="Calibri"/>
                <a:cs typeface="Calibri"/>
              </a:rPr>
              <a:t>которых 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совесть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не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пустой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звук.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Вспомним</a:t>
            </a:r>
            <a:r>
              <a:rPr dirty="0" sz="2400" spc="-5">
                <a:latin typeface="Calibri"/>
                <a:cs typeface="Calibri"/>
              </a:rPr>
              <a:t> знаменитые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слова 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Чацкого,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героя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комедии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 spc="-45">
                <a:latin typeface="Calibri"/>
                <a:cs typeface="Calibri"/>
              </a:rPr>
              <a:t>А.С.Грибоедова</a:t>
            </a:r>
            <a:r>
              <a:rPr dirty="0" sz="2400" spc="10">
                <a:latin typeface="Calibri"/>
                <a:cs typeface="Calibri"/>
              </a:rPr>
              <a:t> </a:t>
            </a:r>
            <a:r>
              <a:rPr dirty="0" sz="2400" spc="-105">
                <a:latin typeface="Calibri"/>
                <a:cs typeface="Calibri"/>
              </a:rPr>
              <a:t>«Горе</a:t>
            </a:r>
            <a:r>
              <a:rPr dirty="0" sz="2400" spc="-13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от</a:t>
            </a:r>
            <a:r>
              <a:rPr dirty="0" sz="2400" spc="3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ума»:</a:t>
            </a:r>
            <a:endParaRPr sz="2400">
              <a:latin typeface="Calibri"/>
              <a:cs typeface="Calibri"/>
            </a:endParaRPr>
          </a:p>
          <a:p>
            <a:pPr algn="just" marL="469900" marR="10160">
              <a:lnSpc>
                <a:spcPct val="90200"/>
              </a:lnSpc>
              <a:spcBef>
                <a:spcPts val="5"/>
              </a:spcBef>
            </a:pPr>
            <a:r>
              <a:rPr dirty="0" sz="2400" spc="-10">
                <a:latin typeface="Calibri"/>
                <a:cs typeface="Calibri"/>
              </a:rPr>
              <a:t>«Служить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бы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рад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–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прислуживаться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тошно».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Именно </a:t>
            </a:r>
            <a:r>
              <a:rPr dirty="0" sz="2400">
                <a:latin typeface="Calibri"/>
                <a:cs typeface="Calibri"/>
              </a:rPr>
              <a:t> совесть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и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достоинство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не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позволяют</a:t>
            </a:r>
            <a:r>
              <a:rPr dirty="0" sz="2400" spc="-15">
                <a:latin typeface="Calibri"/>
                <a:cs typeface="Calibri"/>
              </a:rPr>
              <a:t> герою</a:t>
            </a:r>
            <a:r>
              <a:rPr dirty="0" sz="2400" spc="-10">
                <a:latin typeface="Calibri"/>
                <a:cs typeface="Calibri"/>
              </a:rPr>
              <a:t> лгать, </a:t>
            </a:r>
            <a:r>
              <a:rPr dirty="0" sz="2400" spc="-53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унижаться </a:t>
            </a:r>
            <a:r>
              <a:rPr dirty="0" sz="2400">
                <a:latin typeface="Calibri"/>
                <a:cs typeface="Calibri"/>
              </a:rPr>
              <a:t>и</a:t>
            </a:r>
            <a:r>
              <a:rPr dirty="0" sz="2400" spc="-5">
                <a:latin typeface="Calibri"/>
                <a:cs typeface="Calibri"/>
              </a:rPr>
              <a:t> наживаться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нечестным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путём.</a:t>
            </a:r>
            <a:endParaRPr sz="2400">
              <a:latin typeface="Calibri"/>
              <a:cs typeface="Calibri"/>
            </a:endParaRPr>
          </a:p>
          <a:p>
            <a:pPr algn="just" marL="469900" marR="5080" indent="-457200">
              <a:lnSpc>
                <a:spcPct val="90300"/>
              </a:lnSpc>
              <a:spcBef>
                <a:spcPts val="605"/>
              </a:spcBef>
              <a:buSzPct val="75000"/>
              <a:buFont typeface="Wingdings"/>
              <a:buChar char=""/>
              <a:tabLst>
                <a:tab pos="812165" algn="l"/>
                <a:tab pos="813435" algn="l"/>
              </a:tabLst>
            </a:pPr>
            <a:r>
              <a:rPr dirty="0"/>
              <a:t>	</a:t>
            </a:r>
            <a:r>
              <a:rPr dirty="0" sz="2400" spc="-20">
                <a:latin typeface="Calibri"/>
                <a:cs typeface="Calibri"/>
              </a:rPr>
              <a:t>Можно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привести </a:t>
            </a:r>
            <a:r>
              <a:rPr dirty="0" sz="2400" spc="-10" b="1">
                <a:latin typeface="Calibri"/>
                <a:cs typeface="Calibri"/>
              </a:rPr>
              <a:t>пример</a:t>
            </a:r>
            <a:r>
              <a:rPr dirty="0" sz="2400" spc="-5" b="1">
                <a:latin typeface="Calibri"/>
                <a:cs typeface="Calibri"/>
              </a:rPr>
              <a:t> из</a:t>
            </a:r>
            <a:r>
              <a:rPr dirty="0" sz="2400" b="1">
                <a:latin typeface="Calibri"/>
                <a:cs typeface="Calibri"/>
              </a:rPr>
              <a:t> </a:t>
            </a:r>
            <a:r>
              <a:rPr dirty="0" sz="2400" spc="-15" b="1">
                <a:latin typeface="Calibri"/>
                <a:cs typeface="Calibri"/>
              </a:rPr>
              <a:t>истории</a:t>
            </a:r>
            <a:r>
              <a:rPr dirty="0" sz="2400" spc="-15">
                <a:latin typeface="Calibri"/>
                <a:cs typeface="Calibri"/>
              </a:rPr>
              <a:t>.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60">
                <a:latin typeface="Calibri"/>
                <a:cs typeface="Calibri"/>
              </a:rPr>
              <a:t>Когда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писателя 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Максима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85">
                <a:latin typeface="Calibri"/>
                <a:cs typeface="Calibri"/>
              </a:rPr>
              <a:t>Горького</a:t>
            </a:r>
            <a:r>
              <a:rPr dirty="0" sz="2400" spc="-8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лишили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звания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Почетного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30">
                <a:latin typeface="Calibri"/>
                <a:cs typeface="Calibri"/>
              </a:rPr>
              <a:t>академика </a:t>
            </a:r>
            <a:r>
              <a:rPr dirty="0" sz="2400" spc="-53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Императорской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Академии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наук,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Чехов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и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30">
                <a:latin typeface="Calibri"/>
                <a:cs typeface="Calibri"/>
              </a:rPr>
              <a:t>Короленко 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заявили, </a:t>
            </a:r>
            <a:r>
              <a:rPr dirty="0" sz="2400" spc="-25">
                <a:latin typeface="Calibri"/>
                <a:cs typeface="Calibri"/>
              </a:rPr>
              <a:t>что </a:t>
            </a:r>
            <a:r>
              <a:rPr dirty="0" sz="2400" spc="-5">
                <a:latin typeface="Calibri"/>
                <a:cs typeface="Calibri"/>
              </a:rPr>
              <a:t>они </a:t>
            </a:r>
            <a:r>
              <a:rPr dirty="0" sz="2400" spc="-25">
                <a:latin typeface="Calibri"/>
                <a:cs typeface="Calibri"/>
              </a:rPr>
              <a:t>отказываются </a:t>
            </a:r>
            <a:r>
              <a:rPr dirty="0" sz="2400" spc="-15">
                <a:latin typeface="Calibri"/>
                <a:cs typeface="Calibri"/>
              </a:rPr>
              <a:t>от </a:t>
            </a:r>
            <a:r>
              <a:rPr dirty="0" sz="2400">
                <a:latin typeface="Calibri"/>
                <a:cs typeface="Calibri"/>
              </a:rPr>
              <a:t>звания </a:t>
            </a:r>
            <a:r>
              <a:rPr dirty="0" sz="2400" spc="-30">
                <a:latin typeface="Calibri"/>
                <a:cs typeface="Calibri"/>
              </a:rPr>
              <a:t>академиков. </a:t>
            </a:r>
            <a:r>
              <a:rPr dirty="0" sz="2400" spc="-35">
                <a:latin typeface="Calibri"/>
                <a:cs typeface="Calibri"/>
              </a:rPr>
              <a:t>Это 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были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35">
                <a:latin typeface="Calibri"/>
                <a:cs typeface="Calibri"/>
              </a:rPr>
              <a:t>люди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совести,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которые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не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45">
                <a:latin typeface="Calibri"/>
                <a:cs typeface="Calibri"/>
              </a:rPr>
              <a:t>могли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и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не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40">
                <a:latin typeface="Calibri"/>
                <a:cs typeface="Calibri"/>
              </a:rPr>
              <a:t>хотели </a:t>
            </a:r>
            <a:r>
              <a:rPr dirty="0" sz="2400" spc="-53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мириться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с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несправедливостью.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274320"/>
            <a:ext cx="8229600" cy="114300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535635" y="428371"/>
            <a:ext cx="8082280" cy="523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635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Работа</a:t>
            </a:r>
            <a:r>
              <a:rPr dirty="0" sz="2400" spc="-5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над</a:t>
            </a:r>
            <a:r>
              <a:rPr dirty="0" sz="2400" spc="-3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заданием</a:t>
            </a:r>
            <a:r>
              <a:rPr dirty="0" sz="2400" spc="-5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9.3.</a:t>
            </a:r>
            <a:endParaRPr sz="2400">
              <a:latin typeface="Calibri"/>
              <a:cs typeface="Calibri"/>
            </a:endParaRPr>
          </a:p>
          <a:p>
            <a:pPr algn="ctr" marL="127000">
              <a:lnSpc>
                <a:spcPct val="100000"/>
              </a:lnSpc>
            </a:pPr>
            <a:r>
              <a:rPr dirty="0" sz="2400" spc="-25" b="1">
                <a:solidFill>
                  <a:srgbClr val="001F5F"/>
                </a:solidFill>
                <a:latin typeface="Calibri"/>
                <a:cs typeface="Calibri"/>
              </a:rPr>
              <a:t>Приводим</a:t>
            </a:r>
            <a:r>
              <a:rPr dirty="0" sz="2400" spc="-1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примеры</a:t>
            </a:r>
            <a:r>
              <a:rPr dirty="0" sz="2400" spc="-5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001F5F"/>
                </a:solidFill>
                <a:latin typeface="Calibri"/>
                <a:cs typeface="Calibri"/>
              </a:rPr>
              <a:t>«из</a:t>
            </a:r>
            <a:r>
              <a:rPr dirty="0" sz="2400" spc="-1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001F5F"/>
                </a:solidFill>
                <a:latin typeface="Calibri"/>
                <a:cs typeface="Calibri"/>
              </a:rPr>
              <a:t>опыта»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800">
              <a:latin typeface="Calibri"/>
              <a:cs typeface="Calibri"/>
            </a:endParaRPr>
          </a:p>
          <a:p>
            <a:pPr algn="just" marL="469900" marR="7620" indent="-457200">
              <a:lnSpc>
                <a:spcPct val="90300"/>
              </a:lnSpc>
              <a:buFont typeface="Wingdings"/>
              <a:buChar char=""/>
              <a:tabLst>
                <a:tab pos="469900" algn="l"/>
              </a:tabLst>
            </a:pPr>
            <a:r>
              <a:rPr dirty="0" sz="2400" spc="-25">
                <a:latin typeface="Calibri"/>
                <a:cs typeface="Calibri"/>
              </a:rPr>
              <a:t>Подтверждением </a:t>
            </a:r>
            <a:r>
              <a:rPr dirty="0" sz="2400" spc="-5">
                <a:latin typeface="Calibri"/>
                <a:cs typeface="Calibri"/>
              </a:rPr>
              <a:t>моей </a:t>
            </a:r>
            <a:r>
              <a:rPr dirty="0" sz="2400" spc="-10">
                <a:latin typeface="Calibri"/>
                <a:cs typeface="Calibri"/>
              </a:rPr>
              <a:t>мысли </a:t>
            </a:r>
            <a:r>
              <a:rPr dirty="0" sz="2400" spc="-20">
                <a:latin typeface="Calibri"/>
                <a:cs typeface="Calibri"/>
              </a:rPr>
              <a:t>является </a:t>
            </a:r>
            <a:r>
              <a:rPr dirty="0" sz="2400" spc="-5" b="1">
                <a:latin typeface="Calibri"/>
                <a:cs typeface="Calibri"/>
              </a:rPr>
              <a:t>жизненный </a:t>
            </a:r>
            <a:r>
              <a:rPr dirty="0" sz="2400" b="1">
                <a:latin typeface="Calibri"/>
                <a:cs typeface="Calibri"/>
              </a:rPr>
              <a:t>опыт </a:t>
            </a:r>
            <a:r>
              <a:rPr dirty="0" sz="2400" spc="5" b="1">
                <a:latin typeface="Calibri"/>
                <a:cs typeface="Calibri"/>
              </a:rPr>
              <a:t> </a:t>
            </a:r>
            <a:r>
              <a:rPr dirty="0" sz="2400" spc="-30" b="1">
                <a:latin typeface="Calibri"/>
                <a:cs typeface="Calibri"/>
              </a:rPr>
              <a:t>каждого </a:t>
            </a:r>
            <a:r>
              <a:rPr dirty="0" sz="2400" spc="-5" b="1">
                <a:latin typeface="Calibri"/>
                <a:cs typeface="Calibri"/>
              </a:rPr>
              <a:t>из нас. </a:t>
            </a:r>
            <a:r>
              <a:rPr dirty="0" sz="2400" spc="-5">
                <a:latin typeface="Calibri"/>
                <a:cs typeface="Calibri"/>
              </a:rPr>
              <a:t>Наверное, нет </a:t>
            </a:r>
            <a:r>
              <a:rPr dirty="0" sz="2400" spc="-25">
                <a:latin typeface="Calibri"/>
                <a:cs typeface="Calibri"/>
              </a:rPr>
              <a:t>такого человека, </a:t>
            </a:r>
            <a:r>
              <a:rPr dirty="0" sz="2400" spc="-35">
                <a:latin typeface="Calibri"/>
                <a:cs typeface="Calibri"/>
              </a:rPr>
              <a:t>которому 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не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знакомы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муки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совести.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Совершив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несправедливый, </a:t>
            </a:r>
            <a:r>
              <a:rPr dirty="0" sz="2400" spc="-5">
                <a:latin typeface="Calibri"/>
                <a:cs typeface="Calibri"/>
              </a:rPr>
              <a:t> нечестный </a:t>
            </a:r>
            <a:r>
              <a:rPr dirty="0" sz="2400" spc="-10">
                <a:latin typeface="Calibri"/>
                <a:cs typeface="Calibri"/>
              </a:rPr>
              <a:t>поступок, </a:t>
            </a:r>
            <a:r>
              <a:rPr dirty="0" sz="2400" spc="-20">
                <a:latin typeface="Calibri"/>
                <a:cs typeface="Calibri"/>
              </a:rPr>
              <a:t>человек </a:t>
            </a:r>
            <a:r>
              <a:rPr dirty="0" sz="2400">
                <a:latin typeface="Calibri"/>
                <a:cs typeface="Calibri"/>
              </a:rPr>
              <a:t>всё </a:t>
            </a:r>
            <a:r>
              <a:rPr dirty="0" sz="2400" spc="-5">
                <a:latin typeface="Calibri"/>
                <a:cs typeface="Calibri"/>
              </a:rPr>
              <a:t>равно </a:t>
            </a:r>
            <a:r>
              <a:rPr dirty="0" sz="2400" spc="-40">
                <a:latin typeface="Calibri"/>
                <a:cs typeface="Calibri"/>
              </a:rPr>
              <a:t>чувствует, </a:t>
            </a:r>
            <a:r>
              <a:rPr dirty="0" sz="2400" spc="-15">
                <a:latin typeface="Calibri"/>
                <a:cs typeface="Calibri"/>
              </a:rPr>
              <a:t>что </a:t>
            </a:r>
            <a:r>
              <a:rPr dirty="0" sz="2400" spc="-5">
                <a:latin typeface="Calibri"/>
                <a:cs typeface="Calibri"/>
              </a:rPr>
              <a:t>он </a:t>
            </a:r>
            <a:r>
              <a:rPr dirty="0" sz="2400">
                <a:latin typeface="Calibri"/>
                <a:cs typeface="Calibri"/>
              </a:rPr>
              <a:t> не </a:t>
            </a:r>
            <a:r>
              <a:rPr dirty="0" sz="2400" spc="-5">
                <a:latin typeface="Calibri"/>
                <a:cs typeface="Calibri"/>
              </a:rPr>
              <a:t>прав. </a:t>
            </a:r>
            <a:r>
              <a:rPr dirty="0" sz="2400" spc="-100">
                <a:latin typeface="Calibri"/>
                <a:cs typeface="Calibri"/>
              </a:rPr>
              <a:t>Только</a:t>
            </a:r>
            <a:r>
              <a:rPr dirty="0" sz="2400" spc="-9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чистая </a:t>
            </a:r>
            <a:r>
              <a:rPr dirty="0" sz="2400">
                <a:latin typeface="Calibri"/>
                <a:cs typeface="Calibri"/>
              </a:rPr>
              <a:t>совесть </a:t>
            </a:r>
            <a:r>
              <a:rPr dirty="0" sz="2400" spc="-5">
                <a:latin typeface="Calibri"/>
                <a:cs typeface="Calibri"/>
              </a:rPr>
              <a:t>приносит </a:t>
            </a:r>
            <a:r>
              <a:rPr dirty="0" sz="2400">
                <a:latin typeface="Calibri"/>
                <a:cs typeface="Calibri"/>
              </a:rPr>
              <a:t>нам </a:t>
            </a:r>
            <a:r>
              <a:rPr dirty="0" sz="2400" spc="-5">
                <a:latin typeface="Calibri"/>
                <a:cs typeface="Calibri"/>
              </a:rPr>
              <a:t>душевный 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покой.</a:t>
            </a:r>
            <a:endParaRPr sz="2400">
              <a:latin typeface="Calibri"/>
              <a:cs typeface="Calibri"/>
            </a:endParaRPr>
          </a:p>
          <a:p>
            <a:pPr algn="just" marL="469900" marR="5080" indent="-457200">
              <a:lnSpc>
                <a:spcPct val="90300"/>
              </a:lnSpc>
              <a:spcBef>
                <a:spcPts val="605"/>
              </a:spcBef>
              <a:buFont typeface="Wingdings"/>
              <a:buChar char=""/>
              <a:tabLst>
                <a:tab pos="469900" algn="l"/>
              </a:tabLst>
            </a:pPr>
            <a:r>
              <a:rPr dirty="0" sz="2400">
                <a:latin typeface="Calibri"/>
                <a:cs typeface="Calibri"/>
              </a:rPr>
              <a:t>В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моей</a:t>
            </a:r>
            <a:r>
              <a:rPr dirty="0" sz="2400" spc="5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жизни</a:t>
            </a:r>
            <a:r>
              <a:rPr dirty="0" sz="2400" spc="-5" b="1">
                <a:latin typeface="Calibri"/>
                <a:cs typeface="Calibri"/>
              </a:rPr>
              <a:t> был</a:t>
            </a:r>
            <a:r>
              <a:rPr dirty="0" sz="2400" b="1">
                <a:latin typeface="Calibri"/>
                <a:cs typeface="Calibri"/>
              </a:rPr>
              <a:t> </a:t>
            </a:r>
            <a:r>
              <a:rPr dirty="0" sz="2400" spc="-5" b="1">
                <a:latin typeface="Calibri"/>
                <a:cs typeface="Calibri"/>
              </a:rPr>
              <a:t>случай</a:t>
            </a:r>
            <a:r>
              <a:rPr dirty="0" sz="2400" spc="-5">
                <a:latin typeface="Calibri"/>
                <a:cs typeface="Calibri"/>
              </a:rPr>
              <a:t>,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65">
                <a:latin typeface="Calibri"/>
                <a:cs typeface="Calibri"/>
              </a:rPr>
              <a:t>когда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я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поступил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не</a:t>
            </a:r>
            <a:r>
              <a:rPr dirty="0" sz="2400" spc="5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по 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совести.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Однажды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я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случайно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испортил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документы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25">
                <a:latin typeface="Calibri"/>
                <a:cs typeface="Calibri"/>
              </a:rPr>
              <a:t>на </a:t>
            </a:r>
            <a:r>
              <a:rPr dirty="0" sz="2400" spc="30">
                <a:latin typeface="Calibri"/>
                <a:cs typeface="Calibri"/>
              </a:rPr>
              <a:t> </a:t>
            </a:r>
            <a:r>
              <a:rPr dirty="0" sz="2400" spc="-40">
                <a:latin typeface="Calibri"/>
                <a:cs typeface="Calibri"/>
              </a:rPr>
              <a:t>столе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отца,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но не решился </a:t>
            </a:r>
            <a:r>
              <a:rPr dirty="0" sz="2400" spc="-10">
                <a:latin typeface="Calibri"/>
                <a:cs typeface="Calibri"/>
              </a:rPr>
              <a:t>признаться, </a:t>
            </a:r>
            <a:r>
              <a:rPr dirty="0" sz="2400">
                <a:latin typeface="Calibri"/>
                <a:cs typeface="Calibri"/>
              </a:rPr>
              <a:t>а </a:t>
            </a:r>
            <a:r>
              <a:rPr dirty="0" sz="2400" spc="-5">
                <a:latin typeface="Calibri"/>
                <a:cs typeface="Calibri"/>
              </a:rPr>
              <a:t>свалил всё </a:t>
            </a:r>
            <a:r>
              <a:rPr dirty="0" sz="2400">
                <a:latin typeface="Calibri"/>
                <a:cs typeface="Calibri"/>
              </a:rPr>
              <a:t>на 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нашу </a:t>
            </a:r>
            <a:r>
              <a:rPr dirty="0" sz="2400" spc="-25">
                <a:latin typeface="Calibri"/>
                <a:cs typeface="Calibri"/>
              </a:rPr>
              <a:t>собаку, </a:t>
            </a:r>
            <a:r>
              <a:rPr dirty="0" sz="2400" spc="-40">
                <a:latin typeface="Calibri"/>
                <a:cs typeface="Calibri"/>
              </a:rPr>
              <a:t>которую </a:t>
            </a:r>
            <a:r>
              <a:rPr dirty="0" sz="2400" spc="-10">
                <a:latin typeface="Calibri"/>
                <a:cs typeface="Calibri"/>
              </a:rPr>
              <a:t>наказали. </a:t>
            </a:r>
            <a:r>
              <a:rPr dirty="0" sz="2400" spc="-5">
                <a:latin typeface="Calibri"/>
                <a:cs typeface="Calibri"/>
              </a:rPr>
              <a:t>Мне </a:t>
            </a:r>
            <a:r>
              <a:rPr dirty="0" sz="2400">
                <a:latin typeface="Calibri"/>
                <a:cs typeface="Calibri"/>
              </a:rPr>
              <a:t>было </a:t>
            </a:r>
            <a:r>
              <a:rPr dirty="0" sz="2400" spc="-5">
                <a:latin typeface="Calibri"/>
                <a:cs typeface="Calibri"/>
              </a:rPr>
              <a:t>очень </a:t>
            </a:r>
            <a:r>
              <a:rPr dirty="0" sz="2400" spc="-10">
                <a:latin typeface="Calibri"/>
                <a:cs typeface="Calibri"/>
              </a:rPr>
              <a:t>стыдно. 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Позже </a:t>
            </a:r>
            <a:r>
              <a:rPr dirty="0" sz="2400" spc="-15">
                <a:latin typeface="Calibri"/>
                <a:cs typeface="Calibri"/>
              </a:rPr>
              <a:t>правда </a:t>
            </a:r>
            <a:r>
              <a:rPr dirty="0" sz="2400" spc="-5">
                <a:latin typeface="Calibri"/>
                <a:cs typeface="Calibri"/>
              </a:rPr>
              <a:t>всё </a:t>
            </a:r>
            <a:r>
              <a:rPr dirty="0" sz="2400" spc="-10">
                <a:latin typeface="Calibri"/>
                <a:cs typeface="Calibri"/>
              </a:rPr>
              <a:t>равно открылась, </a:t>
            </a:r>
            <a:r>
              <a:rPr dirty="0" sz="2400">
                <a:latin typeface="Calibri"/>
                <a:cs typeface="Calibri"/>
              </a:rPr>
              <a:t>и </a:t>
            </a:r>
            <a:r>
              <a:rPr dirty="0" sz="2400" spc="-25">
                <a:latin typeface="Calibri"/>
                <a:cs typeface="Calibri"/>
              </a:rPr>
              <a:t>это </a:t>
            </a:r>
            <a:r>
              <a:rPr dirty="0" sz="2400" spc="-10">
                <a:latin typeface="Calibri"/>
                <a:cs typeface="Calibri"/>
              </a:rPr>
              <a:t>научило меня 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45">
                <a:latin typeface="Calibri"/>
                <a:cs typeface="Calibri"/>
              </a:rPr>
              <a:t>тому,</a:t>
            </a:r>
            <a:r>
              <a:rPr dirty="0" sz="2400" spc="-7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что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нельзя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идти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против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совести.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274320"/>
            <a:ext cx="8229600" cy="1143000"/>
            <a:chOff x="457200" y="274320"/>
            <a:chExt cx="8229600" cy="1143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200" y="274320"/>
              <a:ext cx="8229600" cy="1143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22092" y="563879"/>
              <a:ext cx="3264407" cy="499872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203575" y="626490"/>
            <a:ext cx="287401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Примеры</a:t>
            </a:r>
            <a:r>
              <a:rPr dirty="0" spc="-75"/>
              <a:t> </a:t>
            </a:r>
            <a:r>
              <a:rPr dirty="0"/>
              <a:t>«из</a:t>
            </a:r>
            <a:r>
              <a:rPr dirty="0" spc="-60"/>
              <a:t> </a:t>
            </a:r>
            <a:r>
              <a:rPr dirty="0"/>
              <a:t>опыта»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1633695" y="1490472"/>
            <a:ext cx="5913755" cy="3157855"/>
            <a:chOff x="1633695" y="1490472"/>
            <a:chExt cx="5913755" cy="3157855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33695" y="3474673"/>
              <a:ext cx="2286064" cy="1173556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64863" y="2112263"/>
              <a:ext cx="923543" cy="193548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721351" y="1490472"/>
              <a:ext cx="2782824" cy="1255776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867911" y="3380232"/>
              <a:ext cx="917448" cy="673608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721351" y="2764536"/>
              <a:ext cx="2825496" cy="1255776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5454522" y="1630172"/>
            <a:ext cx="1661795" cy="1974214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algn="just" marL="12700" marR="146685" indent="142875">
              <a:lnSpc>
                <a:spcPct val="92000"/>
              </a:lnSpc>
              <a:spcBef>
                <a:spcPts val="325"/>
              </a:spcBef>
            </a:pPr>
            <a:r>
              <a:rPr dirty="0" sz="2300" spc="-20">
                <a:solidFill>
                  <a:srgbClr val="FFFFFF"/>
                </a:solidFill>
                <a:latin typeface="Calibri"/>
                <a:cs typeface="Calibri"/>
              </a:rPr>
              <a:t>Отсутствие </a:t>
            </a:r>
            <a:r>
              <a:rPr dirty="0" sz="2300" spc="-509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300">
                <a:solidFill>
                  <a:srgbClr val="FFFFFF"/>
                </a:solidFill>
                <a:latin typeface="Calibri"/>
                <a:cs typeface="Calibri"/>
              </a:rPr>
              <a:t>л</a:t>
            </a:r>
            <a:r>
              <a:rPr dirty="0" sz="2300" spc="-5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dirty="0" sz="2300" spc="-20">
                <a:solidFill>
                  <a:srgbClr val="FFFFFF"/>
                </a:solidFill>
                <a:latin typeface="Calibri"/>
                <a:cs typeface="Calibri"/>
              </a:rPr>
              <a:t>г</a:t>
            </a:r>
            <a:r>
              <a:rPr dirty="0" sz="2300">
                <a:solidFill>
                  <a:srgbClr val="FFFFFF"/>
                </a:solidFill>
                <a:latin typeface="Calibri"/>
                <a:cs typeface="Calibri"/>
              </a:rPr>
              <a:t>ич</a:t>
            </a:r>
            <a:r>
              <a:rPr dirty="0" sz="2300" spc="5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dirty="0" sz="2300" spc="-15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dirty="0" sz="2300" spc="-75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dirty="0" sz="2300" spc="-5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dirty="0" sz="2300" spc="-65">
                <a:solidFill>
                  <a:srgbClr val="FFFFFF"/>
                </a:solidFill>
                <a:latin typeface="Calibri"/>
                <a:cs typeface="Calibri"/>
              </a:rPr>
              <a:t>г</a:t>
            </a:r>
            <a:r>
              <a:rPr dirty="0" sz="2300">
                <a:solidFill>
                  <a:srgbClr val="FFFFFF"/>
                </a:solidFill>
                <a:latin typeface="Calibri"/>
                <a:cs typeface="Calibri"/>
              </a:rPr>
              <a:t>о  </a:t>
            </a:r>
            <a:r>
              <a:rPr dirty="0" sz="2300" spc="-25">
                <a:solidFill>
                  <a:srgbClr val="FFFFFF"/>
                </a:solidFill>
                <a:latin typeface="Calibri"/>
                <a:cs typeface="Calibri"/>
              </a:rPr>
              <a:t>перехода</a:t>
            </a:r>
            <a:endParaRPr sz="23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Calibri"/>
              <a:cs typeface="Calibri"/>
            </a:endParaRPr>
          </a:p>
          <a:p>
            <a:pPr marL="302260" marR="5080" indent="-248920">
              <a:lnSpc>
                <a:spcPts val="2500"/>
              </a:lnSpc>
            </a:pPr>
            <a:r>
              <a:rPr dirty="0" sz="2300">
                <a:solidFill>
                  <a:srgbClr val="FFFFFF"/>
                </a:solidFill>
                <a:latin typeface="Calibri"/>
                <a:cs typeface="Calibri"/>
              </a:rPr>
              <a:t>Фа</a:t>
            </a:r>
            <a:r>
              <a:rPr dirty="0" sz="2300" spc="-5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dirty="0" sz="2300" spc="-2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dirty="0" sz="2300" spc="5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dirty="0" sz="2300" spc="-5">
                <a:solidFill>
                  <a:srgbClr val="FFFFFF"/>
                </a:solidFill>
                <a:latin typeface="Calibri"/>
                <a:cs typeface="Calibri"/>
              </a:rPr>
              <a:t>ч</a:t>
            </a:r>
            <a:r>
              <a:rPr dirty="0" sz="2300" spc="5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dirty="0" sz="2300" spc="-5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dirty="0" sz="230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dirty="0" sz="2300" spc="-15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dirty="0" sz="2300">
                <a:solidFill>
                  <a:srgbClr val="FFFFFF"/>
                </a:solidFill>
                <a:latin typeface="Calibri"/>
                <a:cs typeface="Calibri"/>
              </a:rPr>
              <a:t>е  </a:t>
            </a:r>
            <a:r>
              <a:rPr dirty="0" sz="2300" spc="-5">
                <a:solidFill>
                  <a:srgbClr val="FFFFFF"/>
                </a:solidFill>
                <a:latin typeface="Calibri"/>
                <a:cs typeface="Calibri"/>
              </a:rPr>
              <a:t>ошибки</a:t>
            </a:r>
            <a:endParaRPr sz="2300">
              <a:latin typeface="Calibri"/>
              <a:cs typeface="Calibri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3864864" y="4017264"/>
            <a:ext cx="3831590" cy="2548255"/>
            <a:chOff x="3864864" y="4017264"/>
            <a:chExt cx="3831590" cy="2548255"/>
          </a:xfrm>
        </p:grpSpPr>
        <p:pic>
          <p:nvPicPr>
            <p:cNvPr id="14" name="object 1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867912" y="4017264"/>
              <a:ext cx="917448" cy="670560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681728" y="4090416"/>
              <a:ext cx="3014472" cy="1200912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864864" y="4020312"/>
              <a:ext cx="923543" cy="1938527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712208" y="5309616"/>
              <a:ext cx="2950464" cy="1255776"/>
            </a:xfrm>
            <a:prstGeom prst="rect">
              <a:avLst/>
            </a:prstGeom>
          </p:spPr>
        </p:pic>
      </p:grpSp>
      <p:sp>
        <p:nvSpPr>
          <p:cNvPr id="18" name="object 18"/>
          <p:cNvSpPr txBox="1"/>
          <p:nvPr/>
        </p:nvSpPr>
        <p:spPr>
          <a:xfrm>
            <a:off x="2128773" y="3637026"/>
            <a:ext cx="5263515" cy="27412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630"/>
              </a:lnSpc>
              <a:spcBef>
                <a:spcPts val="100"/>
              </a:spcBef>
            </a:pPr>
            <a:r>
              <a:rPr dirty="0" sz="2300" spc="-35" b="1">
                <a:solidFill>
                  <a:srgbClr val="FFFFFF"/>
                </a:solidFill>
                <a:latin typeface="Calibri"/>
                <a:cs typeface="Calibri"/>
              </a:rPr>
              <a:t>Типичные</a:t>
            </a:r>
            <a:endParaRPr sz="2300">
              <a:latin typeface="Calibri"/>
              <a:cs typeface="Calibri"/>
            </a:endParaRPr>
          </a:p>
          <a:p>
            <a:pPr marL="144780">
              <a:lnSpc>
                <a:spcPts val="2415"/>
              </a:lnSpc>
            </a:pPr>
            <a:r>
              <a:rPr dirty="0" sz="2300" b="1">
                <a:solidFill>
                  <a:srgbClr val="FFFFFF"/>
                </a:solidFill>
                <a:latin typeface="Calibri"/>
                <a:cs typeface="Calibri"/>
              </a:rPr>
              <a:t>ошибки</a:t>
            </a:r>
            <a:endParaRPr sz="2300">
              <a:latin typeface="Calibri"/>
              <a:cs typeface="Calibri"/>
            </a:endParaRPr>
          </a:p>
          <a:p>
            <a:pPr marL="2780665" marR="5080" indent="549910">
              <a:lnSpc>
                <a:spcPts val="2570"/>
              </a:lnSpc>
              <a:spcBef>
                <a:spcPts val="30"/>
              </a:spcBef>
            </a:pPr>
            <a:r>
              <a:rPr dirty="0" sz="2300" spc="-5">
                <a:solidFill>
                  <a:srgbClr val="FFFFFF"/>
                </a:solidFill>
                <a:latin typeface="Calibri"/>
                <a:cs typeface="Calibri"/>
              </a:rPr>
              <a:t>«Пример» </a:t>
            </a:r>
            <a:r>
              <a:rPr dirty="0" sz="2300">
                <a:solidFill>
                  <a:srgbClr val="FFFFFF"/>
                </a:solidFill>
                <a:latin typeface="Calibri"/>
                <a:cs typeface="Calibri"/>
              </a:rPr>
              <a:t>не </a:t>
            </a:r>
            <a:r>
              <a:rPr dirty="0" sz="230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300" spc="-15">
                <a:solidFill>
                  <a:srgbClr val="FFFFFF"/>
                </a:solidFill>
                <a:latin typeface="Calibri"/>
                <a:cs typeface="Calibri"/>
              </a:rPr>
              <a:t>п</a:t>
            </a:r>
            <a:r>
              <a:rPr dirty="0" sz="2300" spc="-75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dirty="0" sz="2300" spc="-4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dirty="0" sz="2300" spc="-2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dirty="0" sz="2300" spc="-15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r>
              <a:rPr dirty="0" sz="2300" spc="-1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dirty="0" sz="2300" spc="-25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dirty="0" sz="2300" spc="-20">
                <a:solidFill>
                  <a:srgbClr val="FFFFFF"/>
                </a:solidFill>
                <a:latin typeface="Calibri"/>
                <a:cs typeface="Calibri"/>
              </a:rPr>
              <a:t>ж</a:t>
            </a:r>
            <a:r>
              <a:rPr dirty="0" sz="2300" spc="-15">
                <a:solidFill>
                  <a:srgbClr val="FFFFFF"/>
                </a:solidFill>
                <a:latin typeface="Calibri"/>
                <a:cs typeface="Calibri"/>
              </a:rPr>
              <a:t>да</a:t>
            </a:r>
            <a:r>
              <a:rPr dirty="0" sz="2300" spc="-2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dirty="0" sz="230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dirty="0" sz="2300" spc="-1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300" spc="-3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dirty="0" sz="2300">
                <a:solidFill>
                  <a:srgbClr val="FFFFFF"/>
                </a:solidFill>
                <a:latin typeface="Calibri"/>
                <a:cs typeface="Calibri"/>
              </a:rPr>
              <a:t>езис</a:t>
            </a:r>
            <a:endParaRPr sz="23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900">
              <a:latin typeface="Calibri"/>
              <a:cs typeface="Calibri"/>
            </a:endParaRPr>
          </a:p>
          <a:p>
            <a:pPr algn="ctr" marL="2825115" marR="17145" indent="6350">
              <a:lnSpc>
                <a:spcPct val="92000"/>
              </a:lnSpc>
              <a:tabLst>
                <a:tab pos="3288665" algn="l"/>
              </a:tabLst>
            </a:pPr>
            <a:r>
              <a:rPr dirty="0" sz="2300">
                <a:solidFill>
                  <a:srgbClr val="FFFFFF"/>
                </a:solidFill>
                <a:latin typeface="Calibri"/>
                <a:cs typeface="Calibri"/>
              </a:rPr>
              <a:t>Не	</a:t>
            </a:r>
            <a:r>
              <a:rPr dirty="0" sz="2300" spc="-5">
                <a:solidFill>
                  <a:srgbClr val="FFFFFF"/>
                </a:solidFill>
                <a:latin typeface="Calibri"/>
                <a:cs typeface="Calibri"/>
              </a:rPr>
              <a:t>показана </a:t>
            </a:r>
            <a:r>
              <a:rPr dirty="0" sz="2300" spc="-15">
                <a:solidFill>
                  <a:srgbClr val="FFFFFF"/>
                </a:solidFill>
                <a:latin typeface="Calibri"/>
                <a:cs typeface="Calibri"/>
              </a:rPr>
              <a:t>связь </a:t>
            </a:r>
            <a:r>
              <a:rPr dirty="0" sz="23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300" spc="-10">
                <a:solidFill>
                  <a:srgbClr val="FFFFFF"/>
                </a:solidFill>
                <a:latin typeface="Calibri"/>
                <a:cs typeface="Calibri"/>
              </a:rPr>
              <a:t>м</a:t>
            </a:r>
            <a:r>
              <a:rPr dirty="0" sz="2300" spc="-45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dirty="0" sz="2300" spc="-20">
                <a:solidFill>
                  <a:srgbClr val="FFFFFF"/>
                </a:solidFill>
                <a:latin typeface="Calibri"/>
                <a:cs typeface="Calibri"/>
              </a:rPr>
              <a:t>ж</a:t>
            </a:r>
            <a:r>
              <a:rPr dirty="0" sz="2300" spc="-4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dirty="0" sz="2300">
                <a:solidFill>
                  <a:srgbClr val="FFFFFF"/>
                </a:solidFill>
                <a:latin typeface="Calibri"/>
                <a:cs typeface="Calibri"/>
              </a:rPr>
              <a:t>у</a:t>
            </a:r>
            <a:r>
              <a:rPr dirty="0" sz="23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300">
                <a:solidFill>
                  <a:srgbClr val="FFFFFF"/>
                </a:solidFill>
                <a:latin typeface="Calibri"/>
                <a:cs typeface="Calibri"/>
              </a:rPr>
              <a:t>прим</a:t>
            </a:r>
            <a:r>
              <a:rPr dirty="0" sz="2300" spc="1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dirty="0" sz="2300" spc="-5">
                <a:solidFill>
                  <a:srgbClr val="FFFFFF"/>
                </a:solidFill>
                <a:latin typeface="Calibri"/>
                <a:cs typeface="Calibri"/>
              </a:rPr>
              <a:t>ро</a:t>
            </a:r>
            <a:r>
              <a:rPr dirty="0" sz="2300">
                <a:solidFill>
                  <a:srgbClr val="FFFFFF"/>
                </a:solidFill>
                <a:latin typeface="Calibri"/>
                <a:cs typeface="Calibri"/>
              </a:rPr>
              <a:t>м</a:t>
            </a:r>
            <a:r>
              <a:rPr dirty="0" sz="2300" spc="-1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300">
                <a:solidFill>
                  <a:srgbClr val="FFFFFF"/>
                </a:solidFill>
                <a:latin typeface="Calibri"/>
                <a:cs typeface="Calibri"/>
              </a:rPr>
              <a:t>и  </a:t>
            </a:r>
            <a:r>
              <a:rPr dirty="0" sz="2300" spc="-5">
                <a:solidFill>
                  <a:srgbClr val="FFFFFF"/>
                </a:solidFill>
                <a:latin typeface="Calibri"/>
                <a:cs typeface="Calibri"/>
              </a:rPr>
              <a:t>тезисом</a:t>
            </a:r>
            <a:endParaRPr sz="2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0" y="274320"/>
            <a:ext cx="8229600" cy="1143000"/>
            <a:chOff x="457200" y="274320"/>
            <a:chExt cx="8229600" cy="1143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7200" y="274320"/>
              <a:ext cx="8229600" cy="1143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27248" y="746760"/>
              <a:ext cx="3054096" cy="499872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535635" y="428371"/>
            <a:ext cx="8084184" cy="50787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3189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Работа</a:t>
            </a:r>
            <a:r>
              <a:rPr dirty="0" sz="2400" spc="-5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над</a:t>
            </a:r>
            <a:r>
              <a:rPr dirty="0" sz="2400" spc="-3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заданием</a:t>
            </a:r>
            <a:r>
              <a:rPr dirty="0" sz="2400" spc="-5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9.3.</a:t>
            </a:r>
            <a:endParaRPr sz="2400">
              <a:latin typeface="Calibri"/>
              <a:cs typeface="Calibri"/>
            </a:endParaRPr>
          </a:p>
          <a:p>
            <a:pPr algn="ctr" marL="125095">
              <a:lnSpc>
                <a:spcPct val="100000"/>
              </a:lnSpc>
            </a:pP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Пишем</a:t>
            </a:r>
            <a:r>
              <a:rPr dirty="0" sz="2400" spc="-7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заключение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800">
              <a:latin typeface="Calibri"/>
              <a:cs typeface="Calibri"/>
            </a:endParaRPr>
          </a:p>
          <a:p>
            <a:pPr algn="just" marL="469900" marR="5080" indent="-457200">
              <a:lnSpc>
                <a:spcPct val="100000"/>
              </a:lnSpc>
              <a:buSzPct val="75000"/>
              <a:buFont typeface="Wingdings"/>
              <a:buChar char=""/>
              <a:tabLst>
                <a:tab pos="538480" algn="l"/>
              </a:tabLst>
            </a:pPr>
            <a:r>
              <a:rPr dirty="0"/>
              <a:t>	</a:t>
            </a:r>
            <a:r>
              <a:rPr dirty="0" sz="2400" spc="-5">
                <a:latin typeface="Calibri"/>
                <a:cs typeface="Calibri"/>
              </a:rPr>
              <a:t>Итак, </a:t>
            </a:r>
            <a:r>
              <a:rPr dirty="0" sz="2400" spc="-20">
                <a:latin typeface="Calibri"/>
                <a:cs typeface="Calibri"/>
              </a:rPr>
              <a:t>приведённые </a:t>
            </a:r>
            <a:r>
              <a:rPr dirty="0" sz="2400" spc="-5">
                <a:latin typeface="Calibri"/>
                <a:cs typeface="Calibri"/>
              </a:rPr>
              <a:t>примеры </a:t>
            </a:r>
            <a:r>
              <a:rPr dirty="0" sz="2400" spc="-40">
                <a:latin typeface="Calibri"/>
                <a:cs typeface="Calibri"/>
              </a:rPr>
              <a:t>доказывают, </a:t>
            </a:r>
            <a:r>
              <a:rPr dirty="0" sz="2400" spc="-15">
                <a:latin typeface="Calibri"/>
                <a:cs typeface="Calibri"/>
              </a:rPr>
              <a:t>что </a:t>
            </a:r>
            <a:r>
              <a:rPr dirty="0" sz="2400" spc="-5">
                <a:latin typeface="Calibri"/>
                <a:cs typeface="Calibri"/>
              </a:rPr>
              <a:t>совесть </a:t>
            </a:r>
            <a:r>
              <a:rPr dirty="0" sz="2400">
                <a:latin typeface="Calibri"/>
                <a:cs typeface="Calibri"/>
              </a:rPr>
              <a:t>– 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35">
                <a:latin typeface="Calibri"/>
                <a:cs typeface="Calibri"/>
              </a:rPr>
              <a:t>одно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из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самых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важных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качеств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человека,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40">
                <a:latin typeface="Calibri"/>
                <a:cs typeface="Calibri"/>
              </a:rPr>
              <a:t>благодаря 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40">
                <a:latin typeface="Calibri"/>
                <a:cs typeface="Calibri"/>
              </a:rPr>
              <a:t>которому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в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мире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существуют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добро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и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справедливость.</a:t>
            </a:r>
            <a:endParaRPr sz="2400">
              <a:latin typeface="Calibri"/>
              <a:cs typeface="Calibri"/>
            </a:endParaRPr>
          </a:p>
          <a:p>
            <a:pPr algn="just" marL="538480" indent="-525780">
              <a:lnSpc>
                <a:spcPct val="100000"/>
              </a:lnSpc>
              <a:spcBef>
                <a:spcPts val="600"/>
              </a:spcBef>
              <a:buSzPct val="75000"/>
              <a:buFont typeface="Wingdings"/>
              <a:buChar char=""/>
              <a:tabLst>
                <a:tab pos="538480" algn="l"/>
              </a:tabLst>
            </a:pPr>
            <a:r>
              <a:rPr dirty="0" sz="2400" spc="-45">
                <a:latin typeface="Calibri"/>
                <a:cs typeface="Calibri"/>
              </a:rPr>
              <a:t>Подводя</a:t>
            </a:r>
            <a:r>
              <a:rPr dirty="0" sz="2400" spc="785">
                <a:latin typeface="Calibri"/>
                <a:cs typeface="Calibri"/>
              </a:rPr>
              <a:t> </a:t>
            </a:r>
            <a:r>
              <a:rPr dirty="0" sz="2400" spc="-65">
                <a:latin typeface="Calibri"/>
                <a:cs typeface="Calibri"/>
              </a:rPr>
              <a:t>итог,</a:t>
            </a:r>
            <a:r>
              <a:rPr dirty="0" sz="2400" spc="780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хочу</a:t>
            </a:r>
            <a:r>
              <a:rPr dirty="0" sz="2400" spc="79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сказать,</a:t>
            </a:r>
            <a:r>
              <a:rPr dirty="0" sz="2400" spc="79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что</a:t>
            </a:r>
            <a:r>
              <a:rPr dirty="0" sz="2400" spc="79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без</a:t>
            </a:r>
            <a:r>
              <a:rPr dirty="0" sz="2400" spc="80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совести</a:t>
            </a:r>
            <a:r>
              <a:rPr dirty="0" sz="2400" spc="8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были</a:t>
            </a:r>
            <a:r>
              <a:rPr dirty="0" sz="2400" spc="79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бы</a:t>
            </a:r>
            <a:endParaRPr sz="2400">
              <a:latin typeface="Calibri"/>
              <a:cs typeface="Calibri"/>
            </a:endParaRPr>
          </a:p>
          <a:p>
            <a:pPr algn="just" marL="469900">
              <a:lnSpc>
                <a:spcPct val="100000"/>
              </a:lnSpc>
              <a:spcBef>
                <a:spcPts val="5"/>
              </a:spcBef>
            </a:pPr>
            <a:r>
              <a:rPr dirty="0" sz="2400" spc="-10">
                <a:latin typeface="Calibri"/>
                <a:cs typeface="Calibri"/>
              </a:rPr>
              <a:t>невозможны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нормальные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отношения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между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людьми.</a:t>
            </a:r>
            <a:endParaRPr sz="2400">
              <a:latin typeface="Calibri"/>
              <a:cs typeface="Calibri"/>
            </a:endParaRPr>
          </a:p>
          <a:p>
            <a:pPr algn="just" marL="469900" marR="6985" indent="-45720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469900" algn="l"/>
              </a:tabLst>
            </a:pPr>
            <a:r>
              <a:rPr dirty="0" sz="2400" spc="-65">
                <a:latin typeface="Calibri"/>
                <a:cs typeface="Calibri"/>
              </a:rPr>
              <a:t>Таким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образом,</a:t>
            </a:r>
            <a:r>
              <a:rPr dirty="0" sz="2400" spc="-5">
                <a:latin typeface="Calibri"/>
                <a:cs typeface="Calibri"/>
              </a:rPr>
              <a:t> совесть</a:t>
            </a:r>
            <a:r>
              <a:rPr dirty="0" sz="2400">
                <a:latin typeface="Calibri"/>
                <a:cs typeface="Calibri"/>
              </a:rPr>
              <a:t> –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очень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важное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слово, </a:t>
            </a:r>
            <a:r>
              <a:rPr dirty="0" sz="2400" spc="-5">
                <a:latin typeface="Calibri"/>
                <a:cs typeface="Calibri"/>
              </a:rPr>
              <a:t> обозначающее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 spc="-40">
                <a:latin typeface="Calibri"/>
                <a:cs typeface="Calibri"/>
              </a:rPr>
              <a:t>главное</a:t>
            </a:r>
            <a:r>
              <a:rPr dirty="0" sz="2400" spc="-10">
                <a:latin typeface="Calibri"/>
                <a:cs typeface="Calibri"/>
              </a:rPr>
              <a:t> качество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настоящего</a:t>
            </a:r>
            <a:r>
              <a:rPr dirty="0" sz="2400" spc="-7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человека.</a:t>
            </a:r>
            <a:endParaRPr sz="2400">
              <a:latin typeface="Calibri"/>
              <a:cs typeface="Calibri"/>
            </a:endParaRPr>
          </a:p>
          <a:p>
            <a:pPr algn="just" marL="469900" marR="6985" indent="-45720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469900" algn="l"/>
              </a:tabLst>
            </a:pPr>
            <a:r>
              <a:rPr dirty="0" sz="2400">
                <a:latin typeface="Calibri"/>
                <a:cs typeface="Calibri"/>
              </a:rPr>
              <a:t>На </a:t>
            </a:r>
            <a:r>
              <a:rPr dirty="0" sz="2400" spc="-5">
                <a:latin typeface="Calibri"/>
                <a:cs typeface="Calibri"/>
              </a:rPr>
              <a:t>примере </a:t>
            </a:r>
            <a:r>
              <a:rPr dirty="0" sz="2400" spc="-25">
                <a:latin typeface="Calibri"/>
                <a:cs typeface="Calibri"/>
              </a:rPr>
              <a:t>текста </a:t>
            </a:r>
            <a:r>
              <a:rPr dirty="0" sz="2400" spc="-145">
                <a:latin typeface="Calibri"/>
                <a:cs typeface="Calibri"/>
              </a:rPr>
              <a:t>Ф. </a:t>
            </a:r>
            <a:r>
              <a:rPr dirty="0" sz="2400" spc="-25">
                <a:latin typeface="Calibri"/>
                <a:cs typeface="Calibri"/>
              </a:rPr>
              <a:t>Соколовой </a:t>
            </a:r>
            <a:r>
              <a:rPr dirty="0" sz="2400" spc="-5">
                <a:latin typeface="Calibri"/>
                <a:cs typeface="Calibri"/>
              </a:rPr>
              <a:t>мы </a:t>
            </a:r>
            <a:r>
              <a:rPr dirty="0" sz="2400" spc="-10">
                <a:latin typeface="Calibri"/>
                <a:cs typeface="Calibri"/>
              </a:rPr>
              <a:t>убедились </a:t>
            </a:r>
            <a:r>
              <a:rPr dirty="0" sz="2400">
                <a:latin typeface="Calibri"/>
                <a:cs typeface="Calibri"/>
              </a:rPr>
              <a:t>в </a:t>
            </a:r>
            <a:r>
              <a:rPr dirty="0" sz="2400" spc="-20">
                <a:latin typeface="Calibri"/>
                <a:cs typeface="Calibri"/>
              </a:rPr>
              <a:t>том, </a:t>
            </a:r>
            <a:r>
              <a:rPr dirty="0" sz="2400" spc="-30">
                <a:latin typeface="Calibri"/>
                <a:cs typeface="Calibri"/>
              </a:rPr>
              <a:t>что 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совесть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помогает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человеку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делать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правильный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выбор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в </a:t>
            </a:r>
            <a:r>
              <a:rPr dirty="0" sz="2400" spc="-530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пользу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добра.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3023" y="274320"/>
            <a:ext cx="8229600" cy="1143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90570" y="527380"/>
            <a:ext cx="3404870" cy="75819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Работа</a:t>
            </a:r>
            <a:r>
              <a:rPr dirty="0" spc="-60"/>
              <a:t> </a:t>
            </a:r>
            <a:r>
              <a:rPr dirty="0" spc="-5"/>
              <a:t>над</a:t>
            </a:r>
            <a:r>
              <a:rPr dirty="0" spc="-30"/>
              <a:t> </a:t>
            </a:r>
            <a:r>
              <a:rPr dirty="0" spc="-5"/>
              <a:t>заданием</a:t>
            </a:r>
            <a:r>
              <a:rPr dirty="0" spc="-60"/>
              <a:t> </a:t>
            </a:r>
            <a:r>
              <a:rPr dirty="0" spc="-10"/>
              <a:t>9.2.</a:t>
            </a:r>
          </a:p>
          <a:p>
            <a:pPr algn="ctr" marL="66040">
              <a:lnSpc>
                <a:spcPct val="100000"/>
              </a:lnSpc>
              <a:spcBef>
                <a:spcPts val="5"/>
              </a:spcBef>
            </a:pPr>
            <a:r>
              <a:rPr dirty="0" spc="-20"/>
              <a:t>Анализируем</a:t>
            </a:r>
            <a:r>
              <a:rPr dirty="0" spc="-15"/>
              <a:t> </a:t>
            </a:r>
            <a:r>
              <a:rPr dirty="0" spc="-5"/>
              <a:t>цитату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635" y="1599133"/>
            <a:ext cx="8091170" cy="42398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201295">
              <a:lnSpc>
                <a:spcPct val="100000"/>
              </a:lnSpc>
              <a:spcBef>
                <a:spcPts val="95"/>
              </a:spcBef>
            </a:pPr>
            <a:r>
              <a:rPr dirty="0" sz="2200" spc="-10" b="1">
                <a:latin typeface="Calibri"/>
                <a:cs typeface="Calibri"/>
              </a:rPr>
              <a:t>Молчание</a:t>
            </a:r>
            <a:r>
              <a:rPr dirty="0" sz="2200" spc="570" b="1">
                <a:latin typeface="Calibri"/>
                <a:cs typeface="Calibri"/>
              </a:rPr>
              <a:t> </a:t>
            </a:r>
            <a:r>
              <a:rPr dirty="0" sz="2200" spc="-20" b="1">
                <a:latin typeface="Calibri"/>
                <a:cs typeface="Calibri"/>
              </a:rPr>
              <a:t>(столь</a:t>
            </a:r>
            <a:r>
              <a:rPr dirty="0" sz="2200" spc="550" b="1">
                <a:latin typeface="Calibri"/>
                <a:cs typeface="Calibri"/>
              </a:rPr>
              <a:t> </a:t>
            </a:r>
            <a:r>
              <a:rPr dirty="0" sz="2200" spc="-35" b="1">
                <a:latin typeface="Calibri"/>
                <a:cs typeface="Calibri"/>
              </a:rPr>
              <a:t>удобное</a:t>
            </a:r>
            <a:r>
              <a:rPr dirty="0" sz="2200" spc="555" b="1">
                <a:latin typeface="Calibri"/>
                <a:cs typeface="Calibri"/>
              </a:rPr>
              <a:t> </a:t>
            </a:r>
            <a:r>
              <a:rPr dirty="0" sz="2200" b="1">
                <a:latin typeface="Calibri"/>
                <a:cs typeface="Calibri"/>
              </a:rPr>
              <a:t>для</a:t>
            </a:r>
            <a:r>
              <a:rPr dirty="0" sz="2200" spc="575" b="1">
                <a:latin typeface="Calibri"/>
                <a:cs typeface="Calibri"/>
              </a:rPr>
              <a:t> </a:t>
            </a:r>
            <a:r>
              <a:rPr dirty="0" sz="2200" spc="-5" b="1">
                <a:latin typeface="Calibri"/>
                <a:cs typeface="Calibri"/>
              </a:rPr>
              <a:t>ленивых</a:t>
            </a:r>
            <a:r>
              <a:rPr dirty="0" sz="2200" spc="550" b="1">
                <a:latin typeface="Calibri"/>
                <a:cs typeface="Calibri"/>
              </a:rPr>
              <a:t> </a:t>
            </a:r>
            <a:r>
              <a:rPr dirty="0" sz="2200" spc="-25" b="1">
                <a:latin typeface="Calibri"/>
                <a:cs typeface="Calibri"/>
              </a:rPr>
              <a:t>душ)</a:t>
            </a:r>
            <a:r>
              <a:rPr dirty="0" sz="2200" spc="540" b="1">
                <a:latin typeface="Calibri"/>
                <a:cs typeface="Calibri"/>
              </a:rPr>
              <a:t> </a:t>
            </a:r>
            <a:r>
              <a:rPr dirty="0" sz="2200" spc="-35" b="1">
                <a:latin typeface="Calibri"/>
                <a:cs typeface="Calibri"/>
              </a:rPr>
              <a:t>одного</a:t>
            </a:r>
            <a:r>
              <a:rPr dirty="0" sz="2200" spc="545" b="1">
                <a:latin typeface="Calibri"/>
                <a:cs typeface="Calibri"/>
              </a:rPr>
              <a:t> </a:t>
            </a:r>
            <a:r>
              <a:rPr dirty="0" sz="2200" spc="-15" b="1">
                <a:latin typeface="Calibri"/>
                <a:cs typeface="Calibri"/>
              </a:rPr>
              <a:t>сделало</a:t>
            </a:r>
            <a:endParaRPr sz="2200">
              <a:latin typeface="Calibri"/>
              <a:cs typeface="Calibri"/>
            </a:endParaRPr>
          </a:p>
          <a:p>
            <a:pPr algn="just" marL="471170">
              <a:lnSpc>
                <a:spcPct val="100000"/>
              </a:lnSpc>
              <a:spcBef>
                <a:spcPts val="5"/>
              </a:spcBef>
            </a:pPr>
            <a:r>
              <a:rPr dirty="0" sz="2200" spc="-40" b="1">
                <a:latin typeface="Calibri"/>
                <a:cs typeface="Calibri"/>
              </a:rPr>
              <a:t>жуликом,</a:t>
            </a:r>
            <a:r>
              <a:rPr dirty="0" sz="2200" b="1">
                <a:latin typeface="Calibri"/>
                <a:cs typeface="Calibri"/>
              </a:rPr>
              <a:t> </a:t>
            </a:r>
            <a:r>
              <a:rPr dirty="0" sz="2200" spc="-5" b="1">
                <a:latin typeface="Calibri"/>
                <a:cs typeface="Calibri"/>
              </a:rPr>
              <a:t>на</a:t>
            </a:r>
            <a:r>
              <a:rPr dirty="0" sz="2200" spc="-10" b="1">
                <a:latin typeface="Calibri"/>
                <a:cs typeface="Calibri"/>
              </a:rPr>
              <a:t> </a:t>
            </a:r>
            <a:r>
              <a:rPr dirty="0" sz="2200" spc="-20" b="1">
                <a:latin typeface="Calibri"/>
                <a:cs typeface="Calibri"/>
              </a:rPr>
              <a:t>других</a:t>
            </a:r>
            <a:r>
              <a:rPr dirty="0" sz="2200" spc="-25" b="1">
                <a:latin typeface="Calibri"/>
                <a:cs typeface="Calibri"/>
              </a:rPr>
              <a:t> </a:t>
            </a:r>
            <a:r>
              <a:rPr dirty="0" sz="2200" spc="-10" b="1">
                <a:latin typeface="Calibri"/>
                <a:cs typeface="Calibri"/>
              </a:rPr>
              <a:t>бросило</a:t>
            </a:r>
            <a:r>
              <a:rPr dirty="0" sz="2200" spc="-5" b="1">
                <a:latin typeface="Calibri"/>
                <a:cs typeface="Calibri"/>
              </a:rPr>
              <a:t> </a:t>
            </a:r>
            <a:r>
              <a:rPr dirty="0" sz="2200" spc="-20" b="1">
                <a:latin typeface="Calibri"/>
                <a:cs typeface="Calibri"/>
              </a:rPr>
              <a:t>тень</a:t>
            </a:r>
            <a:r>
              <a:rPr dirty="0" sz="2200" spc="120" b="1">
                <a:latin typeface="Calibri"/>
                <a:cs typeface="Calibri"/>
              </a:rPr>
              <a:t> </a:t>
            </a:r>
            <a:r>
              <a:rPr dirty="0" sz="2200" spc="-20" b="1">
                <a:latin typeface="Calibri"/>
                <a:cs typeface="Calibri"/>
              </a:rPr>
              <a:t>соучастия.</a:t>
            </a:r>
            <a:endParaRPr sz="2200">
              <a:latin typeface="Calibri"/>
              <a:cs typeface="Calibri"/>
            </a:endParaRPr>
          </a:p>
          <a:p>
            <a:pPr algn="just" marL="469900" marR="17145" indent="-457200">
              <a:lnSpc>
                <a:spcPct val="100000"/>
              </a:lnSpc>
              <a:spcBef>
                <a:spcPts val="490"/>
              </a:spcBef>
              <a:buSzPct val="81818"/>
              <a:buFont typeface="Wingdings"/>
              <a:buChar char=""/>
              <a:tabLst>
                <a:tab pos="534035" algn="l"/>
              </a:tabLst>
            </a:pPr>
            <a:r>
              <a:rPr dirty="0"/>
              <a:t>	</a:t>
            </a:r>
            <a:r>
              <a:rPr dirty="0" sz="2200" spc="-20">
                <a:latin typeface="Calibri"/>
                <a:cs typeface="Calibri"/>
              </a:rPr>
              <a:t>Высказывание </a:t>
            </a:r>
            <a:r>
              <a:rPr dirty="0" sz="2200" spc="-125">
                <a:latin typeface="Calibri"/>
                <a:cs typeface="Calibri"/>
              </a:rPr>
              <a:t>Ф.</a:t>
            </a:r>
            <a:r>
              <a:rPr dirty="0" sz="2200" spc="-120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Соколовой </a:t>
            </a:r>
            <a:r>
              <a:rPr dirty="0" sz="2200" spc="-5">
                <a:latin typeface="Calibri"/>
                <a:cs typeface="Calibri"/>
              </a:rPr>
              <a:t>я </a:t>
            </a:r>
            <a:r>
              <a:rPr dirty="0" sz="2200" spc="-10">
                <a:latin typeface="Calibri"/>
                <a:cs typeface="Calibri"/>
              </a:rPr>
              <a:t>понимаю </a:t>
            </a:r>
            <a:r>
              <a:rPr dirty="0" sz="2200" spc="-5">
                <a:latin typeface="Calibri"/>
                <a:cs typeface="Calibri"/>
              </a:rPr>
              <a:t>так: </a:t>
            </a:r>
            <a:r>
              <a:rPr dirty="0" sz="2200" spc="-10">
                <a:latin typeface="Calibri"/>
                <a:cs typeface="Calibri"/>
              </a:rPr>
              <a:t>воровство </a:t>
            </a:r>
            <a:r>
              <a:rPr dirty="0" sz="2200" spc="-5">
                <a:latin typeface="Calibri"/>
                <a:cs typeface="Calibri"/>
              </a:rPr>
              <a:t>– </a:t>
            </a:r>
            <a:r>
              <a:rPr dirty="0" sz="2200" spc="-40">
                <a:latin typeface="Calibri"/>
                <a:cs typeface="Calibri"/>
              </a:rPr>
              <a:t>это </a:t>
            </a:r>
            <a:r>
              <a:rPr dirty="0" sz="2200" spc="-35">
                <a:latin typeface="Calibri"/>
                <a:cs typeface="Calibri"/>
              </a:rPr>
              <a:t> </a:t>
            </a:r>
            <a:r>
              <a:rPr dirty="0" sz="2200" spc="-25">
                <a:latin typeface="Calibri"/>
                <a:cs typeface="Calibri"/>
              </a:rPr>
              <a:t>зло,</a:t>
            </a:r>
            <a:r>
              <a:rPr dirty="0" sz="2200" spc="-40">
                <a:latin typeface="Calibri"/>
                <a:cs typeface="Calibri"/>
              </a:rPr>
              <a:t> </a:t>
            </a:r>
            <a:r>
              <a:rPr dirty="0" sz="2200" spc="-25">
                <a:latin typeface="Calibri"/>
                <a:cs typeface="Calibri"/>
              </a:rPr>
              <a:t>которое</a:t>
            </a:r>
            <a:r>
              <a:rPr dirty="0" sz="2200" spc="-50">
                <a:latin typeface="Calibri"/>
                <a:cs typeface="Calibri"/>
              </a:rPr>
              <a:t> </a:t>
            </a:r>
            <a:r>
              <a:rPr dirty="0" sz="2200" spc="-25">
                <a:latin typeface="Calibri"/>
                <a:cs typeface="Calibri"/>
              </a:rPr>
              <a:t>должно </a:t>
            </a:r>
            <a:r>
              <a:rPr dirty="0" sz="2200" spc="-5">
                <a:latin typeface="Calibri"/>
                <a:cs typeface="Calibri"/>
              </a:rPr>
              <a:t>быть</a:t>
            </a:r>
            <a:r>
              <a:rPr dirty="0" sz="2200" spc="50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наказано.</a:t>
            </a:r>
            <a:endParaRPr sz="2200">
              <a:latin typeface="Calibri"/>
              <a:cs typeface="Calibri"/>
            </a:endParaRPr>
          </a:p>
          <a:p>
            <a:pPr algn="just" marL="469900" marR="17145" indent="-457200">
              <a:lnSpc>
                <a:spcPct val="100000"/>
              </a:lnSpc>
              <a:spcBef>
                <a:spcPts val="505"/>
              </a:spcBef>
              <a:buFont typeface="Wingdings"/>
              <a:buChar char=""/>
              <a:tabLst>
                <a:tab pos="469900" algn="l"/>
              </a:tabLst>
            </a:pPr>
            <a:r>
              <a:rPr dirty="0" sz="2200" spc="-5">
                <a:latin typeface="Calibri"/>
                <a:cs typeface="Calibri"/>
              </a:rPr>
              <a:t>В </a:t>
            </a:r>
            <a:r>
              <a:rPr dirty="0" sz="2200" spc="-10">
                <a:latin typeface="Calibri"/>
                <a:cs typeface="Calibri"/>
              </a:rPr>
              <a:t>финале </a:t>
            </a:r>
            <a:r>
              <a:rPr dirty="0" sz="2200" spc="-20">
                <a:latin typeface="Calibri"/>
                <a:cs typeface="Calibri"/>
              </a:rPr>
              <a:t>текста </a:t>
            </a:r>
            <a:r>
              <a:rPr dirty="0" sz="2200" spc="-125">
                <a:latin typeface="Calibri"/>
                <a:cs typeface="Calibri"/>
              </a:rPr>
              <a:t>Ф. </a:t>
            </a:r>
            <a:r>
              <a:rPr dirty="0" sz="2200" spc="-20">
                <a:latin typeface="Calibri"/>
                <a:cs typeface="Calibri"/>
              </a:rPr>
              <a:t>Соколова </a:t>
            </a:r>
            <a:r>
              <a:rPr dirty="0" sz="2200" spc="-15">
                <a:latin typeface="Calibri"/>
                <a:cs typeface="Calibri"/>
              </a:rPr>
              <a:t>говорит </a:t>
            </a:r>
            <a:r>
              <a:rPr dirty="0" sz="2200" spc="-5">
                <a:latin typeface="Calibri"/>
                <a:cs typeface="Calibri"/>
              </a:rPr>
              <a:t>о </a:t>
            </a:r>
            <a:r>
              <a:rPr dirty="0" sz="2200" spc="-20">
                <a:latin typeface="Calibri"/>
                <a:cs typeface="Calibri"/>
              </a:rPr>
              <a:t>том, что </a:t>
            </a:r>
            <a:r>
              <a:rPr dirty="0" sz="2200" spc="-25">
                <a:latin typeface="Calibri"/>
                <a:cs typeface="Calibri"/>
              </a:rPr>
              <a:t>равнодушие </a:t>
            </a:r>
            <a:r>
              <a:rPr dirty="0" sz="2200" spc="-5">
                <a:latin typeface="Calibri"/>
                <a:cs typeface="Calibri"/>
              </a:rPr>
              <a:t>– 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35">
                <a:latin typeface="Calibri"/>
                <a:cs typeface="Calibri"/>
              </a:rPr>
              <a:t>это </a:t>
            </a:r>
            <a:r>
              <a:rPr dirty="0" sz="2200" spc="-5">
                <a:latin typeface="Calibri"/>
                <a:cs typeface="Calibri"/>
              </a:rPr>
              <a:t>не </a:t>
            </a:r>
            <a:r>
              <a:rPr dirty="0" sz="2200">
                <a:latin typeface="Calibri"/>
                <a:cs typeface="Calibri"/>
              </a:rPr>
              <a:t>меньшее </a:t>
            </a:r>
            <a:r>
              <a:rPr dirty="0" sz="2200" spc="-20">
                <a:latin typeface="Calibri"/>
                <a:cs typeface="Calibri"/>
              </a:rPr>
              <a:t>зло, </a:t>
            </a:r>
            <a:r>
              <a:rPr dirty="0" sz="2200">
                <a:latin typeface="Calibri"/>
                <a:cs typeface="Calibri"/>
              </a:rPr>
              <a:t>чем </a:t>
            </a:r>
            <a:r>
              <a:rPr dirty="0" sz="2200" spc="-10">
                <a:latin typeface="Calibri"/>
                <a:cs typeface="Calibri"/>
              </a:rPr>
              <a:t>воровство. </a:t>
            </a:r>
            <a:r>
              <a:rPr dirty="0" sz="2200" spc="-30">
                <a:latin typeface="Calibri"/>
                <a:cs typeface="Calibri"/>
              </a:rPr>
              <a:t>Делая </a:t>
            </a:r>
            <a:r>
              <a:rPr dirty="0" sz="2200" spc="30">
                <a:latin typeface="Calibri"/>
                <a:cs typeface="Calibri"/>
              </a:rPr>
              <a:t>вид, </a:t>
            </a:r>
            <a:r>
              <a:rPr dirty="0" sz="2200" spc="-20">
                <a:latin typeface="Calibri"/>
                <a:cs typeface="Calibri"/>
              </a:rPr>
              <a:t>что ничего </a:t>
            </a:r>
            <a:r>
              <a:rPr dirty="0" sz="2200" spc="-5">
                <a:latin typeface="Calibri"/>
                <a:cs typeface="Calibri"/>
              </a:rPr>
              <a:t>не 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45">
                <a:latin typeface="Calibri"/>
                <a:cs typeface="Calibri"/>
              </a:rPr>
              <a:t>происходит, </a:t>
            </a:r>
            <a:r>
              <a:rPr dirty="0" sz="2200" spc="-40">
                <a:latin typeface="Calibri"/>
                <a:cs typeface="Calibri"/>
              </a:rPr>
              <a:t>люди</a:t>
            </a:r>
            <a:r>
              <a:rPr dirty="0" sz="2200" spc="-30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становятся</a:t>
            </a:r>
            <a:r>
              <a:rPr dirty="0" sz="2200" spc="-25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соучастниками</a:t>
            </a:r>
            <a:r>
              <a:rPr dirty="0" sz="2200" spc="13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преступления.</a:t>
            </a:r>
            <a:endParaRPr sz="2200">
              <a:latin typeface="Calibri"/>
              <a:cs typeface="Calibri"/>
            </a:endParaRPr>
          </a:p>
          <a:p>
            <a:pPr algn="just" marL="469900" marR="5080" indent="-457200">
              <a:lnSpc>
                <a:spcPct val="100000"/>
              </a:lnSpc>
              <a:spcBef>
                <a:spcPts val="505"/>
              </a:spcBef>
              <a:buFont typeface="Wingdings"/>
              <a:buChar char=""/>
              <a:tabLst>
                <a:tab pos="469900" algn="l"/>
              </a:tabLst>
            </a:pPr>
            <a:r>
              <a:rPr dirty="0" sz="2200" spc="-20">
                <a:latin typeface="Calibri"/>
                <a:cs typeface="Calibri"/>
              </a:rPr>
              <a:t>«Молчание </a:t>
            </a:r>
            <a:r>
              <a:rPr dirty="0" sz="2200" spc="-25">
                <a:latin typeface="Calibri"/>
                <a:cs typeface="Calibri"/>
              </a:rPr>
              <a:t>(столь </a:t>
            </a:r>
            <a:r>
              <a:rPr dirty="0" sz="2200" spc="-35">
                <a:latin typeface="Calibri"/>
                <a:cs typeface="Calibri"/>
              </a:rPr>
              <a:t>удобное </a:t>
            </a:r>
            <a:r>
              <a:rPr dirty="0" sz="2200" spc="-10">
                <a:latin typeface="Calibri"/>
                <a:cs typeface="Calibri"/>
              </a:rPr>
              <a:t>для ленивых </a:t>
            </a:r>
            <a:r>
              <a:rPr dirty="0" sz="2200" spc="-20">
                <a:latin typeface="Calibri"/>
                <a:cs typeface="Calibri"/>
              </a:rPr>
              <a:t>душ) </a:t>
            </a:r>
            <a:r>
              <a:rPr dirty="0" sz="2200" spc="-35">
                <a:latin typeface="Calibri"/>
                <a:cs typeface="Calibri"/>
              </a:rPr>
              <a:t>одного </a:t>
            </a:r>
            <a:r>
              <a:rPr dirty="0" sz="2200" spc="-20">
                <a:latin typeface="Calibri"/>
                <a:cs typeface="Calibri"/>
              </a:rPr>
              <a:t>сделало </a:t>
            </a:r>
            <a:r>
              <a:rPr dirty="0" sz="2200" spc="-15">
                <a:latin typeface="Calibri"/>
                <a:cs typeface="Calibri"/>
              </a:rPr>
              <a:t> </a:t>
            </a:r>
            <a:r>
              <a:rPr dirty="0" sz="2200" spc="-30">
                <a:latin typeface="Calibri"/>
                <a:cs typeface="Calibri"/>
              </a:rPr>
              <a:t>жуликом,</a:t>
            </a:r>
            <a:r>
              <a:rPr dirty="0" sz="2200" spc="-2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на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других</a:t>
            </a:r>
            <a:r>
              <a:rPr dirty="0" sz="2200" spc="-1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бросило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тень</a:t>
            </a:r>
            <a:r>
              <a:rPr dirty="0" sz="2200" spc="-1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соучастия»,</a:t>
            </a:r>
            <a:r>
              <a:rPr dirty="0" sz="2200" spc="-5">
                <a:latin typeface="Calibri"/>
                <a:cs typeface="Calibri"/>
              </a:rPr>
              <a:t> -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пишет</a:t>
            </a:r>
            <a:r>
              <a:rPr dirty="0" sz="2200" spc="-10">
                <a:latin typeface="Calibri"/>
                <a:cs typeface="Calibri"/>
              </a:rPr>
              <a:t> </a:t>
            </a:r>
            <a:r>
              <a:rPr dirty="0" sz="2200" spc="-114">
                <a:latin typeface="Calibri"/>
                <a:cs typeface="Calibri"/>
              </a:rPr>
              <a:t>Ф. </a:t>
            </a:r>
            <a:r>
              <a:rPr dirty="0" sz="2200" spc="-110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Соколова, чтобы </a:t>
            </a:r>
            <a:r>
              <a:rPr dirty="0" sz="2200" spc="-10">
                <a:latin typeface="Calibri"/>
                <a:cs typeface="Calibri"/>
              </a:rPr>
              <a:t>убедить </a:t>
            </a:r>
            <a:r>
              <a:rPr dirty="0" sz="2200" spc="-20">
                <a:latin typeface="Calibri"/>
                <a:cs typeface="Calibri"/>
              </a:rPr>
              <a:t>читателей </a:t>
            </a:r>
            <a:r>
              <a:rPr dirty="0" sz="2200" spc="-5">
                <a:latin typeface="Calibri"/>
                <a:cs typeface="Calibri"/>
              </a:rPr>
              <a:t>в </a:t>
            </a:r>
            <a:r>
              <a:rPr dirty="0" sz="2200" spc="-20">
                <a:latin typeface="Calibri"/>
                <a:cs typeface="Calibri"/>
              </a:rPr>
              <a:t>том, что </a:t>
            </a:r>
            <a:r>
              <a:rPr dirty="0" sz="2200" spc="-35">
                <a:latin typeface="Calibri"/>
                <a:cs typeface="Calibri"/>
              </a:rPr>
              <a:t>люди </a:t>
            </a:r>
            <a:r>
              <a:rPr dirty="0" sz="2200" spc="-5">
                <a:latin typeface="Calibri"/>
                <a:cs typeface="Calibri"/>
              </a:rPr>
              <a:t>не </a:t>
            </a:r>
            <a:r>
              <a:rPr dirty="0" sz="2200" spc="-25">
                <a:latin typeface="Calibri"/>
                <a:cs typeface="Calibri"/>
              </a:rPr>
              <a:t>должны </a:t>
            </a:r>
            <a:r>
              <a:rPr dirty="0" sz="2200" spc="-2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быть </a:t>
            </a:r>
            <a:r>
              <a:rPr dirty="0" sz="2200" spc="-25">
                <a:latin typeface="Calibri"/>
                <a:cs typeface="Calibri"/>
              </a:rPr>
              <a:t>равнодушными.</a:t>
            </a:r>
            <a:r>
              <a:rPr dirty="0" sz="2200" spc="-20">
                <a:latin typeface="Calibri"/>
                <a:cs typeface="Calibri"/>
              </a:rPr>
              <a:t> </a:t>
            </a:r>
            <a:r>
              <a:rPr dirty="0" sz="2200">
                <a:latin typeface="Calibri"/>
                <a:cs typeface="Calibri"/>
              </a:rPr>
              <a:t>Со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 spc="-25">
                <a:latin typeface="Calibri"/>
                <a:cs typeface="Calibri"/>
              </a:rPr>
              <a:t>злом</a:t>
            </a:r>
            <a:r>
              <a:rPr dirty="0" sz="2200" spc="-2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нужно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бороться,</a:t>
            </a:r>
            <a:r>
              <a:rPr dirty="0" sz="2200" spc="47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иначе в</a:t>
            </a:r>
            <a:r>
              <a:rPr dirty="0" sz="2200" spc="484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мире </a:t>
            </a:r>
            <a:r>
              <a:rPr dirty="0" sz="2200" spc="-484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не</a:t>
            </a:r>
            <a:r>
              <a:rPr dirty="0" sz="2200" spc="-10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останется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места</a:t>
            </a:r>
            <a:r>
              <a:rPr dirty="0" sz="2200" spc="-25">
                <a:latin typeface="Calibri"/>
                <a:cs typeface="Calibri"/>
              </a:rPr>
              <a:t> добру </a:t>
            </a:r>
            <a:r>
              <a:rPr dirty="0" sz="2200" spc="-5">
                <a:latin typeface="Calibri"/>
                <a:cs typeface="Calibri"/>
              </a:rPr>
              <a:t>и</a:t>
            </a:r>
            <a:r>
              <a:rPr dirty="0" sz="2200" spc="50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справедливости.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434340"/>
            <a:ext cx="8229600" cy="1143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32329" y="603250"/>
            <a:ext cx="3970654" cy="7575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55575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Работа</a:t>
            </a:r>
            <a:r>
              <a:rPr dirty="0" spc="-45"/>
              <a:t> </a:t>
            </a:r>
            <a:r>
              <a:rPr dirty="0" spc="-5"/>
              <a:t>над</a:t>
            </a:r>
            <a:r>
              <a:rPr dirty="0" spc="-25"/>
              <a:t> </a:t>
            </a:r>
            <a:r>
              <a:rPr dirty="0" spc="-5"/>
              <a:t>заданием</a:t>
            </a:r>
            <a:r>
              <a:rPr dirty="0" spc="-45"/>
              <a:t> </a:t>
            </a:r>
            <a:r>
              <a:rPr dirty="0" spc="-5"/>
              <a:t>15.2.</a:t>
            </a:r>
          </a:p>
          <a:p>
            <a:pPr marL="12700">
              <a:lnSpc>
                <a:spcPct val="100000"/>
              </a:lnSpc>
            </a:pPr>
            <a:r>
              <a:rPr dirty="0" spc="-25"/>
              <a:t>Приводим</a:t>
            </a:r>
            <a:r>
              <a:rPr dirty="0" spc="-10"/>
              <a:t> </a:t>
            </a:r>
            <a:r>
              <a:rPr dirty="0" spc="-5"/>
              <a:t>примеры</a:t>
            </a:r>
            <a:r>
              <a:rPr dirty="0" spc="-55"/>
              <a:t> </a:t>
            </a:r>
            <a:r>
              <a:rPr dirty="0"/>
              <a:t>из</a:t>
            </a:r>
            <a:r>
              <a:rPr dirty="0" spc="5"/>
              <a:t> </a:t>
            </a:r>
            <a:r>
              <a:rPr dirty="0" spc="-20"/>
              <a:t>текста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635" y="1563751"/>
            <a:ext cx="808355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12800" indent="-800735">
              <a:lnSpc>
                <a:spcPct val="100000"/>
              </a:lnSpc>
              <a:spcBef>
                <a:spcPts val="100"/>
              </a:spcBef>
              <a:buSzPct val="75000"/>
              <a:buFont typeface="Wingdings"/>
              <a:buChar char=""/>
              <a:tabLst>
                <a:tab pos="812165" algn="l"/>
                <a:tab pos="813435" algn="l"/>
                <a:tab pos="3246755" algn="l"/>
                <a:tab pos="4383405" algn="l"/>
                <a:tab pos="6216015" algn="l"/>
              </a:tabLst>
            </a:pPr>
            <a:r>
              <a:rPr dirty="0" sz="2400" spc="-25">
                <a:latin typeface="Calibri"/>
                <a:cs typeface="Calibri"/>
              </a:rPr>
              <a:t>Подтверждение	</a:t>
            </a:r>
            <a:r>
              <a:rPr dirty="0" sz="2400" spc="-20">
                <a:latin typeface="Calibri"/>
                <a:cs typeface="Calibri"/>
              </a:rPr>
              <a:t>моего	</a:t>
            </a:r>
            <a:r>
              <a:rPr dirty="0" sz="2400" spc="-5">
                <a:latin typeface="Calibri"/>
                <a:cs typeface="Calibri"/>
              </a:rPr>
              <a:t>понимания	</a:t>
            </a:r>
            <a:r>
              <a:rPr dirty="0" sz="2400" spc="-10">
                <a:latin typeface="Calibri"/>
                <a:cs typeface="Calibri"/>
              </a:rPr>
              <a:t>высказывания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635" y="4434078"/>
            <a:ext cx="20510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Wingdings"/>
                <a:cs typeface="Wingdings"/>
              </a:rPr>
              <a:t></a:t>
            </a:r>
            <a:endParaRPr sz="1800">
              <a:latin typeface="Wingdings"/>
              <a:cs typeface="Wingding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48260" rIns="0" bIns="0" rtlCol="0" vert="horz">
            <a:spAutoFit/>
          </a:bodyPr>
          <a:lstStyle/>
          <a:p>
            <a:pPr algn="just" marL="469900" marR="8255">
              <a:lnSpc>
                <a:spcPct val="90200"/>
              </a:lnSpc>
              <a:spcBef>
                <a:spcPts val="380"/>
              </a:spcBef>
            </a:pPr>
            <a:r>
              <a:rPr dirty="0" spc="-15"/>
              <a:t>можно </a:t>
            </a:r>
            <a:r>
              <a:rPr dirty="0"/>
              <a:t>найти в </a:t>
            </a:r>
            <a:r>
              <a:rPr dirty="0" spc="-25"/>
              <a:t>тексте. </a:t>
            </a:r>
            <a:r>
              <a:rPr dirty="0" spc="-85"/>
              <a:t>Так, </a:t>
            </a:r>
            <a:r>
              <a:rPr dirty="0" spc="-5"/>
              <a:t>завуч </a:t>
            </a:r>
            <a:r>
              <a:rPr dirty="0" spc="-40"/>
              <a:t>детского </a:t>
            </a:r>
            <a:r>
              <a:rPr dirty="0" spc="-20"/>
              <a:t>дома </a:t>
            </a:r>
            <a:r>
              <a:rPr dirty="0"/>
              <a:t>не </a:t>
            </a:r>
            <a:r>
              <a:rPr dirty="0" spc="-45"/>
              <a:t>только </a:t>
            </a:r>
            <a:r>
              <a:rPr dirty="0" spc="-40"/>
              <a:t> </a:t>
            </a:r>
            <a:r>
              <a:rPr dirty="0" spc="-5"/>
              <a:t>не </a:t>
            </a:r>
            <a:r>
              <a:rPr dirty="0" spc="-10"/>
              <a:t>останавливает </a:t>
            </a:r>
            <a:r>
              <a:rPr dirty="0" spc="-20"/>
              <a:t>завхоза, </a:t>
            </a:r>
            <a:r>
              <a:rPr dirty="0" spc="-5"/>
              <a:t>но </a:t>
            </a:r>
            <a:r>
              <a:rPr dirty="0" spc="-20"/>
              <a:t>даже помогает </a:t>
            </a:r>
            <a:r>
              <a:rPr dirty="0" spc="-40"/>
              <a:t>ему, </a:t>
            </a:r>
            <a:r>
              <a:rPr dirty="0" spc="-25"/>
              <a:t>поэтому </a:t>
            </a:r>
            <a:r>
              <a:rPr dirty="0" spc="-20"/>
              <a:t> </a:t>
            </a:r>
            <a:r>
              <a:rPr dirty="0" spc="-5"/>
              <a:t>он</a:t>
            </a:r>
            <a:r>
              <a:rPr dirty="0" spc="-20"/>
              <a:t> </a:t>
            </a:r>
            <a:r>
              <a:rPr dirty="0" spc="-45"/>
              <a:t>продолжает </a:t>
            </a:r>
            <a:r>
              <a:rPr dirty="0" spc="-5"/>
              <a:t>воровать.</a:t>
            </a:r>
          </a:p>
          <a:p>
            <a:pPr algn="just" marL="469900" marR="5080" indent="-457200">
              <a:lnSpc>
                <a:spcPct val="90300"/>
              </a:lnSpc>
              <a:spcBef>
                <a:spcPts val="605"/>
              </a:spcBef>
              <a:buSzPct val="75000"/>
              <a:buFont typeface="Wingdings"/>
              <a:buChar char=""/>
              <a:tabLst>
                <a:tab pos="812165" algn="l"/>
                <a:tab pos="813435" algn="l"/>
              </a:tabLst>
            </a:pPr>
            <a:r>
              <a:rPr dirty="0"/>
              <a:t>	</a:t>
            </a:r>
            <a:r>
              <a:rPr dirty="0" spc="-20"/>
              <a:t>Чтобы </a:t>
            </a:r>
            <a:r>
              <a:rPr dirty="0" spc="-35"/>
              <a:t>подтвердить </a:t>
            </a:r>
            <a:r>
              <a:rPr dirty="0" spc="-5"/>
              <a:t>мою </a:t>
            </a:r>
            <a:r>
              <a:rPr dirty="0" spc="-10"/>
              <a:t>мысль, обратимся </a:t>
            </a:r>
            <a:r>
              <a:rPr dirty="0"/>
              <a:t>к </a:t>
            </a:r>
            <a:r>
              <a:rPr dirty="0" spc="-40"/>
              <a:t>тексту. </a:t>
            </a:r>
            <a:r>
              <a:rPr dirty="0" spc="-5"/>
              <a:t>На </a:t>
            </a:r>
            <a:r>
              <a:rPr dirty="0"/>
              <a:t> </a:t>
            </a:r>
            <a:r>
              <a:rPr dirty="0" spc="-5"/>
              <a:t>примере</a:t>
            </a:r>
            <a:r>
              <a:rPr dirty="0"/>
              <a:t> </a:t>
            </a:r>
            <a:r>
              <a:rPr dirty="0" spc="-5"/>
              <a:t>случая</a:t>
            </a:r>
            <a:r>
              <a:rPr dirty="0"/>
              <a:t> </a:t>
            </a:r>
            <a:r>
              <a:rPr dirty="0" spc="-10"/>
              <a:t>из</a:t>
            </a:r>
            <a:r>
              <a:rPr dirty="0" spc="-5"/>
              <a:t> </a:t>
            </a:r>
            <a:r>
              <a:rPr dirty="0"/>
              <a:t>жизни</a:t>
            </a:r>
            <a:r>
              <a:rPr dirty="0" spc="5"/>
              <a:t> </a:t>
            </a:r>
            <a:r>
              <a:rPr dirty="0" spc="-40"/>
              <a:t>детского</a:t>
            </a:r>
            <a:r>
              <a:rPr dirty="0" spc="-35"/>
              <a:t> </a:t>
            </a:r>
            <a:r>
              <a:rPr dirty="0" spc="-15"/>
              <a:t>дома</a:t>
            </a:r>
            <a:r>
              <a:rPr dirty="0" spc="-10"/>
              <a:t> </a:t>
            </a:r>
            <a:r>
              <a:rPr dirty="0" spc="-145"/>
              <a:t>Ф.</a:t>
            </a:r>
            <a:r>
              <a:rPr dirty="0" spc="254"/>
              <a:t> </a:t>
            </a:r>
            <a:r>
              <a:rPr dirty="0" spc="-30"/>
              <a:t>Соколова </a:t>
            </a:r>
            <a:r>
              <a:rPr dirty="0" spc="-25"/>
              <a:t> </a:t>
            </a:r>
            <a:r>
              <a:rPr dirty="0" spc="-35"/>
              <a:t>показывает, </a:t>
            </a:r>
            <a:r>
              <a:rPr dirty="0" spc="-25"/>
              <a:t>как </a:t>
            </a:r>
            <a:r>
              <a:rPr dirty="0" spc="-20"/>
              <a:t>молчание учителей </a:t>
            </a:r>
            <a:r>
              <a:rPr dirty="0" spc="-10"/>
              <a:t>способствовало </a:t>
            </a:r>
            <a:r>
              <a:rPr dirty="0" spc="-55"/>
              <a:t>тому, </a:t>
            </a:r>
            <a:r>
              <a:rPr dirty="0" spc="-50"/>
              <a:t> </a:t>
            </a:r>
            <a:r>
              <a:rPr dirty="0" spc="-20"/>
              <a:t>что</a:t>
            </a:r>
            <a:r>
              <a:rPr dirty="0" spc="-35"/>
              <a:t> </a:t>
            </a:r>
            <a:r>
              <a:rPr dirty="0" spc="-20"/>
              <a:t>завхоз</a:t>
            </a:r>
            <a:r>
              <a:rPr dirty="0" spc="-30"/>
              <a:t> </a:t>
            </a:r>
            <a:r>
              <a:rPr dirty="0" spc="-45"/>
              <a:t>продолжал </a:t>
            </a:r>
            <a:r>
              <a:rPr dirty="0" spc="-10"/>
              <a:t>безнаказанно</a:t>
            </a:r>
            <a:r>
              <a:rPr dirty="0" spc="-35"/>
              <a:t> </a:t>
            </a:r>
            <a:r>
              <a:rPr dirty="0" spc="-10"/>
              <a:t>обкрадывать</a:t>
            </a:r>
            <a:r>
              <a:rPr dirty="0" spc="-105"/>
              <a:t> </a:t>
            </a:r>
            <a:r>
              <a:rPr dirty="0" spc="-25"/>
              <a:t>детей.</a:t>
            </a:r>
          </a:p>
          <a:p>
            <a:pPr algn="just" marL="812800">
              <a:lnSpc>
                <a:spcPct val="100000"/>
              </a:lnSpc>
              <a:spcBef>
                <a:spcPts val="310"/>
              </a:spcBef>
            </a:pPr>
            <a:r>
              <a:rPr dirty="0" spc="-25"/>
              <a:t>Хочу</a:t>
            </a:r>
            <a:r>
              <a:rPr dirty="0" spc="630"/>
              <a:t> </a:t>
            </a:r>
            <a:r>
              <a:rPr dirty="0" spc="-40"/>
              <a:t>подтвердить</a:t>
            </a:r>
            <a:r>
              <a:rPr dirty="0" spc="615"/>
              <a:t> </a:t>
            </a:r>
            <a:r>
              <a:rPr dirty="0" spc="-5"/>
              <a:t>свою</a:t>
            </a:r>
            <a:r>
              <a:rPr dirty="0" spc="630"/>
              <a:t> </a:t>
            </a:r>
            <a:r>
              <a:rPr dirty="0" spc="-10"/>
              <a:t>мысль</a:t>
            </a:r>
            <a:r>
              <a:rPr dirty="0" spc="645"/>
              <a:t> </a:t>
            </a:r>
            <a:r>
              <a:rPr dirty="0" spc="-10"/>
              <a:t>примерами</a:t>
            </a:r>
            <a:r>
              <a:rPr dirty="0" spc="630"/>
              <a:t> </a:t>
            </a:r>
            <a:r>
              <a:rPr dirty="0" spc="-5"/>
              <a:t>из</a:t>
            </a:r>
            <a:r>
              <a:rPr dirty="0" spc="640"/>
              <a:t> </a:t>
            </a:r>
            <a:r>
              <a:rPr dirty="0" spc="-20"/>
              <a:t>текста.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92835" y="4688281"/>
            <a:ext cx="7629525" cy="1382395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algn="just" marL="12700" marR="5080">
              <a:lnSpc>
                <a:spcPct val="90300"/>
              </a:lnSpc>
              <a:spcBef>
                <a:spcPts val="380"/>
              </a:spcBef>
            </a:pPr>
            <a:r>
              <a:rPr dirty="0" sz="2400" spc="-20">
                <a:latin typeface="Calibri"/>
                <a:cs typeface="Calibri"/>
              </a:rPr>
              <a:t>Среди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учителей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35">
                <a:latin typeface="Calibri"/>
                <a:cs typeface="Calibri"/>
              </a:rPr>
              <a:t>детского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дома</a:t>
            </a:r>
            <a:r>
              <a:rPr dirty="0" sz="2400" spc="-15">
                <a:latin typeface="Calibri"/>
                <a:cs typeface="Calibri"/>
              </a:rPr>
              <a:t> нашёлся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40">
                <a:latin typeface="Calibri"/>
                <a:cs typeface="Calibri"/>
              </a:rPr>
              <a:t>только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40">
                <a:latin typeface="Calibri"/>
                <a:cs typeface="Calibri"/>
              </a:rPr>
              <a:t>один 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человек,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30">
                <a:latin typeface="Calibri"/>
                <a:cs typeface="Calibri"/>
              </a:rPr>
              <a:t>который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остановил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вора.</a:t>
            </a:r>
            <a:r>
              <a:rPr dirty="0" sz="2400" spc="-5">
                <a:latin typeface="Calibri"/>
                <a:cs typeface="Calibri"/>
              </a:rPr>
              <a:t> Все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остальные</a:t>
            </a:r>
            <a:r>
              <a:rPr dirty="0" sz="2400">
                <a:latin typeface="Calibri"/>
                <a:cs typeface="Calibri"/>
              </a:rPr>
              <a:t> –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30">
                <a:latin typeface="Calibri"/>
                <a:cs typeface="Calibri"/>
              </a:rPr>
              <a:t>это 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35">
                <a:latin typeface="Calibri"/>
                <a:cs typeface="Calibri"/>
              </a:rPr>
              <a:t>люди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с </a:t>
            </a:r>
            <a:r>
              <a:rPr dirty="0" sz="2400" spc="-5">
                <a:latin typeface="Calibri"/>
                <a:cs typeface="Calibri"/>
              </a:rPr>
              <a:t>«ленивыми </a:t>
            </a:r>
            <a:r>
              <a:rPr dirty="0" sz="2400" spc="-10">
                <a:latin typeface="Calibri"/>
                <a:cs typeface="Calibri"/>
              </a:rPr>
              <a:t>душами», </a:t>
            </a:r>
            <a:r>
              <a:rPr dirty="0" sz="2400" spc="-30">
                <a:latin typeface="Calibri"/>
                <a:cs typeface="Calibri"/>
              </a:rPr>
              <a:t>которых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не </a:t>
            </a:r>
            <a:r>
              <a:rPr dirty="0" sz="2400" spc="-20">
                <a:latin typeface="Calibri"/>
                <a:cs typeface="Calibri"/>
              </a:rPr>
              <a:t>трогает</a:t>
            </a:r>
            <a:r>
              <a:rPr dirty="0" sz="2400" spc="500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то,</a:t>
            </a:r>
            <a:r>
              <a:rPr dirty="0" sz="2400" spc="495">
                <a:latin typeface="Calibri"/>
                <a:cs typeface="Calibri"/>
              </a:rPr>
              <a:t> </a:t>
            </a:r>
            <a:r>
              <a:rPr dirty="0" sz="2400" spc="-35">
                <a:latin typeface="Calibri"/>
                <a:cs typeface="Calibri"/>
              </a:rPr>
              <a:t>что 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на</a:t>
            </a:r>
            <a:r>
              <a:rPr dirty="0" sz="2400" spc="-5">
                <a:latin typeface="Calibri"/>
                <a:cs typeface="Calibri"/>
              </a:rPr>
              <a:t> их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40">
                <a:latin typeface="Calibri"/>
                <a:cs typeface="Calibri"/>
              </a:rPr>
              <a:t>глазах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происходит</a:t>
            </a:r>
            <a:r>
              <a:rPr dirty="0" sz="2400" spc="-8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преступление.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9475" y="381000"/>
            <a:ext cx="8229600" cy="114300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535635" y="587197"/>
            <a:ext cx="8084820" cy="42386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32639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Работа</a:t>
            </a:r>
            <a:r>
              <a:rPr dirty="0" sz="2400" spc="-5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над</a:t>
            </a:r>
            <a:r>
              <a:rPr dirty="0" sz="2400" spc="-3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заданием</a:t>
            </a:r>
            <a:r>
              <a:rPr dirty="0" sz="2400" spc="-5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spc="-10" b="1">
                <a:solidFill>
                  <a:srgbClr val="001F5F"/>
                </a:solidFill>
                <a:latin typeface="Calibri"/>
                <a:cs typeface="Calibri"/>
              </a:rPr>
              <a:t>9.2.</a:t>
            </a:r>
            <a:endParaRPr sz="2400">
              <a:latin typeface="Calibri"/>
              <a:cs typeface="Calibri"/>
            </a:endParaRPr>
          </a:p>
          <a:p>
            <a:pPr algn="ctr" marR="121285">
              <a:lnSpc>
                <a:spcPct val="100000"/>
              </a:lnSpc>
              <a:spcBef>
                <a:spcPts val="5"/>
              </a:spcBef>
            </a:pP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Пишем</a:t>
            </a:r>
            <a:r>
              <a:rPr dirty="0" sz="2400" spc="-5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001F5F"/>
                </a:solidFill>
                <a:latin typeface="Calibri"/>
                <a:cs typeface="Calibri"/>
              </a:rPr>
              <a:t>заключение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>
              <a:latin typeface="Calibri"/>
              <a:cs typeface="Calibri"/>
            </a:endParaRPr>
          </a:p>
          <a:p>
            <a:pPr algn="just" marL="469900" marR="5080" indent="-457200">
              <a:lnSpc>
                <a:spcPts val="2600"/>
              </a:lnSpc>
              <a:buSzPct val="75000"/>
              <a:buFont typeface="Wingdings"/>
              <a:buChar char=""/>
              <a:tabLst>
                <a:tab pos="744855" algn="l"/>
              </a:tabLst>
            </a:pPr>
            <a:r>
              <a:rPr dirty="0"/>
              <a:t>	</a:t>
            </a:r>
            <a:r>
              <a:rPr dirty="0" sz="2400" spc="-65">
                <a:latin typeface="Calibri"/>
                <a:cs typeface="Calibri"/>
              </a:rPr>
              <a:t>Таким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образом,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45">
                <a:latin typeface="Calibri"/>
                <a:cs typeface="Calibri"/>
              </a:rPr>
              <a:t>Ф.</a:t>
            </a:r>
            <a:r>
              <a:rPr dirty="0" sz="2400" spc="254">
                <a:latin typeface="Calibri"/>
                <a:cs typeface="Calibri"/>
              </a:rPr>
              <a:t> </a:t>
            </a:r>
            <a:r>
              <a:rPr dirty="0" sz="2400" spc="-30">
                <a:latin typeface="Calibri"/>
                <a:cs typeface="Calibri"/>
              </a:rPr>
              <a:t>Соколова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призывает</a:t>
            </a:r>
            <a:r>
              <a:rPr dirty="0" sz="2400">
                <a:latin typeface="Calibri"/>
                <a:cs typeface="Calibri"/>
              </a:rPr>
              <a:t> нас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активно 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бороться</a:t>
            </a:r>
            <a:r>
              <a:rPr dirty="0" sz="2400" spc="-6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со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злом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ради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добра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и</a:t>
            </a:r>
            <a:r>
              <a:rPr dirty="0" sz="2400" spc="-8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справедливости.</a:t>
            </a:r>
            <a:endParaRPr sz="2400">
              <a:latin typeface="Calibri"/>
              <a:cs typeface="Calibri"/>
            </a:endParaRPr>
          </a:p>
          <a:p>
            <a:pPr algn="just" marL="469900" marR="5080" indent="-457200">
              <a:lnSpc>
                <a:spcPts val="2610"/>
              </a:lnSpc>
              <a:spcBef>
                <a:spcPts val="590"/>
              </a:spcBef>
              <a:buSzPct val="75000"/>
              <a:buFont typeface="Wingdings"/>
              <a:buChar char=""/>
              <a:tabLst>
                <a:tab pos="744855" algn="l"/>
              </a:tabLst>
            </a:pPr>
            <a:r>
              <a:rPr dirty="0"/>
              <a:t>	</a:t>
            </a:r>
            <a:r>
              <a:rPr dirty="0" sz="2400">
                <a:latin typeface="Calibri"/>
                <a:cs typeface="Calibri"/>
              </a:rPr>
              <a:t>В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заключение</a:t>
            </a:r>
            <a:r>
              <a:rPr dirty="0" sz="2400">
                <a:latin typeface="Calibri"/>
                <a:cs typeface="Calibri"/>
              </a:rPr>
              <a:t> нужно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сказать,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что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примеру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героини 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текста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35">
                <a:latin typeface="Calibri"/>
                <a:cs typeface="Calibri"/>
              </a:rPr>
              <a:t>должен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следовать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каждый</a:t>
            </a:r>
            <a:r>
              <a:rPr dirty="0" sz="2400" spc="-15">
                <a:latin typeface="Calibri"/>
                <a:cs typeface="Calibri"/>
              </a:rPr>
              <a:t> человек.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100">
                <a:latin typeface="Calibri"/>
                <a:cs typeface="Calibri"/>
              </a:rPr>
              <a:t>Только</a:t>
            </a:r>
            <a:r>
              <a:rPr dirty="0" sz="2400" spc="-95">
                <a:latin typeface="Calibri"/>
                <a:cs typeface="Calibri"/>
              </a:rPr>
              <a:t> </a:t>
            </a:r>
            <a:r>
              <a:rPr dirty="0" sz="2400" spc="-55">
                <a:latin typeface="Calibri"/>
                <a:cs typeface="Calibri"/>
              </a:rPr>
              <a:t>тогда 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наша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жизнь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станет</a:t>
            </a:r>
            <a:r>
              <a:rPr dirty="0" sz="2400" spc="-1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лучше.</a:t>
            </a:r>
            <a:endParaRPr sz="2400">
              <a:latin typeface="Calibri"/>
              <a:cs typeface="Calibri"/>
            </a:endParaRPr>
          </a:p>
          <a:p>
            <a:pPr algn="just" marL="812800" indent="-800735">
              <a:lnSpc>
                <a:spcPts val="2745"/>
              </a:lnSpc>
              <a:spcBef>
                <a:spcPts val="260"/>
              </a:spcBef>
              <a:buSzPct val="75000"/>
              <a:buFont typeface="Wingdings"/>
              <a:buChar char=""/>
              <a:tabLst>
                <a:tab pos="812165" algn="l"/>
                <a:tab pos="813435" algn="l"/>
              </a:tabLst>
            </a:pPr>
            <a:r>
              <a:rPr dirty="0" sz="2400" spc="-65">
                <a:latin typeface="Calibri"/>
                <a:cs typeface="Calibri"/>
              </a:rPr>
              <a:t>Таким</a:t>
            </a:r>
            <a:r>
              <a:rPr dirty="0" sz="2400" spc="118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образом,</a:t>
            </a:r>
            <a:r>
              <a:rPr dirty="0" sz="2400" spc="121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мы</a:t>
            </a:r>
            <a:r>
              <a:rPr dirty="0" sz="2400" spc="121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убедились</a:t>
            </a:r>
            <a:r>
              <a:rPr dirty="0" sz="2400" spc="12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в  </a:t>
            </a:r>
            <a:r>
              <a:rPr dirty="0" sz="2400" spc="12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том,</a:t>
            </a:r>
            <a:r>
              <a:rPr dirty="0" sz="2400" spc="120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что</a:t>
            </a:r>
            <a:r>
              <a:rPr dirty="0" sz="2400" spc="1205">
                <a:latin typeface="Calibri"/>
                <a:cs typeface="Calibri"/>
              </a:rPr>
              <a:t> </a:t>
            </a:r>
            <a:r>
              <a:rPr dirty="0" sz="2400" spc="-40">
                <a:latin typeface="Calibri"/>
                <a:cs typeface="Calibri"/>
              </a:rPr>
              <a:t>только</a:t>
            </a:r>
            <a:endParaRPr sz="2400">
              <a:latin typeface="Calibri"/>
              <a:cs typeface="Calibri"/>
            </a:endParaRPr>
          </a:p>
          <a:p>
            <a:pPr algn="just" marL="469900">
              <a:lnSpc>
                <a:spcPts val="2605"/>
              </a:lnSpc>
            </a:pPr>
            <a:r>
              <a:rPr dirty="0" sz="2400" spc="-20">
                <a:latin typeface="Calibri"/>
                <a:cs typeface="Calibri"/>
              </a:rPr>
              <a:t>неравнодушные</a:t>
            </a:r>
            <a:r>
              <a:rPr dirty="0" sz="2400" spc="15">
                <a:latin typeface="Calibri"/>
                <a:cs typeface="Calibri"/>
              </a:rPr>
              <a:t> </a:t>
            </a:r>
            <a:r>
              <a:rPr dirty="0" sz="2400" spc="-40">
                <a:latin typeface="Calibri"/>
                <a:cs typeface="Calibri"/>
              </a:rPr>
              <a:t>люди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способны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противостоять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5">
                <a:latin typeface="Calibri"/>
                <a:cs typeface="Calibri"/>
              </a:rPr>
              <a:t>злу,</a:t>
            </a:r>
            <a:r>
              <a:rPr dirty="0" sz="2400" spc="2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а</a:t>
            </a:r>
            <a:endParaRPr sz="2400">
              <a:latin typeface="Calibri"/>
              <a:cs typeface="Calibri"/>
            </a:endParaRPr>
          </a:p>
          <a:p>
            <a:pPr algn="just" marL="469900">
              <a:lnSpc>
                <a:spcPts val="2740"/>
              </a:lnSpc>
            </a:pPr>
            <a:r>
              <a:rPr dirty="0" sz="2400" spc="-5">
                <a:latin typeface="Calibri"/>
                <a:cs typeface="Calibri"/>
              </a:rPr>
              <a:t>«ленивые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души»,</a:t>
            </a:r>
            <a:r>
              <a:rPr dirty="0" sz="2400" spc="-40">
                <a:latin typeface="Calibri"/>
                <a:cs typeface="Calibri"/>
              </a:rPr>
              <a:t> наоборот, </a:t>
            </a:r>
            <a:r>
              <a:rPr dirty="0" sz="2400" spc="-20">
                <a:latin typeface="Calibri"/>
                <a:cs typeface="Calibri"/>
              </a:rPr>
              <a:t>поддерживают</a:t>
            </a:r>
            <a:r>
              <a:rPr dirty="0" sz="2400" spc="1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его.</a:t>
            </a:r>
            <a:endParaRPr sz="2400">
              <a:latin typeface="Calibri"/>
              <a:cs typeface="Calibri"/>
            </a:endParaRPr>
          </a:p>
          <a:p>
            <a:pPr algn="just" marL="538480" indent="-525780">
              <a:lnSpc>
                <a:spcPct val="100000"/>
              </a:lnSpc>
              <a:spcBef>
                <a:spcPts val="310"/>
              </a:spcBef>
              <a:buSzPct val="75000"/>
              <a:buFont typeface="Wingdings"/>
              <a:buChar char=""/>
              <a:tabLst>
                <a:tab pos="538480" algn="l"/>
              </a:tabLst>
            </a:pPr>
            <a:r>
              <a:rPr dirty="0" sz="2400" spc="-5">
                <a:latin typeface="Calibri"/>
                <a:cs typeface="Calibri"/>
              </a:rPr>
              <a:t>Завершая</a:t>
            </a:r>
            <a:r>
              <a:rPr dirty="0" sz="2400" spc="124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сочинение,</a:t>
            </a:r>
            <a:r>
              <a:rPr dirty="0" sz="2400" spc="12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я  </a:t>
            </a:r>
            <a:r>
              <a:rPr dirty="0" sz="2400" spc="150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хочу</a:t>
            </a:r>
            <a:r>
              <a:rPr dirty="0" sz="2400" spc="122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напомнить</a:t>
            </a:r>
            <a:r>
              <a:rPr dirty="0" sz="2400" spc="122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знаменитое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84744" y="4764481"/>
            <a:ext cx="1135380" cy="7226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ts val="2745"/>
              </a:lnSpc>
              <a:spcBef>
                <a:spcPts val="100"/>
              </a:spcBef>
            </a:pPr>
            <a:r>
              <a:rPr dirty="0" sz="2400" spc="-30">
                <a:latin typeface="Calibri"/>
                <a:cs typeface="Calibri"/>
              </a:rPr>
              <a:t>согласия</a:t>
            </a:r>
            <a:endParaRPr sz="2400">
              <a:latin typeface="Calibri"/>
              <a:cs typeface="Calibri"/>
            </a:endParaRPr>
          </a:p>
          <a:p>
            <a:pPr algn="r" marR="7620">
              <a:lnSpc>
                <a:spcPts val="2745"/>
              </a:lnSpc>
            </a:pPr>
            <a:r>
              <a:rPr dirty="0" sz="2400" spc="-10">
                <a:latin typeface="Calibri"/>
                <a:cs typeface="Calibri"/>
              </a:rPr>
              <a:t>низкие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2835" y="4764481"/>
            <a:ext cx="6474460" cy="1052195"/>
          </a:xfrm>
          <a:prstGeom prst="rect">
            <a:avLst/>
          </a:prstGeom>
        </p:spPr>
        <p:txBody>
          <a:bodyPr wrap="square" lIns="0" tIns="48894" rIns="0" bIns="0" rtlCol="0" vert="horz">
            <a:spAutoFit/>
          </a:bodyPr>
          <a:lstStyle/>
          <a:p>
            <a:pPr marL="12700" marR="5080">
              <a:lnSpc>
                <a:spcPct val="90200"/>
              </a:lnSpc>
              <a:spcBef>
                <a:spcPts val="384"/>
              </a:spcBef>
            </a:pPr>
            <a:r>
              <a:rPr dirty="0" sz="2400" spc="-10">
                <a:latin typeface="Calibri"/>
                <a:cs typeface="Calibri"/>
              </a:rPr>
              <a:t>высказывание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о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том,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что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40">
                <a:latin typeface="Calibri"/>
                <a:cs typeface="Calibri"/>
              </a:rPr>
              <a:t>только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с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молчаливого </a:t>
            </a:r>
            <a:r>
              <a:rPr dirty="0" sz="2400" spc="-530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равнодушных</a:t>
            </a:r>
            <a:r>
              <a:rPr dirty="0" sz="2400" spc="37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совершаются</a:t>
            </a:r>
            <a:r>
              <a:rPr dirty="0" sz="2400" spc="39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на</a:t>
            </a:r>
            <a:r>
              <a:rPr dirty="0" sz="2400" spc="37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земле</a:t>
            </a:r>
            <a:r>
              <a:rPr dirty="0" sz="2400" spc="39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все</a:t>
            </a:r>
            <a:r>
              <a:rPr dirty="0" sz="2400" spc="39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самые </a:t>
            </a:r>
            <a:r>
              <a:rPr dirty="0" sz="2400" spc="-52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преступления.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99942" y="538733"/>
            <a:ext cx="3411854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-5"/>
              <a:t>Пример</a:t>
            </a:r>
            <a:r>
              <a:rPr dirty="0" sz="3200" spc="-125"/>
              <a:t> </a:t>
            </a:r>
            <a:r>
              <a:rPr dirty="0" sz="3200" spc="-5"/>
              <a:t>сочинения</a:t>
            </a:r>
            <a:endParaRPr sz="3200"/>
          </a:p>
        </p:txBody>
      </p:sp>
      <p:grpSp>
        <p:nvGrpSpPr>
          <p:cNvPr id="3" name="object 3"/>
          <p:cNvGrpSpPr/>
          <p:nvPr/>
        </p:nvGrpSpPr>
        <p:grpSpPr>
          <a:xfrm>
            <a:off x="1341102" y="1406652"/>
            <a:ext cx="6300470" cy="5451475"/>
            <a:chOff x="1341102" y="1406652"/>
            <a:chExt cx="6300470" cy="545147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41102" y="1496539"/>
              <a:ext cx="6263675" cy="5361457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02080" y="1406652"/>
              <a:ext cx="6239256" cy="518464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83638" y="481075"/>
            <a:ext cx="550862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15">
                <a:solidFill>
                  <a:srgbClr val="17375E"/>
                </a:solidFill>
              </a:rPr>
              <a:t>Контактная</a:t>
            </a:r>
            <a:r>
              <a:rPr dirty="0" sz="4000" spc="-65">
                <a:solidFill>
                  <a:srgbClr val="17375E"/>
                </a:solidFill>
              </a:rPr>
              <a:t> </a:t>
            </a:r>
            <a:r>
              <a:rPr dirty="0" sz="4000" spc="-15">
                <a:solidFill>
                  <a:srgbClr val="17375E"/>
                </a:solidFill>
              </a:rPr>
              <a:t>информация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1977898" y="3116072"/>
            <a:ext cx="4900295" cy="17170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  <a:tabLst>
                <a:tab pos="3179445" algn="l"/>
              </a:tabLst>
            </a:pPr>
            <a:r>
              <a:rPr dirty="0" sz="2800" spc="-15" b="1">
                <a:latin typeface="Calibri"/>
                <a:cs typeface="Calibri"/>
              </a:rPr>
              <a:t>Нарушевич</a:t>
            </a:r>
            <a:r>
              <a:rPr dirty="0" sz="2800" spc="25" b="1">
                <a:latin typeface="Calibri"/>
                <a:cs typeface="Calibri"/>
              </a:rPr>
              <a:t> </a:t>
            </a:r>
            <a:r>
              <a:rPr dirty="0" sz="2800" spc="-15" b="1">
                <a:latin typeface="Calibri"/>
                <a:cs typeface="Calibri"/>
              </a:rPr>
              <a:t>Андрей	</a:t>
            </a:r>
            <a:r>
              <a:rPr dirty="0" sz="2800" spc="-60" b="1">
                <a:latin typeface="Calibri"/>
                <a:cs typeface="Calibri"/>
              </a:rPr>
              <a:t>Георгиевич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>
              <a:latin typeface="Calibri"/>
              <a:cs typeface="Calibri"/>
            </a:endParaRPr>
          </a:p>
          <a:p>
            <a:pPr algn="ctr" marL="81915">
              <a:lnSpc>
                <a:spcPct val="100000"/>
              </a:lnSpc>
            </a:pPr>
            <a:r>
              <a:rPr dirty="0" u="heavy" sz="2800" spc="-2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anarushevich@yandex.ru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274320"/>
            <a:ext cx="8229600" cy="1143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86230" y="437514"/>
            <a:ext cx="5971540" cy="808990"/>
          </a:xfrm>
          <a:prstGeom prst="rect"/>
        </p:spPr>
        <p:txBody>
          <a:bodyPr wrap="square" lIns="0" tIns="38100" rIns="0" bIns="0" rtlCol="0" vert="horz">
            <a:spAutoFit/>
          </a:bodyPr>
          <a:lstStyle/>
          <a:p>
            <a:pPr algn="ctr" marL="575310">
              <a:lnSpc>
                <a:spcPct val="100000"/>
              </a:lnSpc>
              <a:spcBef>
                <a:spcPts val="300"/>
              </a:spcBef>
            </a:pPr>
            <a:r>
              <a:rPr dirty="0"/>
              <a:t>Как</a:t>
            </a:r>
            <a:r>
              <a:rPr dirty="0" spc="-15"/>
              <a:t> </a:t>
            </a:r>
            <a:r>
              <a:rPr dirty="0" spc="-5"/>
              <a:t>писать</a:t>
            </a:r>
            <a:r>
              <a:rPr dirty="0" spc="-60"/>
              <a:t> </a:t>
            </a:r>
            <a:r>
              <a:rPr dirty="0" spc="-10"/>
              <a:t>сочинение-рассуждение</a:t>
            </a:r>
          </a:p>
          <a:p>
            <a:pPr algn="ctr">
              <a:lnSpc>
                <a:spcPct val="100000"/>
              </a:lnSpc>
              <a:spcBef>
                <a:spcPts val="204"/>
              </a:spcBef>
            </a:pPr>
            <a:r>
              <a:rPr dirty="0"/>
              <a:t>с</a:t>
            </a:r>
            <a:r>
              <a:rPr dirty="0" spc="-30"/>
              <a:t> </a:t>
            </a:r>
            <a:r>
              <a:rPr dirty="0" spc="-5"/>
              <a:t>объяснением</a:t>
            </a:r>
            <a:r>
              <a:rPr dirty="0" spc="-60"/>
              <a:t> </a:t>
            </a:r>
            <a:r>
              <a:rPr dirty="0"/>
              <a:t>смысла</a:t>
            </a:r>
            <a:r>
              <a:rPr dirty="0" spc="-65"/>
              <a:t> </a:t>
            </a:r>
            <a:r>
              <a:rPr dirty="0" spc="-5"/>
              <a:t>цитаты</a:t>
            </a:r>
            <a:r>
              <a:rPr dirty="0" spc="-35"/>
              <a:t> </a:t>
            </a:r>
            <a:r>
              <a:rPr dirty="0"/>
              <a:t>из</a:t>
            </a:r>
            <a:r>
              <a:rPr dirty="0" spc="-30"/>
              <a:t> </a:t>
            </a:r>
            <a:r>
              <a:rPr dirty="0" spc="-20"/>
              <a:t>текста</a:t>
            </a:r>
            <a:r>
              <a:rPr dirty="0" spc="-60"/>
              <a:t> </a:t>
            </a:r>
            <a:r>
              <a:rPr dirty="0" spc="-5"/>
              <a:t>(9.2)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4416" y="1966722"/>
            <a:ext cx="7762875" cy="33915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471170" marR="5080" indent="-457200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471805" algn="l"/>
              </a:tabLst>
            </a:pPr>
            <a:r>
              <a:rPr dirty="0" sz="2000" spc="-20">
                <a:latin typeface="Calibri"/>
                <a:cs typeface="Calibri"/>
              </a:rPr>
              <a:t>Внимательно </a:t>
            </a:r>
            <a:r>
              <a:rPr dirty="0" sz="2000" spc="-10">
                <a:latin typeface="Calibri"/>
                <a:cs typeface="Calibri"/>
              </a:rPr>
              <a:t>прочитайте </a:t>
            </a:r>
            <a:r>
              <a:rPr dirty="0" sz="2000" spc="-20">
                <a:latin typeface="Calibri"/>
                <a:cs typeface="Calibri"/>
              </a:rPr>
              <a:t>цитату. </a:t>
            </a:r>
            <a:r>
              <a:rPr dirty="0" sz="2000" spc="-25">
                <a:latin typeface="Calibri"/>
                <a:cs typeface="Calibri"/>
              </a:rPr>
              <a:t>Определите </a:t>
            </a:r>
            <a:r>
              <a:rPr dirty="0" sz="2000" spc="-5">
                <a:latin typeface="Calibri"/>
                <a:cs typeface="Calibri"/>
              </a:rPr>
              <a:t>её смысл </a:t>
            </a:r>
            <a:r>
              <a:rPr dirty="0" sz="2000">
                <a:latin typeface="Calibri"/>
                <a:cs typeface="Calibri"/>
              </a:rPr>
              <a:t>в </a:t>
            </a:r>
            <a:r>
              <a:rPr dirty="0" sz="2000" spc="-25">
                <a:latin typeface="Calibri"/>
                <a:cs typeface="Calibri"/>
              </a:rPr>
              <a:t>контексте 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произведения.</a:t>
            </a:r>
            <a:endParaRPr sz="2000">
              <a:latin typeface="Calibri"/>
              <a:cs typeface="Calibri"/>
            </a:endParaRPr>
          </a:p>
          <a:p>
            <a:pPr algn="just" marL="471170" marR="193675" indent="-457200">
              <a:lnSpc>
                <a:spcPct val="100000"/>
              </a:lnSpc>
              <a:spcBef>
                <a:spcPts val="500"/>
              </a:spcBef>
              <a:buAutoNum type="arabicPeriod"/>
              <a:tabLst>
                <a:tab pos="471805" algn="l"/>
              </a:tabLst>
            </a:pPr>
            <a:r>
              <a:rPr dirty="0" sz="2000" spc="-10">
                <a:latin typeface="Calibri"/>
                <a:cs typeface="Calibri"/>
              </a:rPr>
              <a:t>Перечитайте </a:t>
            </a:r>
            <a:r>
              <a:rPr dirty="0" sz="2000" spc="-20">
                <a:latin typeface="Calibri"/>
                <a:cs typeface="Calibri"/>
              </a:rPr>
              <a:t>текст </a:t>
            </a:r>
            <a:r>
              <a:rPr dirty="0" sz="2000">
                <a:latin typeface="Calibri"/>
                <a:cs typeface="Calibri"/>
              </a:rPr>
              <a:t>и </a:t>
            </a:r>
            <a:r>
              <a:rPr dirty="0" sz="2000" spc="-15">
                <a:latin typeface="Calibri"/>
                <a:cs typeface="Calibri"/>
              </a:rPr>
              <a:t>найдите </a:t>
            </a:r>
            <a:r>
              <a:rPr dirty="0" sz="2000">
                <a:latin typeface="Calibri"/>
                <a:cs typeface="Calibri"/>
              </a:rPr>
              <a:t>в </a:t>
            </a:r>
            <a:r>
              <a:rPr dirty="0" sz="2000" spc="-10">
                <a:latin typeface="Calibri"/>
                <a:cs typeface="Calibri"/>
              </a:rPr>
              <a:t>нём </a:t>
            </a:r>
            <a:r>
              <a:rPr dirty="0" sz="2000" spc="-5">
                <a:latin typeface="Calibri"/>
                <a:cs typeface="Calibri"/>
              </a:rPr>
              <a:t>примеры, </a:t>
            </a:r>
            <a:r>
              <a:rPr dirty="0" sz="2000" spc="-20">
                <a:latin typeface="Calibri"/>
                <a:cs typeface="Calibri"/>
              </a:rPr>
              <a:t>подтверждающие 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ваше </a:t>
            </a:r>
            <a:r>
              <a:rPr dirty="0" sz="2000" spc="-10">
                <a:latin typeface="Calibri"/>
                <a:cs typeface="Calibri"/>
              </a:rPr>
              <a:t>понимание цитаты. </a:t>
            </a:r>
            <a:r>
              <a:rPr dirty="0" sz="2000" spc="-20">
                <a:latin typeface="Calibri"/>
                <a:cs typeface="Calibri"/>
              </a:rPr>
              <a:t>Это </a:t>
            </a:r>
            <a:r>
              <a:rPr dirty="0" sz="2000" spc="-10">
                <a:latin typeface="Calibri"/>
                <a:cs typeface="Calibri"/>
              </a:rPr>
              <a:t>могут </a:t>
            </a:r>
            <a:r>
              <a:rPr dirty="0" sz="2000">
                <a:latin typeface="Calibri"/>
                <a:cs typeface="Calibri"/>
              </a:rPr>
              <a:t>быть </a:t>
            </a:r>
            <a:r>
              <a:rPr dirty="0" sz="2000" spc="-5">
                <a:latin typeface="Calibri"/>
                <a:cs typeface="Calibri"/>
              </a:rPr>
              <a:t>цитаты </a:t>
            </a:r>
            <a:r>
              <a:rPr dirty="0" sz="2000" spc="-10">
                <a:latin typeface="Calibri"/>
                <a:cs typeface="Calibri"/>
              </a:rPr>
              <a:t>из текста, </a:t>
            </a:r>
            <a:r>
              <a:rPr dirty="0" sz="2000" spc="-5">
                <a:latin typeface="Calibri"/>
                <a:cs typeface="Calibri"/>
              </a:rPr>
              <a:t>мысли </a:t>
            </a:r>
            <a:r>
              <a:rPr dirty="0" sz="2000" spc="-44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автора,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поступки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героев</a:t>
            </a:r>
            <a:r>
              <a:rPr dirty="0" sz="2000" spc="-135">
                <a:latin typeface="Calibri"/>
                <a:cs typeface="Calibri"/>
              </a:rPr>
              <a:t> </a:t>
            </a:r>
            <a:r>
              <a:rPr dirty="0" sz="2000" spc="-40">
                <a:latin typeface="Calibri"/>
                <a:cs typeface="Calibri"/>
              </a:rPr>
              <a:t>ит.п.</a:t>
            </a:r>
            <a:endParaRPr sz="2000">
              <a:latin typeface="Calibri"/>
              <a:cs typeface="Calibri"/>
            </a:endParaRPr>
          </a:p>
          <a:p>
            <a:pPr algn="just" marL="471170" indent="-459105">
              <a:lnSpc>
                <a:spcPct val="100000"/>
              </a:lnSpc>
              <a:spcBef>
                <a:spcPts val="495"/>
              </a:spcBef>
              <a:buAutoNum type="arabicPeriod"/>
              <a:tabLst>
                <a:tab pos="471805" algn="l"/>
              </a:tabLst>
            </a:pPr>
            <a:r>
              <a:rPr dirty="0" sz="2000">
                <a:latin typeface="Calibri"/>
                <a:cs typeface="Calibri"/>
              </a:rPr>
              <a:t>В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1-ом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абзаце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–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вступлении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–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 spc="-25">
                <a:latin typeface="Calibri"/>
                <a:cs typeface="Calibri"/>
              </a:rPr>
              <a:t>изложите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своё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понимание</a:t>
            </a:r>
            <a:r>
              <a:rPr dirty="0" sz="2000" spc="-9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цитаты.</a:t>
            </a:r>
            <a:endParaRPr sz="2000">
              <a:latin typeface="Calibri"/>
              <a:cs typeface="Calibri"/>
            </a:endParaRPr>
          </a:p>
          <a:p>
            <a:pPr algn="just" marL="469900" indent="-457200">
              <a:lnSpc>
                <a:spcPct val="100000"/>
              </a:lnSpc>
              <a:spcBef>
                <a:spcPts val="505"/>
              </a:spcBef>
              <a:buAutoNum type="arabicPeriod"/>
              <a:tabLst>
                <a:tab pos="469900" algn="l"/>
              </a:tabLst>
            </a:pPr>
            <a:r>
              <a:rPr dirty="0" sz="2000">
                <a:latin typeface="Calibri"/>
                <a:cs typeface="Calibri"/>
              </a:rPr>
              <a:t>Во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2</a:t>
            </a:r>
            <a:r>
              <a:rPr dirty="0" sz="2000" spc="-5">
                <a:latin typeface="Calibri"/>
                <a:cs typeface="Calibri"/>
              </a:rPr>
              <a:t>-о</a:t>
            </a:r>
            <a:r>
              <a:rPr dirty="0" sz="2000">
                <a:latin typeface="Calibri"/>
                <a:cs typeface="Calibri"/>
              </a:rPr>
              <a:t>м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абза</a:t>
            </a:r>
            <a:r>
              <a:rPr dirty="0" sz="2000" spc="-35">
                <a:latin typeface="Calibri"/>
                <a:cs typeface="Calibri"/>
              </a:rPr>
              <a:t>ц</a:t>
            </a:r>
            <a:r>
              <a:rPr dirty="0" sz="2000">
                <a:latin typeface="Calibri"/>
                <a:cs typeface="Calibri"/>
              </a:rPr>
              <a:t>е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прив</a:t>
            </a:r>
            <a:r>
              <a:rPr dirty="0" sz="2000" spc="-35">
                <a:latin typeface="Calibri"/>
                <a:cs typeface="Calibri"/>
              </a:rPr>
              <a:t>е</a:t>
            </a:r>
            <a:r>
              <a:rPr dirty="0" sz="2000" spc="-20">
                <a:latin typeface="Calibri"/>
                <a:cs typeface="Calibri"/>
              </a:rPr>
              <a:t>ди</a:t>
            </a:r>
            <a:r>
              <a:rPr dirty="0" sz="2000" spc="-25">
                <a:latin typeface="Calibri"/>
                <a:cs typeface="Calibri"/>
              </a:rPr>
              <a:t>т</a:t>
            </a:r>
            <a:r>
              <a:rPr dirty="0" sz="2000">
                <a:latin typeface="Calibri"/>
                <a:cs typeface="Calibri"/>
              </a:rPr>
              <a:t>е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перв</a:t>
            </a:r>
            <a:r>
              <a:rPr dirty="0" sz="2000" spc="-10">
                <a:latin typeface="Calibri"/>
                <a:cs typeface="Calibri"/>
              </a:rPr>
              <a:t>ы</a:t>
            </a:r>
            <a:r>
              <a:rPr dirty="0" sz="2000">
                <a:latin typeface="Calibri"/>
                <a:cs typeface="Calibri"/>
              </a:rPr>
              <a:t>й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прим</a:t>
            </a:r>
            <a:r>
              <a:rPr dirty="0" sz="2000" spc="-10">
                <a:latin typeface="Calibri"/>
                <a:cs typeface="Calibri"/>
              </a:rPr>
              <a:t>е</a:t>
            </a:r>
            <a:r>
              <a:rPr dirty="0" sz="2000">
                <a:latin typeface="Calibri"/>
                <a:cs typeface="Calibri"/>
              </a:rPr>
              <a:t>р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и</a:t>
            </a:r>
            <a:r>
              <a:rPr dirty="0" sz="2000">
                <a:latin typeface="Calibri"/>
                <a:cs typeface="Calibri"/>
              </a:rPr>
              <a:t>з</a:t>
            </a:r>
            <a:r>
              <a:rPr dirty="0" sz="2000" spc="-16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т</a:t>
            </a:r>
            <a:r>
              <a:rPr dirty="0" sz="2000">
                <a:latin typeface="Calibri"/>
                <a:cs typeface="Calibri"/>
              </a:rPr>
              <a:t>е</a:t>
            </a:r>
            <a:r>
              <a:rPr dirty="0" sz="2000" spc="-35">
                <a:latin typeface="Calibri"/>
                <a:cs typeface="Calibri"/>
              </a:rPr>
              <a:t>к</a:t>
            </a:r>
            <a:r>
              <a:rPr dirty="0" sz="2000">
                <a:latin typeface="Calibri"/>
                <a:cs typeface="Calibri"/>
              </a:rPr>
              <a:t>ста,</a:t>
            </a:r>
            <a:endParaRPr sz="2000">
              <a:latin typeface="Calibri"/>
              <a:cs typeface="Calibri"/>
            </a:endParaRPr>
          </a:p>
          <a:p>
            <a:pPr algn="just" marL="469900">
              <a:lnSpc>
                <a:spcPct val="100000"/>
              </a:lnSpc>
            </a:pPr>
            <a:r>
              <a:rPr dirty="0" sz="2000" spc="-15">
                <a:latin typeface="Calibri"/>
                <a:cs typeface="Calibri"/>
              </a:rPr>
              <a:t>п</a:t>
            </a:r>
            <a:r>
              <a:rPr dirty="0" sz="2000" spc="-75">
                <a:latin typeface="Calibri"/>
                <a:cs typeface="Calibri"/>
              </a:rPr>
              <a:t>о</a:t>
            </a:r>
            <a:r>
              <a:rPr dirty="0" sz="2000" spc="-40">
                <a:latin typeface="Calibri"/>
                <a:cs typeface="Calibri"/>
              </a:rPr>
              <a:t>д</a:t>
            </a:r>
            <a:r>
              <a:rPr dirty="0" sz="2000" spc="-10">
                <a:latin typeface="Calibri"/>
                <a:cs typeface="Calibri"/>
              </a:rPr>
              <a:t>т</a:t>
            </a:r>
            <a:r>
              <a:rPr dirty="0" sz="2000" spc="-15">
                <a:latin typeface="Calibri"/>
                <a:cs typeface="Calibri"/>
              </a:rPr>
              <a:t>ве</a:t>
            </a:r>
            <a:r>
              <a:rPr dirty="0" sz="2000" spc="-25">
                <a:latin typeface="Calibri"/>
                <a:cs typeface="Calibri"/>
              </a:rPr>
              <a:t>р</a:t>
            </a:r>
            <a:r>
              <a:rPr dirty="0" sz="2000" spc="-15">
                <a:latin typeface="Calibri"/>
                <a:cs typeface="Calibri"/>
              </a:rPr>
              <a:t>жда</a:t>
            </a:r>
            <a:r>
              <a:rPr dirty="0" sz="2000" spc="-10">
                <a:latin typeface="Calibri"/>
                <a:cs typeface="Calibri"/>
              </a:rPr>
              <a:t>ю</a:t>
            </a:r>
            <a:r>
              <a:rPr dirty="0" sz="2000" spc="-15">
                <a:latin typeface="Calibri"/>
                <a:cs typeface="Calibri"/>
              </a:rPr>
              <a:t>щ</a:t>
            </a:r>
            <a:r>
              <a:rPr dirty="0" sz="2000" spc="-20">
                <a:latin typeface="Calibri"/>
                <a:cs typeface="Calibri"/>
              </a:rPr>
              <a:t>и</a:t>
            </a:r>
            <a:r>
              <a:rPr dirty="0" sz="2000">
                <a:latin typeface="Calibri"/>
                <a:cs typeface="Calibri"/>
              </a:rPr>
              <a:t>й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ваше</a:t>
            </a:r>
            <a:r>
              <a:rPr dirty="0" sz="2000" spc="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пон</a:t>
            </a:r>
            <a:r>
              <a:rPr dirty="0" sz="2000" spc="-10">
                <a:latin typeface="Calibri"/>
                <a:cs typeface="Calibri"/>
              </a:rPr>
              <a:t>им</a:t>
            </a:r>
            <a:r>
              <a:rPr dirty="0" sz="2000">
                <a:latin typeface="Calibri"/>
                <a:cs typeface="Calibri"/>
              </a:rPr>
              <a:t>ан</a:t>
            </a:r>
            <a:r>
              <a:rPr dirty="0" sz="2000" spc="-20">
                <a:latin typeface="Calibri"/>
                <a:cs typeface="Calibri"/>
              </a:rPr>
              <a:t>и</a:t>
            </a:r>
            <a:r>
              <a:rPr dirty="0" sz="2000">
                <a:latin typeface="Calibri"/>
                <a:cs typeface="Calibri"/>
              </a:rPr>
              <a:t>е</a:t>
            </a:r>
            <a:r>
              <a:rPr dirty="0" sz="2000" spc="-11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ц</a:t>
            </a:r>
            <a:r>
              <a:rPr dirty="0" sz="2000">
                <a:latin typeface="Calibri"/>
                <a:cs typeface="Calibri"/>
              </a:rPr>
              <a:t>итаты</a:t>
            </a:r>
            <a:endParaRPr sz="2000">
              <a:latin typeface="Calibri"/>
              <a:cs typeface="Calibri"/>
            </a:endParaRPr>
          </a:p>
          <a:p>
            <a:pPr algn="just" marL="469900" indent="-457200">
              <a:lnSpc>
                <a:spcPct val="100000"/>
              </a:lnSpc>
              <a:spcBef>
                <a:spcPts val="505"/>
              </a:spcBef>
              <a:buAutoNum type="arabicPeriod" startAt="5"/>
              <a:tabLst>
                <a:tab pos="469900" algn="l"/>
              </a:tabLst>
            </a:pPr>
            <a:r>
              <a:rPr dirty="0" sz="2000">
                <a:latin typeface="Calibri"/>
                <a:cs typeface="Calibri"/>
              </a:rPr>
              <a:t>В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3</a:t>
            </a:r>
            <a:r>
              <a:rPr dirty="0" sz="2000" spc="-5">
                <a:latin typeface="Calibri"/>
                <a:cs typeface="Calibri"/>
              </a:rPr>
              <a:t>-</a:t>
            </a:r>
            <a:r>
              <a:rPr dirty="0" sz="2000" spc="-15">
                <a:latin typeface="Calibri"/>
                <a:cs typeface="Calibri"/>
              </a:rPr>
              <a:t>е</a:t>
            </a:r>
            <a:r>
              <a:rPr dirty="0" sz="2000">
                <a:latin typeface="Calibri"/>
                <a:cs typeface="Calibri"/>
              </a:rPr>
              <a:t>м</a:t>
            </a:r>
            <a:r>
              <a:rPr dirty="0" sz="2000" spc="-3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абза</a:t>
            </a:r>
            <a:r>
              <a:rPr dirty="0" sz="2000" spc="-30">
                <a:latin typeface="Calibri"/>
                <a:cs typeface="Calibri"/>
              </a:rPr>
              <a:t>ц</a:t>
            </a:r>
            <a:r>
              <a:rPr dirty="0" sz="2000">
                <a:latin typeface="Calibri"/>
                <a:cs typeface="Calibri"/>
              </a:rPr>
              <a:t>е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прив</a:t>
            </a:r>
            <a:r>
              <a:rPr dirty="0" sz="2000" spc="-40">
                <a:latin typeface="Calibri"/>
                <a:cs typeface="Calibri"/>
              </a:rPr>
              <a:t>е</a:t>
            </a:r>
            <a:r>
              <a:rPr dirty="0" sz="2000" spc="-5">
                <a:latin typeface="Calibri"/>
                <a:cs typeface="Calibri"/>
              </a:rPr>
              <a:t>д</a:t>
            </a:r>
            <a:r>
              <a:rPr dirty="0" sz="2000" spc="-20">
                <a:latin typeface="Calibri"/>
                <a:cs typeface="Calibri"/>
              </a:rPr>
              <a:t>и</a:t>
            </a:r>
            <a:r>
              <a:rPr dirty="0" sz="2000" spc="-25">
                <a:latin typeface="Calibri"/>
                <a:cs typeface="Calibri"/>
              </a:rPr>
              <a:t>т</a:t>
            </a:r>
            <a:r>
              <a:rPr dirty="0" sz="2000">
                <a:latin typeface="Calibri"/>
                <a:cs typeface="Calibri"/>
              </a:rPr>
              <a:t>е</a:t>
            </a:r>
            <a:r>
              <a:rPr dirty="0" sz="2000" spc="-4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в</a:t>
            </a:r>
            <a:r>
              <a:rPr dirty="0" sz="2000" spc="-20">
                <a:latin typeface="Calibri"/>
                <a:cs typeface="Calibri"/>
              </a:rPr>
              <a:t>т</a:t>
            </a:r>
            <a:r>
              <a:rPr dirty="0" sz="2000" spc="-5">
                <a:latin typeface="Calibri"/>
                <a:cs typeface="Calibri"/>
              </a:rPr>
              <a:t>ор</a:t>
            </a:r>
            <a:r>
              <a:rPr dirty="0" sz="2000" spc="-10">
                <a:latin typeface="Calibri"/>
                <a:cs typeface="Calibri"/>
              </a:rPr>
              <a:t>о</a:t>
            </a:r>
            <a:r>
              <a:rPr dirty="0" sz="2000">
                <a:latin typeface="Calibri"/>
                <a:cs typeface="Calibri"/>
              </a:rPr>
              <a:t>й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пример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и</a:t>
            </a:r>
            <a:r>
              <a:rPr dirty="0" sz="2000">
                <a:latin typeface="Calibri"/>
                <a:cs typeface="Calibri"/>
              </a:rPr>
              <a:t>з</a:t>
            </a:r>
            <a:r>
              <a:rPr dirty="0" sz="2000" spc="-12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т</a:t>
            </a:r>
            <a:r>
              <a:rPr dirty="0" sz="2000">
                <a:latin typeface="Calibri"/>
                <a:cs typeface="Calibri"/>
              </a:rPr>
              <a:t>е</a:t>
            </a:r>
            <a:r>
              <a:rPr dirty="0" sz="2000" spc="-35">
                <a:latin typeface="Calibri"/>
                <a:cs typeface="Calibri"/>
              </a:rPr>
              <a:t>к</a:t>
            </a:r>
            <a:r>
              <a:rPr dirty="0" sz="2000">
                <a:latin typeface="Calibri"/>
                <a:cs typeface="Calibri"/>
              </a:rPr>
              <a:t>с</a:t>
            </a:r>
            <a:r>
              <a:rPr dirty="0" sz="2000" spc="5">
                <a:latin typeface="Calibri"/>
                <a:cs typeface="Calibri"/>
              </a:rPr>
              <a:t>т</a:t>
            </a:r>
            <a:r>
              <a:rPr dirty="0" sz="2000">
                <a:latin typeface="Calibri"/>
                <a:cs typeface="Calibri"/>
              </a:rPr>
              <a:t>а.</a:t>
            </a:r>
            <a:endParaRPr sz="2000">
              <a:latin typeface="Calibri"/>
              <a:cs typeface="Calibri"/>
            </a:endParaRPr>
          </a:p>
          <a:p>
            <a:pPr algn="just" marL="469900" indent="-457200">
              <a:lnSpc>
                <a:spcPct val="100000"/>
              </a:lnSpc>
              <a:spcBef>
                <a:spcPts val="495"/>
              </a:spcBef>
              <a:buAutoNum type="arabicPeriod" startAt="5"/>
              <a:tabLst>
                <a:tab pos="469900" algn="l"/>
              </a:tabLst>
            </a:pPr>
            <a:r>
              <a:rPr dirty="0" sz="2000">
                <a:latin typeface="Calibri"/>
                <a:cs typeface="Calibri"/>
              </a:rPr>
              <a:t>В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4-ом</a:t>
            </a:r>
            <a:r>
              <a:rPr dirty="0" sz="2000" spc="-5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абзаце</a:t>
            </a:r>
            <a:r>
              <a:rPr dirty="0" sz="2000" spc="-2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напишите</a:t>
            </a:r>
            <a:r>
              <a:rPr dirty="0" sz="2000" spc="-85">
                <a:latin typeface="Calibri"/>
                <a:cs typeface="Calibri"/>
              </a:rPr>
              <a:t> </a:t>
            </a:r>
            <a:r>
              <a:rPr dirty="0" sz="2000" spc="-25">
                <a:latin typeface="Calibri"/>
                <a:cs typeface="Calibri"/>
              </a:rPr>
              <a:t>вывод.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23672" y="274320"/>
            <a:ext cx="8229600" cy="1179830"/>
            <a:chOff x="423672" y="274320"/>
            <a:chExt cx="8229600" cy="117983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3672" y="310896"/>
              <a:ext cx="8229600" cy="1143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13019" y="274320"/>
              <a:ext cx="583691" cy="612647"/>
            </a:xfrm>
            <a:prstGeom prst="rect">
              <a:avLst/>
            </a:prstGeom>
          </p:spPr>
        </p:pic>
      </p:grpSp>
      <p:grpSp>
        <p:nvGrpSpPr>
          <p:cNvPr id="5" name="object 5"/>
          <p:cNvGrpSpPr/>
          <p:nvPr/>
        </p:nvGrpSpPr>
        <p:grpSpPr>
          <a:xfrm>
            <a:off x="307847" y="1758695"/>
            <a:ext cx="8315325" cy="4794885"/>
            <a:chOff x="307847" y="1758695"/>
            <a:chExt cx="8315325" cy="4794885"/>
          </a:xfrm>
        </p:grpSpPr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6129" y="5635712"/>
              <a:ext cx="8275333" cy="91752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07847" y="4334255"/>
              <a:ext cx="8311896" cy="1399032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7847" y="3047999"/>
              <a:ext cx="8311896" cy="139598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07847" y="1758695"/>
              <a:ext cx="8314944" cy="1395984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643839" y="522554"/>
            <a:ext cx="7642225" cy="57270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95"/>
              </a:spcBef>
            </a:pPr>
            <a:r>
              <a:rPr dirty="0" sz="2800" spc="-20" b="1">
                <a:solidFill>
                  <a:srgbClr val="001F5F"/>
                </a:solidFill>
                <a:latin typeface="Calibri"/>
                <a:cs typeface="Calibri"/>
              </a:rPr>
              <a:t>Композиция</a:t>
            </a:r>
            <a:r>
              <a:rPr dirty="0" sz="2800" spc="7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800" spc="-20" b="1">
                <a:solidFill>
                  <a:srgbClr val="001F5F"/>
                </a:solidFill>
                <a:latin typeface="Calibri"/>
                <a:cs typeface="Calibri"/>
              </a:rPr>
              <a:t>сочинения-рассужденя</a:t>
            </a:r>
            <a:endParaRPr sz="2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2800" spc="-5" b="1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r>
              <a:rPr dirty="0" sz="2800" spc="-1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800" spc="-20" b="1">
                <a:solidFill>
                  <a:srgbClr val="001F5F"/>
                </a:solidFill>
                <a:latin typeface="Calibri"/>
                <a:cs typeface="Calibri"/>
              </a:rPr>
              <a:t>объяснением</a:t>
            </a:r>
            <a:r>
              <a:rPr dirty="0" sz="2800" spc="3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800" spc="-5" b="1">
                <a:solidFill>
                  <a:srgbClr val="001F5F"/>
                </a:solidFill>
                <a:latin typeface="Calibri"/>
                <a:cs typeface="Calibri"/>
              </a:rPr>
              <a:t>смысла</a:t>
            </a:r>
            <a:r>
              <a:rPr dirty="0" sz="2800" spc="-2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001F5F"/>
                </a:solidFill>
                <a:latin typeface="Calibri"/>
                <a:cs typeface="Calibri"/>
              </a:rPr>
              <a:t>цитаты</a:t>
            </a:r>
            <a:r>
              <a:rPr dirty="0" sz="2800" spc="-4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800" spc="-5" b="1">
                <a:solidFill>
                  <a:srgbClr val="001F5F"/>
                </a:solidFill>
                <a:latin typeface="Calibri"/>
                <a:cs typeface="Calibri"/>
              </a:rPr>
              <a:t>из</a:t>
            </a:r>
            <a:r>
              <a:rPr dirty="0" sz="2800" spc="1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800" spc="-25" b="1">
                <a:solidFill>
                  <a:srgbClr val="001F5F"/>
                </a:solidFill>
                <a:latin typeface="Calibri"/>
                <a:cs typeface="Calibri"/>
              </a:rPr>
              <a:t>текста</a:t>
            </a:r>
            <a:r>
              <a:rPr dirty="0" sz="2800" spc="5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800" spc="-5" b="1">
                <a:solidFill>
                  <a:srgbClr val="001F5F"/>
                </a:solidFill>
                <a:latin typeface="Calibri"/>
                <a:cs typeface="Calibri"/>
              </a:rPr>
              <a:t>(9.2)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35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  <a:tabLst>
                <a:tab pos="5010150" algn="l"/>
              </a:tabLst>
            </a:pPr>
            <a:r>
              <a:rPr dirty="0" sz="2800" spc="-5" b="1">
                <a:latin typeface="Calibri"/>
                <a:cs typeface="Calibri"/>
              </a:rPr>
              <a:t>Вступление:</a:t>
            </a:r>
            <a:r>
              <a:rPr dirty="0" sz="2800" spc="-15" b="1">
                <a:latin typeface="Calibri"/>
                <a:cs typeface="Calibri"/>
              </a:rPr>
              <a:t> </a:t>
            </a:r>
            <a:r>
              <a:rPr dirty="0" sz="2800" spc="-10" b="1">
                <a:latin typeface="Calibri"/>
                <a:cs typeface="Calibri"/>
              </a:rPr>
              <a:t>размышление</a:t>
            </a:r>
            <a:r>
              <a:rPr dirty="0" sz="2800" spc="55" b="1">
                <a:latin typeface="Calibri"/>
                <a:cs typeface="Calibri"/>
              </a:rPr>
              <a:t> </a:t>
            </a:r>
            <a:r>
              <a:rPr dirty="0" sz="2800" spc="-5" b="1">
                <a:latin typeface="Calibri"/>
                <a:cs typeface="Calibri"/>
              </a:rPr>
              <a:t>над	смыслом</a:t>
            </a:r>
            <a:r>
              <a:rPr dirty="0" sz="2800" spc="-150" b="1">
                <a:latin typeface="Calibri"/>
                <a:cs typeface="Calibri"/>
              </a:rPr>
              <a:t> </a:t>
            </a:r>
            <a:r>
              <a:rPr dirty="0" sz="2800" spc="-5" b="1">
                <a:latin typeface="Calibri"/>
                <a:cs typeface="Calibri"/>
              </a:rPr>
              <a:t>цитаты</a:t>
            </a:r>
            <a:endParaRPr sz="2800">
              <a:latin typeface="Calibri"/>
              <a:cs typeface="Calibri"/>
            </a:endParaRPr>
          </a:p>
          <a:p>
            <a:pPr algn="ctr" marL="1852295" marR="1836420">
              <a:lnSpc>
                <a:spcPts val="10200"/>
              </a:lnSpc>
              <a:spcBef>
                <a:spcPts val="1180"/>
              </a:spcBef>
            </a:pPr>
            <a:r>
              <a:rPr dirty="0" sz="2800" spc="-5" b="1">
                <a:latin typeface="Calibri"/>
                <a:cs typeface="Calibri"/>
              </a:rPr>
              <a:t>Первый </a:t>
            </a:r>
            <a:r>
              <a:rPr dirty="0" sz="2800" spc="-20" b="1">
                <a:latin typeface="Calibri"/>
                <a:cs typeface="Calibri"/>
              </a:rPr>
              <a:t>пример </a:t>
            </a:r>
            <a:r>
              <a:rPr dirty="0" sz="2800" spc="-5" b="1">
                <a:latin typeface="Calibri"/>
                <a:cs typeface="Calibri"/>
              </a:rPr>
              <a:t>из </a:t>
            </a:r>
            <a:r>
              <a:rPr dirty="0" sz="2800" spc="-25" b="1">
                <a:latin typeface="Calibri"/>
                <a:cs typeface="Calibri"/>
              </a:rPr>
              <a:t>текста </a:t>
            </a:r>
            <a:r>
              <a:rPr dirty="0" sz="2800" spc="-620" b="1">
                <a:latin typeface="Calibri"/>
                <a:cs typeface="Calibri"/>
              </a:rPr>
              <a:t> </a:t>
            </a:r>
            <a:r>
              <a:rPr dirty="0" sz="2800" spc="-25" b="1">
                <a:latin typeface="Calibri"/>
                <a:cs typeface="Calibri"/>
              </a:rPr>
              <a:t>Второй</a:t>
            </a:r>
            <a:r>
              <a:rPr dirty="0" sz="2800" spc="-55" b="1">
                <a:latin typeface="Calibri"/>
                <a:cs typeface="Calibri"/>
              </a:rPr>
              <a:t> </a:t>
            </a:r>
            <a:r>
              <a:rPr dirty="0" sz="2800" spc="-20" b="1">
                <a:latin typeface="Calibri"/>
                <a:cs typeface="Calibri"/>
              </a:rPr>
              <a:t>пример</a:t>
            </a:r>
            <a:r>
              <a:rPr dirty="0" sz="2800" spc="20" b="1">
                <a:latin typeface="Calibri"/>
                <a:cs typeface="Calibri"/>
              </a:rPr>
              <a:t> </a:t>
            </a:r>
            <a:r>
              <a:rPr dirty="0" sz="2800" spc="-5" b="1">
                <a:latin typeface="Calibri"/>
                <a:cs typeface="Calibri"/>
              </a:rPr>
              <a:t>из</a:t>
            </a:r>
            <a:r>
              <a:rPr dirty="0" sz="2800" spc="25" b="1">
                <a:latin typeface="Calibri"/>
                <a:cs typeface="Calibri"/>
              </a:rPr>
              <a:t> </a:t>
            </a:r>
            <a:r>
              <a:rPr dirty="0" sz="2800" spc="-25" b="1">
                <a:latin typeface="Calibri"/>
                <a:cs typeface="Calibri"/>
              </a:rPr>
              <a:t>текста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800">
              <a:latin typeface="Calibri"/>
              <a:cs typeface="Calibri"/>
            </a:endParaRPr>
          </a:p>
          <a:p>
            <a:pPr algn="ctr" marL="635">
              <a:lnSpc>
                <a:spcPct val="100000"/>
              </a:lnSpc>
              <a:spcBef>
                <a:spcPts val="2180"/>
              </a:spcBef>
            </a:pPr>
            <a:r>
              <a:rPr dirty="0" sz="2800" spc="-5" b="1">
                <a:latin typeface="Calibri"/>
                <a:cs typeface="Calibri"/>
              </a:rPr>
              <a:t>Заключение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99942" y="538733"/>
            <a:ext cx="3411854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-5"/>
              <a:t>Пример</a:t>
            </a:r>
            <a:r>
              <a:rPr dirty="0" sz="3200" spc="-125"/>
              <a:t> </a:t>
            </a:r>
            <a:r>
              <a:rPr dirty="0" sz="3200" spc="-5"/>
              <a:t>сочинения</a:t>
            </a:r>
            <a:endParaRPr sz="3200"/>
          </a:p>
        </p:txBody>
      </p:sp>
      <p:grpSp>
        <p:nvGrpSpPr>
          <p:cNvPr id="3" name="object 3"/>
          <p:cNvGrpSpPr/>
          <p:nvPr/>
        </p:nvGrpSpPr>
        <p:grpSpPr>
          <a:xfrm>
            <a:off x="1831848" y="1447800"/>
            <a:ext cx="5712460" cy="5410200"/>
            <a:chOff x="1831848" y="1447800"/>
            <a:chExt cx="5712460" cy="54102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68424" y="1496538"/>
              <a:ext cx="5638800" cy="5361457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31848" y="1447800"/>
              <a:ext cx="5711952" cy="516636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635" y="1546605"/>
            <a:ext cx="7883525" cy="833119"/>
          </a:xfrm>
          <a:prstGeom prst="rect"/>
        </p:spPr>
        <p:txBody>
          <a:bodyPr wrap="square" lIns="0" tIns="62865" rIns="0" bIns="0" rtlCol="0" vert="horz">
            <a:spAutoFit/>
          </a:bodyPr>
          <a:lstStyle/>
          <a:p>
            <a:pPr marL="469900" marR="5080" indent="-457200">
              <a:lnSpc>
                <a:spcPts val="3000"/>
              </a:lnSpc>
              <a:spcBef>
                <a:spcPts val="495"/>
              </a:spcBef>
              <a:tabLst>
                <a:tab pos="469265" algn="l"/>
                <a:tab pos="2458720" algn="l"/>
                <a:tab pos="6515100" algn="l"/>
              </a:tabLst>
            </a:pPr>
            <a:r>
              <a:rPr dirty="0" sz="2800" spc="-20" b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dirty="0" sz="2800" spc="-5" b="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r>
              <a:rPr dirty="0" sz="2800" b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dirty="0" sz="2800" spc="-35" b="0">
                <a:solidFill>
                  <a:srgbClr val="000000"/>
                </a:solidFill>
                <a:latin typeface="Calibri"/>
                <a:cs typeface="Calibri"/>
              </a:rPr>
              <a:t>Опр</a:t>
            </a:r>
            <a:r>
              <a:rPr dirty="0" sz="2800" spc="-70" b="0">
                <a:solidFill>
                  <a:srgbClr val="000000"/>
                </a:solidFill>
                <a:latin typeface="Calibri"/>
                <a:cs typeface="Calibri"/>
              </a:rPr>
              <a:t>е</a:t>
            </a:r>
            <a:r>
              <a:rPr dirty="0" sz="2800" spc="-55" b="0">
                <a:solidFill>
                  <a:srgbClr val="000000"/>
                </a:solidFill>
                <a:latin typeface="Calibri"/>
                <a:cs typeface="Calibri"/>
              </a:rPr>
              <a:t>д</a:t>
            </a:r>
            <a:r>
              <a:rPr dirty="0" sz="2800" spc="-80" b="0">
                <a:solidFill>
                  <a:srgbClr val="000000"/>
                </a:solidFill>
                <a:latin typeface="Calibri"/>
                <a:cs typeface="Calibri"/>
              </a:rPr>
              <a:t>е</a:t>
            </a:r>
            <a:r>
              <a:rPr dirty="0" sz="2800" spc="-30" b="0">
                <a:solidFill>
                  <a:srgbClr val="000000"/>
                </a:solidFill>
                <a:latin typeface="Calibri"/>
                <a:cs typeface="Calibri"/>
              </a:rPr>
              <a:t>ли</a:t>
            </a:r>
            <a:r>
              <a:rPr dirty="0" sz="2800" spc="-60" b="0">
                <a:solidFill>
                  <a:srgbClr val="000000"/>
                </a:solidFill>
                <a:latin typeface="Calibri"/>
                <a:cs typeface="Calibri"/>
              </a:rPr>
              <a:t>т</a:t>
            </a:r>
            <a:r>
              <a:rPr dirty="0" sz="2800" spc="-5" b="0">
                <a:solidFill>
                  <a:srgbClr val="000000"/>
                </a:solidFill>
                <a:latin typeface="Calibri"/>
                <a:cs typeface="Calibri"/>
              </a:rPr>
              <a:t>е</a:t>
            </a:r>
            <a:r>
              <a:rPr dirty="0" sz="2800" b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dirty="0" sz="2800" spc="-5" b="0">
                <a:solidFill>
                  <a:srgbClr val="000000"/>
                </a:solidFill>
                <a:latin typeface="Calibri"/>
                <a:cs typeface="Calibri"/>
              </a:rPr>
              <a:t>з</a:t>
            </a:r>
            <a:r>
              <a:rPr dirty="0" sz="2800" b="0">
                <a:solidFill>
                  <a:srgbClr val="000000"/>
                </a:solidFill>
                <a:latin typeface="Calibri"/>
                <a:cs typeface="Calibri"/>
              </a:rPr>
              <a:t>н</a:t>
            </a:r>
            <a:r>
              <a:rPr dirty="0" sz="2800" spc="-5" b="0">
                <a:solidFill>
                  <a:srgbClr val="000000"/>
                </a:solidFill>
                <a:latin typeface="Calibri"/>
                <a:cs typeface="Calibri"/>
              </a:rPr>
              <a:t>ачение</a:t>
            </a:r>
            <a:r>
              <a:rPr dirty="0" sz="2800" spc="-2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 spc="-25" b="0">
                <a:solidFill>
                  <a:srgbClr val="000000"/>
                </a:solidFill>
                <a:latin typeface="Calibri"/>
                <a:cs typeface="Calibri"/>
              </a:rPr>
              <a:t>пр</a:t>
            </a:r>
            <a:r>
              <a:rPr dirty="0" sz="2800" spc="-55" b="0">
                <a:solidFill>
                  <a:srgbClr val="000000"/>
                </a:solidFill>
                <a:latin typeface="Calibri"/>
                <a:cs typeface="Calibri"/>
              </a:rPr>
              <a:t>е</a:t>
            </a:r>
            <a:r>
              <a:rPr dirty="0" sz="2800" spc="-20" b="0">
                <a:solidFill>
                  <a:srgbClr val="000000"/>
                </a:solidFill>
                <a:latin typeface="Calibri"/>
                <a:cs typeface="Calibri"/>
              </a:rPr>
              <a:t>дл</a:t>
            </a:r>
            <a:r>
              <a:rPr dirty="0" sz="2800" spc="-40" b="0">
                <a:solidFill>
                  <a:srgbClr val="000000"/>
                </a:solidFill>
                <a:latin typeface="Calibri"/>
                <a:cs typeface="Calibri"/>
              </a:rPr>
              <a:t>о</a:t>
            </a:r>
            <a:r>
              <a:rPr dirty="0" sz="2800" spc="-50" b="0">
                <a:solidFill>
                  <a:srgbClr val="000000"/>
                </a:solidFill>
                <a:latin typeface="Calibri"/>
                <a:cs typeface="Calibri"/>
              </a:rPr>
              <a:t>ж</a:t>
            </a:r>
            <a:r>
              <a:rPr dirty="0" sz="2800" spc="-15" b="0">
                <a:solidFill>
                  <a:srgbClr val="000000"/>
                </a:solidFill>
                <a:latin typeface="Calibri"/>
                <a:cs typeface="Calibri"/>
              </a:rPr>
              <a:t>е</a:t>
            </a:r>
            <a:r>
              <a:rPr dirty="0" sz="2800" spc="-5" b="0">
                <a:solidFill>
                  <a:srgbClr val="000000"/>
                </a:solidFill>
                <a:latin typeface="Calibri"/>
                <a:cs typeface="Calibri"/>
              </a:rPr>
              <a:t>н</a:t>
            </a:r>
            <a:r>
              <a:rPr dirty="0" sz="2800" spc="-25" b="0">
                <a:solidFill>
                  <a:srgbClr val="000000"/>
                </a:solidFill>
                <a:latin typeface="Calibri"/>
                <a:cs typeface="Calibri"/>
              </a:rPr>
              <a:t>н</a:t>
            </a:r>
            <a:r>
              <a:rPr dirty="0" sz="2800" spc="-15" b="0">
                <a:solidFill>
                  <a:srgbClr val="000000"/>
                </a:solidFill>
                <a:latin typeface="Calibri"/>
                <a:cs typeface="Calibri"/>
              </a:rPr>
              <a:t>о</a:t>
            </a:r>
            <a:r>
              <a:rPr dirty="0" sz="2800" spc="-50" b="0">
                <a:solidFill>
                  <a:srgbClr val="000000"/>
                </a:solidFill>
                <a:latin typeface="Calibri"/>
                <a:cs typeface="Calibri"/>
              </a:rPr>
              <a:t>г</a:t>
            </a:r>
            <a:r>
              <a:rPr dirty="0" sz="2800" spc="-5" b="0">
                <a:solidFill>
                  <a:srgbClr val="000000"/>
                </a:solidFill>
                <a:latin typeface="Calibri"/>
                <a:cs typeface="Calibri"/>
              </a:rPr>
              <a:t>о</a:t>
            </a:r>
            <a:r>
              <a:rPr dirty="0" sz="2800" b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dirty="0" sz="2800" spc="-5" b="0">
                <a:solidFill>
                  <a:srgbClr val="000000"/>
                </a:solidFill>
                <a:latin typeface="Calibri"/>
                <a:cs typeface="Calibri"/>
              </a:rPr>
              <a:t>сл</a:t>
            </a:r>
            <a:r>
              <a:rPr dirty="0" sz="2800" b="0">
                <a:solidFill>
                  <a:srgbClr val="000000"/>
                </a:solidFill>
                <a:latin typeface="Calibri"/>
                <a:cs typeface="Calibri"/>
              </a:rPr>
              <a:t>о</a:t>
            </a:r>
            <a:r>
              <a:rPr dirty="0" sz="2800" spc="-5" b="0">
                <a:solidFill>
                  <a:srgbClr val="000000"/>
                </a:solidFill>
                <a:latin typeface="Calibri"/>
                <a:cs typeface="Calibri"/>
              </a:rPr>
              <a:t>ва</a:t>
            </a:r>
            <a:r>
              <a:rPr dirty="0" sz="2800" spc="-11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 spc="-10" b="0">
                <a:solidFill>
                  <a:srgbClr val="000000"/>
                </a:solidFill>
                <a:latin typeface="Calibri"/>
                <a:cs typeface="Calibri"/>
              </a:rPr>
              <a:t>(</a:t>
            </a:r>
            <a:r>
              <a:rPr dirty="0" sz="2800" b="0">
                <a:solidFill>
                  <a:srgbClr val="000000"/>
                </a:solidFill>
                <a:latin typeface="Calibri"/>
                <a:cs typeface="Calibri"/>
              </a:rPr>
              <a:t>з</a:t>
            </a:r>
            <a:r>
              <a:rPr dirty="0" sz="2800" spc="-5" b="0">
                <a:solidFill>
                  <a:srgbClr val="000000"/>
                </a:solidFill>
                <a:latin typeface="Calibri"/>
                <a:cs typeface="Calibri"/>
              </a:rPr>
              <a:t>а  </a:t>
            </a:r>
            <a:r>
              <a:rPr dirty="0" sz="2800" spc="-5" b="0">
                <a:solidFill>
                  <a:srgbClr val="000000"/>
                </a:solidFill>
                <a:latin typeface="Calibri"/>
                <a:cs typeface="Calibri"/>
              </a:rPr>
              <a:t>помощью</a:t>
            </a:r>
            <a:r>
              <a:rPr dirty="0" sz="2800" spc="-3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 spc="-20" b="0">
                <a:solidFill>
                  <a:srgbClr val="000000"/>
                </a:solidFill>
                <a:latin typeface="Calibri"/>
                <a:cs typeface="Calibri"/>
              </a:rPr>
              <a:t>обратитесь</a:t>
            </a:r>
            <a:r>
              <a:rPr dirty="0" sz="2800" spc="2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 spc="-5" b="0">
                <a:solidFill>
                  <a:srgbClr val="000000"/>
                </a:solidFill>
                <a:latin typeface="Calibri"/>
                <a:cs typeface="Calibri"/>
              </a:rPr>
              <a:t>к</a:t>
            </a:r>
            <a:r>
              <a:rPr dirty="0" sz="2800" spc="-10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 spc="-25" b="0">
                <a:solidFill>
                  <a:srgbClr val="000000"/>
                </a:solidFill>
                <a:latin typeface="Calibri"/>
                <a:cs typeface="Calibri"/>
              </a:rPr>
              <a:t>тексту</a:t>
            </a:r>
            <a:r>
              <a:rPr dirty="0" sz="2800" spc="35" b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 spc="-30">
                <a:solidFill>
                  <a:srgbClr val="000000"/>
                </a:solidFill>
              </a:rPr>
              <a:t>изложения</a:t>
            </a:r>
            <a:r>
              <a:rPr dirty="0" sz="2800" spc="-30" b="0">
                <a:solidFill>
                  <a:srgbClr val="000000"/>
                </a:solidFill>
                <a:latin typeface="Calibri"/>
                <a:cs typeface="Calibri"/>
              </a:rPr>
              <a:t>).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635" y="2398217"/>
            <a:ext cx="7414895" cy="3101340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469900" marR="5080" indent="-457200">
              <a:lnSpc>
                <a:spcPts val="3000"/>
              </a:lnSpc>
              <a:spcBef>
                <a:spcPts val="495"/>
              </a:spcBef>
              <a:buAutoNum type="arabicPeriod" startAt="2"/>
              <a:tabLst>
                <a:tab pos="469265" algn="l"/>
                <a:tab pos="469900" algn="l"/>
              </a:tabLst>
            </a:pPr>
            <a:r>
              <a:rPr dirty="0" sz="2800" spc="-20">
                <a:latin typeface="Calibri"/>
                <a:cs typeface="Calibri"/>
              </a:rPr>
              <a:t>Перечитайте текст </a:t>
            </a:r>
            <a:r>
              <a:rPr dirty="0" sz="2800" spc="-5">
                <a:latin typeface="Calibri"/>
                <a:cs typeface="Calibri"/>
              </a:rPr>
              <a:t>и найдите в </a:t>
            </a:r>
            <a:r>
              <a:rPr dirty="0" sz="2800" spc="-15">
                <a:latin typeface="Calibri"/>
                <a:cs typeface="Calibri"/>
              </a:rPr>
              <a:t>нём </a:t>
            </a:r>
            <a:r>
              <a:rPr dirty="0" sz="2800" spc="-5">
                <a:latin typeface="Calibri"/>
                <a:cs typeface="Calibri"/>
              </a:rPr>
              <a:t>примеры, </a:t>
            </a:r>
            <a:r>
              <a:rPr dirty="0" sz="2800" spc="-620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подтверждающие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ваше</a:t>
            </a:r>
            <a:r>
              <a:rPr dirty="0" sz="2800" spc="-15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толкование</a:t>
            </a:r>
            <a:r>
              <a:rPr dirty="0" sz="2800" spc="-10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значения.</a:t>
            </a:r>
            <a:endParaRPr sz="2800">
              <a:latin typeface="Calibri"/>
              <a:cs typeface="Calibri"/>
            </a:endParaRPr>
          </a:p>
          <a:p>
            <a:pPr marL="469900" marR="237490" indent="-457200">
              <a:lnSpc>
                <a:spcPts val="3000"/>
              </a:lnSpc>
              <a:spcBef>
                <a:spcPts val="700"/>
              </a:spcBef>
              <a:buAutoNum type="arabicPeriod" startAt="2"/>
              <a:tabLst>
                <a:tab pos="469265" algn="l"/>
                <a:tab pos="469900" algn="l"/>
              </a:tabLst>
            </a:pPr>
            <a:r>
              <a:rPr dirty="0" sz="2800" spc="-20">
                <a:latin typeface="Calibri"/>
                <a:cs typeface="Calibri"/>
              </a:rPr>
              <a:t>Обратите</a:t>
            </a:r>
            <a:r>
              <a:rPr dirty="0" sz="2800" spc="1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внимание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на</a:t>
            </a:r>
            <a:r>
              <a:rPr dirty="0" sz="2800" spc="-15">
                <a:latin typeface="Calibri"/>
                <a:cs typeface="Calibri"/>
              </a:rPr>
              <a:t> </a:t>
            </a:r>
            <a:r>
              <a:rPr dirty="0" sz="2800" spc="-40" b="1">
                <a:latin typeface="Calibri"/>
                <a:cs typeface="Calibri"/>
              </a:rPr>
              <a:t>формулировку</a:t>
            </a:r>
            <a:r>
              <a:rPr dirty="0" sz="2800" spc="20" b="1">
                <a:latin typeface="Calibri"/>
                <a:cs typeface="Calibri"/>
              </a:rPr>
              <a:t> </a:t>
            </a:r>
            <a:r>
              <a:rPr dirty="0" sz="2800" spc="-35" b="1">
                <a:latin typeface="Calibri"/>
                <a:cs typeface="Calibri"/>
              </a:rPr>
              <a:t>темы </a:t>
            </a:r>
            <a:r>
              <a:rPr dirty="0" sz="2800" spc="-620" b="1">
                <a:latin typeface="Calibri"/>
                <a:cs typeface="Calibri"/>
              </a:rPr>
              <a:t> </a:t>
            </a:r>
            <a:r>
              <a:rPr dirty="0" sz="2800" spc="-5" b="1">
                <a:latin typeface="Calibri"/>
                <a:cs typeface="Calibri"/>
              </a:rPr>
              <a:t>сочинения</a:t>
            </a:r>
            <a:r>
              <a:rPr dirty="0" sz="2800" spc="-5">
                <a:latin typeface="Calibri"/>
                <a:cs typeface="Calibri"/>
              </a:rPr>
              <a:t>!</a:t>
            </a:r>
            <a:endParaRPr sz="2800">
              <a:latin typeface="Calibri"/>
              <a:cs typeface="Calibri"/>
            </a:endParaRPr>
          </a:p>
          <a:p>
            <a:pPr marL="737870" marR="2589530" indent="-15875">
              <a:lnSpc>
                <a:spcPts val="3700"/>
              </a:lnSpc>
              <a:spcBef>
                <a:spcPts val="165"/>
              </a:spcBef>
            </a:pPr>
            <a:r>
              <a:rPr dirty="0" sz="2800" spc="-20" i="1">
                <a:latin typeface="Calibri"/>
                <a:cs typeface="Calibri"/>
              </a:rPr>
              <a:t>Что такое человечность? </a:t>
            </a:r>
            <a:r>
              <a:rPr dirty="0" sz="2800" spc="-620" i="1">
                <a:latin typeface="Calibri"/>
                <a:cs typeface="Calibri"/>
              </a:rPr>
              <a:t> </a:t>
            </a:r>
            <a:r>
              <a:rPr dirty="0" sz="2800" spc="-5" i="1">
                <a:latin typeface="Calibri"/>
                <a:cs typeface="Calibri"/>
              </a:rPr>
              <a:t>Совесть</a:t>
            </a:r>
            <a:r>
              <a:rPr dirty="0" sz="2800" spc="-45" i="1">
                <a:latin typeface="Calibri"/>
                <a:cs typeface="Calibri"/>
              </a:rPr>
              <a:t> </a:t>
            </a:r>
            <a:r>
              <a:rPr dirty="0" sz="2800" spc="-5" i="1">
                <a:latin typeface="Calibri"/>
                <a:cs typeface="Calibri"/>
              </a:rPr>
              <a:t>— </a:t>
            </a:r>
            <a:r>
              <a:rPr dirty="0" sz="2800" spc="-15" i="1">
                <a:latin typeface="Calibri"/>
                <a:cs typeface="Calibri"/>
              </a:rPr>
              <a:t>это</a:t>
            </a:r>
            <a:r>
              <a:rPr dirty="0" sz="2800" spc="15" i="1">
                <a:latin typeface="Calibri"/>
                <a:cs typeface="Calibri"/>
              </a:rPr>
              <a:t> </a:t>
            </a:r>
            <a:r>
              <a:rPr dirty="0" sz="2800" spc="-5" i="1">
                <a:latin typeface="Calibri"/>
                <a:cs typeface="Calibri"/>
              </a:rPr>
              <a:t>…</a:t>
            </a:r>
            <a:endParaRPr sz="2800">
              <a:latin typeface="Calibri"/>
              <a:cs typeface="Calibri"/>
            </a:endParaRPr>
          </a:p>
          <a:p>
            <a:pPr marL="739140">
              <a:lnSpc>
                <a:spcPct val="100000"/>
              </a:lnSpc>
              <a:spcBef>
                <a:spcPts val="200"/>
              </a:spcBef>
            </a:pPr>
            <a:r>
              <a:rPr dirty="0" sz="2800" spc="-40" i="1">
                <a:latin typeface="Calibri"/>
                <a:cs typeface="Calibri"/>
              </a:rPr>
              <a:t>Какого</a:t>
            </a:r>
            <a:r>
              <a:rPr dirty="0" sz="2800" spc="-20" i="1">
                <a:latin typeface="Calibri"/>
                <a:cs typeface="Calibri"/>
              </a:rPr>
              <a:t> </a:t>
            </a:r>
            <a:r>
              <a:rPr dirty="0" sz="2800" spc="-30" i="1">
                <a:latin typeface="Calibri"/>
                <a:cs typeface="Calibri"/>
              </a:rPr>
              <a:t>человека</a:t>
            </a:r>
            <a:r>
              <a:rPr dirty="0" sz="2800" spc="-40" i="1">
                <a:latin typeface="Calibri"/>
                <a:cs typeface="Calibri"/>
              </a:rPr>
              <a:t> </a:t>
            </a:r>
            <a:r>
              <a:rPr dirty="0" sz="2800" spc="-20" i="1">
                <a:latin typeface="Calibri"/>
                <a:cs typeface="Calibri"/>
              </a:rPr>
              <a:t>можно </a:t>
            </a:r>
            <a:r>
              <a:rPr dirty="0" sz="2800" i="1">
                <a:latin typeface="Calibri"/>
                <a:cs typeface="Calibri"/>
              </a:rPr>
              <a:t>назвать</a:t>
            </a:r>
            <a:r>
              <a:rPr dirty="0" sz="2800" spc="-10" i="1">
                <a:latin typeface="Calibri"/>
                <a:cs typeface="Calibri"/>
              </a:rPr>
              <a:t> </a:t>
            </a:r>
            <a:r>
              <a:rPr dirty="0" sz="2800" spc="-5" i="1">
                <a:latin typeface="Calibri"/>
                <a:cs typeface="Calibri"/>
              </a:rPr>
              <a:t>сильным?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201168"/>
            <a:ext cx="8229600" cy="114300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984629" y="304545"/>
            <a:ext cx="5320665" cy="8191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44780">
              <a:lnSpc>
                <a:spcPct val="100000"/>
              </a:lnSpc>
              <a:spcBef>
                <a:spcPts val="100"/>
              </a:spcBef>
            </a:pPr>
            <a:r>
              <a:rPr dirty="0" sz="2600" b="1">
                <a:solidFill>
                  <a:srgbClr val="001F5F"/>
                </a:solidFill>
                <a:latin typeface="Calibri"/>
                <a:cs typeface="Calibri"/>
              </a:rPr>
              <a:t>Как</a:t>
            </a:r>
            <a:r>
              <a:rPr dirty="0" sz="2600" spc="-4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600" spc="-5" b="1">
                <a:solidFill>
                  <a:srgbClr val="001F5F"/>
                </a:solidFill>
                <a:latin typeface="Calibri"/>
                <a:cs typeface="Calibri"/>
              </a:rPr>
              <a:t>писать</a:t>
            </a:r>
            <a:r>
              <a:rPr dirty="0" sz="2600" spc="-6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600" spc="-5" b="1">
                <a:solidFill>
                  <a:srgbClr val="001F5F"/>
                </a:solidFill>
                <a:latin typeface="Calibri"/>
                <a:cs typeface="Calibri"/>
              </a:rPr>
              <a:t>сочинение-рассуждение </a:t>
            </a:r>
            <a:r>
              <a:rPr dirty="0" sz="2600" spc="-57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600" b="1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r>
              <a:rPr dirty="0" sz="2600" spc="-3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600" b="1">
                <a:solidFill>
                  <a:srgbClr val="001F5F"/>
                </a:solidFill>
                <a:latin typeface="Calibri"/>
                <a:cs typeface="Calibri"/>
              </a:rPr>
              <a:t>объяснением</a:t>
            </a:r>
            <a:r>
              <a:rPr dirty="0" sz="2600" spc="-8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600" b="1">
                <a:solidFill>
                  <a:srgbClr val="001F5F"/>
                </a:solidFill>
                <a:latin typeface="Calibri"/>
                <a:cs typeface="Calibri"/>
              </a:rPr>
              <a:t>значения</a:t>
            </a:r>
            <a:r>
              <a:rPr dirty="0" sz="2600" spc="-5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600" spc="-5" b="1">
                <a:solidFill>
                  <a:srgbClr val="001F5F"/>
                </a:solidFill>
                <a:latin typeface="Calibri"/>
                <a:cs typeface="Calibri"/>
              </a:rPr>
              <a:t>слова</a:t>
            </a:r>
            <a:r>
              <a:rPr dirty="0" sz="2600" spc="-11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600" spc="-5" b="1">
                <a:solidFill>
                  <a:srgbClr val="001F5F"/>
                </a:solidFill>
                <a:latin typeface="Calibri"/>
                <a:cs typeface="Calibri"/>
              </a:rPr>
              <a:t>(9.3)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274320"/>
            <a:ext cx="8229600" cy="1143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26767" y="522808"/>
            <a:ext cx="5509260" cy="75819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4318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Arial"/>
                <a:cs typeface="Arial"/>
              </a:rPr>
              <a:t>Как</a:t>
            </a:r>
            <a:r>
              <a:rPr dirty="0" spc="10">
                <a:latin typeface="Arial"/>
                <a:cs typeface="Arial"/>
              </a:rPr>
              <a:t> </a:t>
            </a:r>
            <a:r>
              <a:rPr dirty="0" spc="-5">
                <a:latin typeface="Arial"/>
                <a:cs typeface="Arial"/>
              </a:rPr>
              <a:t>писать</a:t>
            </a:r>
            <a:r>
              <a:rPr dirty="0" spc="45">
                <a:latin typeface="Arial"/>
                <a:cs typeface="Arial"/>
              </a:rPr>
              <a:t> </a:t>
            </a:r>
            <a:r>
              <a:rPr dirty="0" spc="-10">
                <a:latin typeface="Arial"/>
                <a:cs typeface="Arial"/>
              </a:rPr>
              <a:t>сочинение-рассуждение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>
                <a:latin typeface="Arial"/>
                <a:cs typeface="Arial"/>
              </a:rPr>
              <a:t>с</a:t>
            </a:r>
            <a:r>
              <a:rPr dirty="0" spc="-15">
                <a:latin typeface="Arial"/>
                <a:cs typeface="Arial"/>
              </a:rPr>
              <a:t> </a:t>
            </a:r>
            <a:r>
              <a:rPr dirty="0" spc="-10">
                <a:latin typeface="Arial"/>
                <a:cs typeface="Arial"/>
              </a:rPr>
              <a:t>объяснением</a:t>
            </a:r>
            <a:r>
              <a:rPr dirty="0">
                <a:latin typeface="Arial"/>
                <a:cs typeface="Arial"/>
              </a:rPr>
              <a:t> </a:t>
            </a:r>
            <a:r>
              <a:rPr dirty="0" spc="-10">
                <a:latin typeface="Arial"/>
                <a:cs typeface="Arial"/>
              </a:rPr>
              <a:t>значения</a:t>
            </a:r>
            <a:r>
              <a:rPr dirty="0" spc="-20">
                <a:latin typeface="Arial"/>
                <a:cs typeface="Arial"/>
              </a:rPr>
              <a:t> слова</a:t>
            </a:r>
            <a:r>
              <a:rPr dirty="0">
                <a:latin typeface="Arial"/>
                <a:cs typeface="Arial"/>
              </a:rPr>
              <a:t> </a:t>
            </a:r>
            <a:r>
              <a:rPr dirty="0" spc="-5">
                <a:latin typeface="Arial"/>
                <a:cs typeface="Arial"/>
              </a:rPr>
              <a:t>(9.3)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635" y="1913889"/>
            <a:ext cx="8086725" cy="4218305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algn="just" marL="471170" marR="8890" indent="-459105">
              <a:lnSpc>
                <a:spcPts val="2210"/>
              </a:lnSpc>
              <a:spcBef>
                <a:spcPts val="335"/>
              </a:spcBef>
            </a:pPr>
            <a:r>
              <a:rPr dirty="0" sz="2000">
                <a:latin typeface="Calibri"/>
                <a:cs typeface="Calibri"/>
              </a:rPr>
              <a:t>4. В </a:t>
            </a:r>
            <a:r>
              <a:rPr dirty="0" sz="2000" spc="-10">
                <a:latin typeface="Calibri"/>
                <a:cs typeface="Calibri"/>
              </a:rPr>
              <a:t>1-ом </a:t>
            </a:r>
            <a:r>
              <a:rPr dirty="0" sz="2000" spc="-15">
                <a:latin typeface="Calibri"/>
                <a:cs typeface="Calibri"/>
              </a:rPr>
              <a:t>абзаце </a:t>
            </a:r>
            <a:r>
              <a:rPr dirty="0" sz="2000" spc="-10">
                <a:latin typeface="Calibri"/>
                <a:cs typeface="Calibri"/>
              </a:rPr>
              <a:t>сочинения </a:t>
            </a:r>
            <a:r>
              <a:rPr dirty="0" sz="2000" spc="-30">
                <a:latin typeface="Calibri"/>
                <a:cs typeface="Calibri"/>
              </a:rPr>
              <a:t>сформулируйте </a:t>
            </a:r>
            <a:r>
              <a:rPr dirty="0" sz="2000">
                <a:latin typeface="Calibri"/>
                <a:cs typeface="Calibri"/>
              </a:rPr>
              <a:t>значение </a:t>
            </a:r>
            <a:r>
              <a:rPr dirty="0" sz="2000" spc="-5">
                <a:latin typeface="Calibri"/>
                <a:cs typeface="Calibri"/>
              </a:rPr>
              <a:t>слова. </a:t>
            </a:r>
            <a:r>
              <a:rPr dirty="0" sz="2000" spc="-20">
                <a:latin typeface="Calibri"/>
                <a:cs typeface="Calibri"/>
              </a:rPr>
              <a:t>Это можно 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сделать </a:t>
            </a:r>
            <a:r>
              <a:rPr dirty="0" sz="2000" spc="-5">
                <a:latin typeface="Calibri"/>
                <a:cs typeface="Calibri"/>
              </a:rPr>
              <a:t>различными</a:t>
            </a:r>
            <a:r>
              <a:rPr dirty="0" sz="2000" spc="-6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способами:</a:t>
            </a:r>
            <a:endParaRPr sz="2000">
              <a:latin typeface="Calibri"/>
              <a:cs typeface="Calibri"/>
            </a:endParaRPr>
          </a:p>
          <a:p>
            <a:pPr algn="just" marL="471170" marR="8890" indent="-459105">
              <a:lnSpc>
                <a:spcPts val="2200"/>
              </a:lnSpc>
              <a:spcBef>
                <a:spcPts val="500"/>
              </a:spcBef>
              <a:buFont typeface="Wingdings"/>
              <a:buChar char=""/>
              <a:tabLst>
                <a:tab pos="471805" algn="l"/>
              </a:tabLst>
            </a:pPr>
            <a:r>
              <a:rPr dirty="0" sz="2000" spc="-30" b="1">
                <a:latin typeface="Calibri"/>
                <a:cs typeface="Calibri"/>
              </a:rPr>
              <a:t>подобрать</a:t>
            </a:r>
            <a:r>
              <a:rPr dirty="0" sz="2000" spc="-25" b="1">
                <a:latin typeface="Calibri"/>
                <a:cs typeface="Calibri"/>
              </a:rPr>
              <a:t> </a:t>
            </a:r>
            <a:r>
              <a:rPr dirty="0" sz="2000" spc="-10" b="1">
                <a:latin typeface="Calibri"/>
                <a:cs typeface="Calibri"/>
              </a:rPr>
              <a:t>синоним</a:t>
            </a:r>
            <a:r>
              <a:rPr dirty="0" sz="2000" spc="-5" b="1">
                <a:latin typeface="Calibri"/>
                <a:cs typeface="Calibri"/>
              </a:rPr>
              <a:t> </a:t>
            </a:r>
            <a:r>
              <a:rPr dirty="0" sz="2000" spc="-10" b="1">
                <a:latin typeface="Calibri"/>
                <a:cs typeface="Calibri"/>
              </a:rPr>
              <a:t>(синонимы):</a:t>
            </a:r>
            <a:r>
              <a:rPr dirty="0" sz="2000" spc="-5" b="1">
                <a:latin typeface="Calibri"/>
                <a:cs typeface="Calibri"/>
              </a:rPr>
              <a:t> </a:t>
            </a:r>
            <a:r>
              <a:rPr dirty="0" sz="2000" spc="-5" i="1">
                <a:latin typeface="Calibri"/>
                <a:cs typeface="Calibri"/>
              </a:rPr>
              <a:t>Что</a:t>
            </a:r>
            <a:r>
              <a:rPr dirty="0" sz="2000" i="1">
                <a:latin typeface="Calibri"/>
                <a:cs typeface="Calibri"/>
              </a:rPr>
              <a:t> </a:t>
            </a:r>
            <a:r>
              <a:rPr dirty="0" sz="2000" spc="-20" i="1">
                <a:latin typeface="Calibri"/>
                <a:cs typeface="Calibri"/>
              </a:rPr>
              <a:t>такое</a:t>
            </a:r>
            <a:r>
              <a:rPr dirty="0" sz="2000" spc="-15" i="1">
                <a:latin typeface="Calibri"/>
                <a:cs typeface="Calibri"/>
              </a:rPr>
              <a:t> </a:t>
            </a:r>
            <a:r>
              <a:rPr dirty="0" sz="2000" spc="-10" i="1">
                <a:latin typeface="Calibri"/>
                <a:cs typeface="Calibri"/>
              </a:rPr>
              <a:t>благородство?</a:t>
            </a:r>
            <a:r>
              <a:rPr dirty="0" sz="2000" spc="-5" i="1">
                <a:latin typeface="Calibri"/>
                <a:cs typeface="Calibri"/>
              </a:rPr>
              <a:t> </a:t>
            </a:r>
            <a:r>
              <a:rPr dirty="0" sz="2000" i="1">
                <a:latin typeface="Calibri"/>
                <a:cs typeface="Calibri"/>
              </a:rPr>
              <a:t>Я </a:t>
            </a:r>
            <a:r>
              <a:rPr dirty="0" sz="2000" spc="5" i="1">
                <a:latin typeface="Calibri"/>
                <a:cs typeface="Calibri"/>
              </a:rPr>
              <a:t> </a:t>
            </a:r>
            <a:r>
              <a:rPr dirty="0" sz="2000" i="1">
                <a:latin typeface="Calibri"/>
                <a:cs typeface="Calibri"/>
              </a:rPr>
              <a:t>ду</a:t>
            </a:r>
            <a:r>
              <a:rPr dirty="0" sz="2000" spc="-5" i="1">
                <a:latin typeface="Calibri"/>
                <a:cs typeface="Calibri"/>
              </a:rPr>
              <a:t>ма</a:t>
            </a:r>
            <a:r>
              <a:rPr dirty="0" sz="2000" i="1">
                <a:latin typeface="Calibri"/>
                <a:cs typeface="Calibri"/>
              </a:rPr>
              <a:t>ю</a:t>
            </a:r>
            <a:r>
              <a:rPr dirty="0" sz="2000">
                <a:latin typeface="Calibri"/>
                <a:cs typeface="Calibri"/>
              </a:rPr>
              <a:t>,</a:t>
            </a:r>
            <a:r>
              <a:rPr dirty="0" sz="2000" spc="-30">
                <a:latin typeface="Calibri"/>
                <a:cs typeface="Calibri"/>
              </a:rPr>
              <a:t> </a:t>
            </a:r>
            <a:r>
              <a:rPr dirty="0" sz="2000" i="1">
                <a:latin typeface="Calibri"/>
                <a:cs typeface="Calibri"/>
              </a:rPr>
              <a:t>что</a:t>
            </a:r>
            <a:r>
              <a:rPr dirty="0" sz="2000" spc="-25" i="1">
                <a:latin typeface="Calibri"/>
                <a:cs typeface="Calibri"/>
              </a:rPr>
              <a:t> </a:t>
            </a:r>
            <a:r>
              <a:rPr dirty="0" sz="2000" i="1">
                <a:latin typeface="Calibri"/>
                <a:cs typeface="Calibri"/>
              </a:rPr>
              <a:t>это</a:t>
            </a:r>
            <a:r>
              <a:rPr dirty="0" sz="2000" spc="-10" i="1">
                <a:latin typeface="Calibri"/>
                <a:cs typeface="Calibri"/>
              </a:rPr>
              <a:t> </a:t>
            </a:r>
            <a:r>
              <a:rPr dirty="0" sz="2000" i="1">
                <a:latin typeface="Calibri"/>
                <a:cs typeface="Calibri"/>
              </a:rPr>
              <a:t>в</a:t>
            </a:r>
            <a:r>
              <a:rPr dirty="0" sz="2000" spc="-35" i="1">
                <a:latin typeface="Calibri"/>
                <a:cs typeface="Calibri"/>
              </a:rPr>
              <a:t>е</a:t>
            </a:r>
            <a:r>
              <a:rPr dirty="0" sz="2000" spc="-5" i="1">
                <a:latin typeface="Calibri"/>
                <a:cs typeface="Calibri"/>
              </a:rPr>
              <a:t>ли</a:t>
            </a:r>
            <a:r>
              <a:rPr dirty="0" sz="2000" spc="-35" i="1">
                <a:latin typeface="Calibri"/>
                <a:cs typeface="Calibri"/>
              </a:rPr>
              <a:t>к</a:t>
            </a:r>
            <a:r>
              <a:rPr dirty="0" sz="2000" spc="-5" i="1">
                <a:latin typeface="Calibri"/>
                <a:cs typeface="Calibri"/>
              </a:rPr>
              <a:t>о</a:t>
            </a:r>
            <a:r>
              <a:rPr dirty="0" sz="2000" spc="-10" i="1">
                <a:latin typeface="Calibri"/>
                <a:cs typeface="Calibri"/>
              </a:rPr>
              <a:t>душ</a:t>
            </a:r>
            <a:r>
              <a:rPr dirty="0" sz="2000" spc="-15" i="1">
                <a:latin typeface="Calibri"/>
                <a:cs typeface="Calibri"/>
              </a:rPr>
              <a:t>и</a:t>
            </a:r>
            <a:r>
              <a:rPr dirty="0" sz="2000" spc="-10" i="1">
                <a:latin typeface="Calibri"/>
                <a:cs typeface="Calibri"/>
              </a:rPr>
              <a:t>е</a:t>
            </a:r>
            <a:r>
              <a:rPr dirty="0" sz="2000" i="1">
                <a:latin typeface="Calibri"/>
                <a:cs typeface="Calibri"/>
              </a:rPr>
              <a:t>,</a:t>
            </a:r>
            <a:r>
              <a:rPr dirty="0" sz="2000" spc="-50" i="1">
                <a:latin typeface="Calibri"/>
                <a:cs typeface="Calibri"/>
              </a:rPr>
              <a:t> </a:t>
            </a:r>
            <a:r>
              <a:rPr dirty="0" sz="2000" i="1">
                <a:latin typeface="Calibri"/>
                <a:cs typeface="Calibri"/>
              </a:rPr>
              <a:t>досто</a:t>
            </a:r>
            <a:r>
              <a:rPr dirty="0" sz="2000" spc="-10" i="1">
                <a:latin typeface="Calibri"/>
                <a:cs typeface="Calibri"/>
              </a:rPr>
              <a:t>и</a:t>
            </a:r>
            <a:r>
              <a:rPr dirty="0" sz="2000" i="1">
                <a:latin typeface="Calibri"/>
                <a:cs typeface="Calibri"/>
              </a:rPr>
              <a:t>нс</a:t>
            </a:r>
            <a:r>
              <a:rPr dirty="0" sz="2000" spc="-10" i="1">
                <a:latin typeface="Calibri"/>
                <a:cs typeface="Calibri"/>
              </a:rPr>
              <a:t>т</a:t>
            </a:r>
            <a:r>
              <a:rPr dirty="0" sz="2000" i="1">
                <a:latin typeface="Calibri"/>
                <a:cs typeface="Calibri"/>
              </a:rPr>
              <a:t>во</a:t>
            </a:r>
            <a:r>
              <a:rPr dirty="0" sz="2000" spc="-150" i="1">
                <a:latin typeface="Calibri"/>
                <a:cs typeface="Calibri"/>
              </a:rPr>
              <a:t> </a:t>
            </a:r>
            <a:r>
              <a:rPr dirty="0" sz="2000" spc="-20" i="1">
                <a:latin typeface="Calibri"/>
                <a:cs typeface="Calibri"/>
              </a:rPr>
              <a:t>ч</a:t>
            </a:r>
            <a:r>
              <a:rPr dirty="0" sz="2000" spc="-50" i="1">
                <a:latin typeface="Calibri"/>
                <a:cs typeface="Calibri"/>
              </a:rPr>
              <a:t>е</a:t>
            </a:r>
            <a:r>
              <a:rPr dirty="0" sz="2000" spc="-15" i="1">
                <a:latin typeface="Calibri"/>
                <a:cs typeface="Calibri"/>
              </a:rPr>
              <a:t>л</a:t>
            </a:r>
            <a:r>
              <a:rPr dirty="0" sz="2000" spc="-10" i="1">
                <a:latin typeface="Calibri"/>
                <a:cs typeface="Calibri"/>
              </a:rPr>
              <a:t>о</a:t>
            </a:r>
            <a:r>
              <a:rPr dirty="0" sz="2000" spc="-15" i="1">
                <a:latin typeface="Calibri"/>
                <a:cs typeface="Calibri"/>
              </a:rPr>
              <a:t>в</a:t>
            </a:r>
            <a:r>
              <a:rPr dirty="0" sz="2000" spc="-10" i="1">
                <a:latin typeface="Calibri"/>
                <a:cs typeface="Calibri"/>
              </a:rPr>
              <a:t>е</a:t>
            </a:r>
            <a:r>
              <a:rPr dirty="0" sz="2000" spc="-45" i="1">
                <a:latin typeface="Calibri"/>
                <a:cs typeface="Calibri"/>
              </a:rPr>
              <a:t>к</a:t>
            </a:r>
            <a:r>
              <a:rPr dirty="0" sz="2000" spc="-10" i="1">
                <a:latin typeface="Calibri"/>
                <a:cs typeface="Calibri"/>
              </a:rPr>
              <a:t>а</a:t>
            </a:r>
            <a:r>
              <a:rPr dirty="0" sz="2000" i="1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 algn="just" marL="471170" marR="8255" indent="-457200">
              <a:lnSpc>
                <a:spcPct val="91700"/>
              </a:lnSpc>
              <a:spcBef>
                <a:spcPts val="455"/>
              </a:spcBef>
              <a:buFont typeface="Wingdings"/>
              <a:buChar char=""/>
              <a:tabLst>
                <a:tab pos="471805" algn="l"/>
              </a:tabLst>
            </a:pPr>
            <a:r>
              <a:rPr dirty="0" sz="2000" spc="-10" b="1">
                <a:latin typeface="Calibri"/>
                <a:cs typeface="Calibri"/>
              </a:rPr>
              <a:t>перечислить</a:t>
            </a:r>
            <a:r>
              <a:rPr dirty="0" sz="2000" spc="-5" b="1">
                <a:latin typeface="Calibri"/>
                <a:cs typeface="Calibri"/>
              </a:rPr>
              <a:t> </a:t>
            </a:r>
            <a:r>
              <a:rPr dirty="0" sz="2000" spc="-10" b="1">
                <a:latin typeface="Calibri"/>
                <a:cs typeface="Calibri"/>
              </a:rPr>
              <a:t>основные</a:t>
            </a:r>
            <a:r>
              <a:rPr dirty="0" sz="2000" spc="-5" b="1">
                <a:latin typeface="Calibri"/>
                <a:cs typeface="Calibri"/>
              </a:rPr>
              <a:t> </a:t>
            </a:r>
            <a:r>
              <a:rPr dirty="0" sz="2000" spc="-10" b="1">
                <a:latin typeface="Calibri"/>
                <a:cs typeface="Calibri"/>
              </a:rPr>
              <a:t>признаки</a:t>
            </a:r>
            <a:r>
              <a:rPr dirty="0" sz="2000" spc="-5" b="1">
                <a:latin typeface="Calibri"/>
                <a:cs typeface="Calibri"/>
              </a:rPr>
              <a:t> </a:t>
            </a:r>
            <a:r>
              <a:rPr dirty="0" sz="2000" spc="-10" b="1">
                <a:latin typeface="Calibri"/>
                <a:cs typeface="Calibri"/>
              </a:rPr>
              <a:t>понятия:</a:t>
            </a:r>
            <a:r>
              <a:rPr dirty="0" sz="2000" spc="-5" b="1">
                <a:latin typeface="Calibri"/>
                <a:cs typeface="Calibri"/>
              </a:rPr>
              <a:t> </a:t>
            </a:r>
            <a:r>
              <a:rPr dirty="0" sz="2000" spc="-10" i="1">
                <a:latin typeface="Calibri"/>
                <a:cs typeface="Calibri"/>
              </a:rPr>
              <a:t>Благородство</a:t>
            </a:r>
            <a:r>
              <a:rPr dirty="0" sz="2000" spc="-5" i="1">
                <a:latin typeface="Calibri"/>
                <a:cs typeface="Calibri"/>
              </a:rPr>
              <a:t> </a:t>
            </a:r>
            <a:r>
              <a:rPr dirty="0" sz="2000" i="1">
                <a:latin typeface="Calibri"/>
                <a:cs typeface="Calibri"/>
              </a:rPr>
              <a:t>–</a:t>
            </a:r>
            <a:r>
              <a:rPr dirty="0" sz="2000" spc="5" i="1">
                <a:latin typeface="Calibri"/>
                <a:cs typeface="Calibri"/>
              </a:rPr>
              <a:t> </a:t>
            </a:r>
            <a:r>
              <a:rPr dirty="0" sz="2000" spc="-10" i="1">
                <a:latin typeface="Calibri"/>
                <a:cs typeface="Calibri"/>
              </a:rPr>
              <a:t>это </a:t>
            </a:r>
            <a:r>
              <a:rPr dirty="0" sz="2000" spc="-5" i="1">
                <a:latin typeface="Calibri"/>
                <a:cs typeface="Calibri"/>
              </a:rPr>
              <a:t> </a:t>
            </a:r>
            <a:r>
              <a:rPr dirty="0" sz="2000" spc="-10" i="1">
                <a:latin typeface="Calibri"/>
                <a:cs typeface="Calibri"/>
              </a:rPr>
              <a:t>совокупность многих </a:t>
            </a:r>
            <a:r>
              <a:rPr dirty="0" sz="2000" spc="-20" i="1">
                <a:latin typeface="Calibri"/>
                <a:cs typeface="Calibri"/>
              </a:rPr>
              <a:t>качеств человека, </a:t>
            </a:r>
            <a:r>
              <a:rPr dirty="0" sz="2000" spc="-10" i="1">
                <a:latin typeface="Calibri"/>
                <a:cs typeface="Calibri"/>
              </a:rPr>
              <a:t>среди </a:t>
            </a:r>
            <a:r>
              <a:rPr dirty="0" sz="2000" spc="-20" i="1">
                <a:latin typeface="Calibri"/>
                <a:cs typeface="Calibri"/>
              </a:rPr>
              <a:t>которых </a:t>
            </a:r>
            <a:r>
              <a:rPr dirty="0" sz="2000" spc="-5" i="1">
                <a:latin typeface="Calibri"/>
                <a:cs typeface="Calibri"/>
              </a:rPr>
              <a:t>надо </a:t>
            </a:r>
            <a:r>
              <a:rPr dirty="0" sz="2000" spc="-10" i="1">
                <a:latin typeface="Calibri"/>
                <a:cs typeface="Calibri"/>
              </a:rPr>
              <a:t>особо </a:t>
            </a:r>
            <a:r>
              <a:rPr dirty="0" sz="2000" spc="-5" i="1">
                <a:latin typeface="Calibri"/>
                <a:cs typeface="Calibri"/>
              </a:rPr>
              <a:t> </a:t>
            </a:r>
            <a:r>
              <a:rPr dirty="0" sz="2000" spc="-10" i="1">
                <a:latin typeface="Calibri"/>
                <a:cs typeface="Calibri"/>
              </a:rPr>
              <a:t>выделить</a:t>
            </a:r>
            <a:r>
              <a:rPr dirty="0" sz="2000" spc="-5" i="1">
                <a:latin typeface="Calibri"/>
                <a:cs typeface="Calibri"/>
              </a:rPr>
              <a:t> душевную</a:t>
            </a:r>
            <a:r>
              <a:rPr dirty="0" sz="2000" i="1">
                <a:latin typeface="Calibri"/>
                <a:cs typeface="Calibri"/>
              </a:rPr>
              <a:t> </a:t>
            </a:r>
            <a:r>
              <a:rPr dirty="0" sz="2000" spc="-25" i="1">
                <a:latin typeface="Calibri"/>
                <a:cs typeface="Calibri"/>
              </a:rPr>
              <a:t>чистоту,</a:t>
            </a:r>
            <a:r>
              <a:rPr dirty="0" sz="2000" spc="-20" i="1">
                <a:latin typeface="Calibri"/>
                <a:cs typeface="Calibri"/>
              </a:rPr>
              <a:t> </a:t>
            </a:r>
            <a:r>
              <a:rPr dirty="0" sz="2000" i="1">
                <a:latin typeface="Calibri"/>
                <a:cs typeface="Calibri"/>
              </a:rPr>
              <a:t>высокую</a:t>
            </a:r>
            <a:r>
              <a:rPr dirty="0" sz="2000" spc="455" i="1">
                <a:latin typeface="Calibri"/>
                <a:cs typeface="Calibri"/>
              </a:rPr>
              <a:t> </a:t>
            </a:r>
            <a:r>
              <a:rPr dirty="0" sz="2000" spc="-10" i="1">
                <a:latin typeface="Calibri"/>
                <a:cs typeface="Calibri"/>
              </a:rPr>
              <a:t>нравственность</a:t>
            </a:r>
            <a:r>
              <a:rPr dirty="0" sz="2000" spc="434" i="1">
                <a:latin typeface="Calibri"/>
                <a:cs typeface="Calibri"/>
              </a:rPr>
              <a:t> </a:t>
            </a:r>
            <a:r>
              <a:rPr dirty="0" sz="2000" i="1">
                <a:latin typeface="Calibri"/>
                <a:cs typeface="Calibri"/>
              </a:rPr>
              <a:t>и </a:t>
            </a:r>
            <a:r>
              <a:rPr dirty="0" sz="2000" spc="5" i="1">
                <a:latin typeface="Calibri"/>
                <a:cs typeface="Calibri"/>
              </a:rPr>
              <a:t> </a:t>
            </a:r>
            <a:r>
              <a:rPr dirty="0" sz="2000" spc="-20" i="1">
                <a:latin typeface="Calibri"/>
                <a:cs typeface="Calibri"/>
              </a:rPr>
              <a:t>доброту.</a:t>
            </a:r>
            <a:endParaRPr sz="2000">
              <a:latin typeface="Calibri"/>
              <a:cs typeface="Calibri"/>
            </a:endParaRPr>
          </a:p>
          <a:p>
            <a:pPr algn="just" marL="471170" marR="5080" indent="-457200">
              <a:lnSpc>
                <a:spcPct val="91700"/>
              </a:lnSpc>
              <a:spcBef>
                <a:spcPts val="500"/>
              </a:spcBef>
              <a:buFont typeface="Wingdings"/>
              <a:buChar char=""/>
              <a:tabLst>
                <a:tab pos="471805" algn="l"/>
              </a:tabLst>
            </a:pPr>
            <a:r>
              <a:rPr dirty="0" sz="2000" spc="-10" b="1">
                <a:latin typeface="Calibri"/>
                <a:cs typeface="Calibri"/>
              </a:rPr>
              <a:t>описать типичное </a:t>
            </a:r>
            <a:r>
              <a:rPr dirty="0" sz="2000" spc="-20" b="1">
                <a:latin typeface="Calibri"/>
                <a:cs typeface="Calibri"/>
              </a:rPr>
              <a:t>поведение, </a:t>
            </a:r>
            <a:r>
              <a:rPr dirty="0" sz="2000" spc="-10" b="1">
                <a:latin typeface="Calibri"/>
                <a:cs typeface="Calibri"/>
              </a:rPr>
              <a:t>поступки, </a:t>
            </a:r>
            <a:r>
              <a:rPr dirty="0" sz="2000" b="1">
                <a:latin typeface="Calibri"/>
                <a:cs typeface="Calibri"/>
              </a:rPr>
              <a:t>в </a:t>
            </a:r>
            <a:r>
              <a:rPr dirty="0" sz="2000" spc="-20" b="1">
                <a:latin typeface="Calibri"/>
                <a:cs typeface="Calibri"/>
              </a:rPr>
              <a:t>которых </a:t>
            </a:r>
            <a:r>
              <a:rPr dirty="0" sz="2000" spc="-10" b="1">
                <a:latin typeface="Calibri"/>
                <a:cs typeface="Calibri"/>
              </a:rPr>
              <a:t>проявляется </a:t>
            </a:r>
            <a:r>
              <a:rPr dirty="0" sz="2000" spc="-30" b="1">
                <a:latin typeface="Calibri"/>
                <a:cs typeface="Calibri"/>
              </a:rPr>
              <a:t>это </a:t>
            </a:r>
            <a:r>
              <a:rPr dirty="0" sz="2000" spc="-25" b="1">
                <a:latin typeface="Calibri"/>
                <a:cs typeface="Calibri"/>
              </a:rPr>
              <a:t> </a:t>
            </a:r>
            <a:r>
              <a:rPr dirty="0" sz="2000" spc="-10" b="1">
                <a:latin typeface="Calibri"/>
                <a:cs typeface="Calibri"/>
              </a:rPr>
              <a:t>понятие</a:t>
            </a:r>
            <a:r>
              <a:rPr dirty="0" sz="2000" spc="-10" b="1" i="1">
                <a:latin typeface="Calibri"/>
                <a:cs typeface="Calibri"/>
              </a:rPr>
              <a:t>:</a:t>
            </a:r>
            <a:r>
              <a:rPr dirty="0" sz="2000" spc="-5" b="1" i="1">
                <a:latin typeface="Calibri"/>
                <a:cs typeface="Calibri"/>
              </a:rPr>
              <a:t> </a:t>
            </a:r>
            <a:r>
              <a:rPr dirty="0" sz="2000" spc="-10" i="1">
                <a:latin typeface="Calibri"/>
                <a:cs typeface="Calibri"/>
              </a:rPr>
              <a:t>Мне</a:t>
            </a:r>
            <a:r>
              <a:rPr dirty="0" sz="2000" spc="-5" i="1">
                <a:latin typeface="Calibri"/>
                <a:cs typeface="Calibri"/>
              </a:rPr>
              <a:t> </a:t>
            </a:r>
            <a:r>
              <a:rPr dirty="0" sz="2000" spc="-20" i="1">
                <a:latin typeface="Calibri"/>
                <a:cs typeface="Calibri"/>
              </a:rPr>
              <a:t>кажется,</a:t>
            </a:r>
            <a:r>
              <a:rPr dirty="0" sz="2000" spc="-15" i="1">
                <a:latin typeface="Calibri"/>
                <a:cs typeface="Calibri"/>
              </a:rPr>
              <a:t> </a:t>
            </a:r>
            <a:r>
              <a:rPr dirty="0" sz="2000" spc="-10" i="1">
                <a:latin typeface="Calibri"/>
                <a:cs typeface="Calibri"/>
              </a:rPr>
              <a:t>благородство</a:t>
            </a:r>
            <a:r>
              <a:rPr dirty="0" sz="2000" spc="-5" i="1">
                <a:latin typeface="Calibri"/>
                <a:cs typeface="Calibri"/>
              </a:rPr>
              <a:t> </a:t>
            </a:r>
            <a:r>
              <a:rPr dirty="0" sz="2000" spc="-25" i="1">
                <a:latin typeface="Calibri"/>
                <a:cs typeface="Calibri"/>
              </a:rPr>
              <a:t>человека</a:t>
            </a:r>
            <a:r>
              <a:rPr dirty="0" sz="2000" spc="-20" i="1">
                <a:latin typeface="Calibri"/>
                <a:cs typeface="Calibri"/>
              </a:rPr>
              <a:t> </a:t>
            </a:r>
            <a:r>
              <a:rPr dirty="0" sz="2000" spc="-10" i="1">
                <a:latin typeface="Calibri"/>
                <a:cs typeface="Calibri"/>
              </a:rPr>
              <a:t>заключается</a:t>
            </a:r>
            <a:r>
              <a:rPr dirty="0" sz="2000" spc="-5" i="1">
                <a:latin typeface="Calibri"/>
                <a:cs typeface="Calibri"/>
              </a:rPr>
              <a:t> </a:t>
            </a:r>
            <a:r>
              <a:rPr dirty="0" sz="2000" i="1">
                <a:latin typeface="Calibri"/>
                <a:cs typeface="Calibri"/>
              </a:rPr>
              <a:t>в </a:t>
            </a:r>
            <a:r>
              <a:rPr dirty="0" sz="2000" spc="5" i="1">
                <a:latin typeface="Calibri"/>
                <a:cs typeface="Calibri"/>
              </a:rPr>
              <a:t> </a:t>
            </a:r>
            <a:r>
              <a:rPr dirty="0" sz="2000" spc="-10" i="1">
                <a:latin typeface="Calibri"/>
                <a:cs typeface="Calibri"/>
              </a:rPr>
              <a:t>умении уважать </a:t>
            </a:r>
            <a:r>
              <a:rPr dirty="0" sz="2000" spc="-15" i="1">
                <a:latin typeface="Calibri"/>
                <a:cs typeface="Calibri"/>
              </a:rPr>
              <a:t>людей, </a:t>
            </a:r>
            <a:r>
              <a:rPr dirty="0" sz="2000" spc="-10" i="1">
                <a:latin typeface="Calibri"/>
                <a:cs typeface="Calibri"/>
              </a:rPr>
              <a:t>дарить </a:t>
            </a:r>
            <a:r>
              <a:rPr dirty="0" sz="2000" spc="-15" i="1">
                <a:latin typeface="Calibri"/>
                <a:cs typeface="Calibri"/>
              </a:rPr>
              <a:t>«благо» окружающим, </a:t>
            </a:r>
            <a:r>
              <a:rPr dirty="0" sz="2000" spc="-5" i="1">
                <a:latin typeface="Calibri"/>
                <a:cs typeface="Calibri"/>
              </a:rPr>
              <a:t>не думая </a:t>
            </a:r>
            <a:r>
              <a:rPr dirty="0" sz="2000" i="1">
                <a:latin typeface="Calibri"/>
                <a:cs typeface="Calibri"/>
              </a:rPr>
              <a:t>о </a:t>
            </a:r>
            <a:r>
              <a:rPr dirty="0" sz="2000" spc="5" i="1">
                <a:latin typeface="Calibri"/>
                <a:cs typeface="Calibri"/>
              </a:rPr>
              <a:t> </a:t>
            </a:r>
            <a:r>
              <a:rPr dirty="0" sz="2000" i="1">
                <a:latin typeface="Calibri"/>
                <a:cs typeface="Calibri"/>
              </a:rPr>
              <a:t>себе.</a:t>
            </a:r>
            <a:endParaRPr sz="2000">
              <a:latin typeface="Calibri"/>
              <a:cs typeface="Calibri"/>
            </a:endParaRPr>
          </a:p>
          <a:p>
            <a:pPr algn="just" marL="471170" marR="8890" indent="-459105">
              <a:lnSpc>
                <a:spcPts val="2200"/>
              </a:lnSpc>
              <a:spcBef>
                <a:spcPts val="540"/>
              </a:spcBef>
              <a:buFont typeface="Wingdings"/>
              <a:buChar char=""/>
              <a:tabLst>
                <a:tab pos="471805" algn="l"/>
              </a:tabLst>
            </a:pPr>
            <a:r>
              <a:rPr dirty="0" sz="2000" spc="-20" b="1">
                <a:latin typeface="Calibri"/>
                <a:cs typeface="Calibri"/>
              </a:rPr>
              <a:t>использовать</a:t>
            </a:r>
            <a:r>
              <a:rPr dirty="0" sz="2000" spc="-15" b="1">
                <a:latin typeface="Calibri"/>
                <a:cs typeface="Calibri"/>
              </a:rPr>
              <a:t> </a:t>
            </a:r>
            <a:r>
              <a:rPr dirty="0" sz="2000" spc="-20" b="1">
                <a:latin typeface="Calibri"/>
                <a:cs typeface="Calibri"/>
              </a:rPr>
              <a:t>отрицательное</a:t>
            </a:r>
            <a:r>
              <a:rPr dirty="0" sz="2000" spc="-15" b="1">
                <a:latin typeface="Calibri"/>
                <a:cs typeface="Calibri"/>
              </a:rPr>
              <a:t> </a:t>
            </a:r>
            <a:r>
              <a:rPr dirty="0" sz="2000" spc="-20" b="1">
                <a:latin typeface="Calibri"/>
                <a:cs typeface="Calibri"/>
              </a:rPr>
              <a:t>определение</a:t>
            </a:r>
            <a:r>
              <a:rPr dirty="0" sz="2000" spc="-20">
                <a:latin typeface="Calibri"/>
                <a:cs typeface="Calibri"/>
              </a:rPr>
              <a:t>: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Честность</a:t>
            </a:r>
            <a:r>
              <a:rPr dirty="0" sz="2000">
                <a:latin typeface="Calibri"/>
                <a:cs typeface="Calibri"/>
              </a:rPr>
              <a:t> </a:t>
            </a:r>
            <a:r>
              <a:rPr dirty="0" sz="2000" i="1">
                <a:latin typeface="Calibri"/>
                <a:cs typeface="Calibri"/>
              </a:rPr>
              <a:t>–</a:t>
            </a:r>
            <a:r>
              <a:rPr dirty="0" sz="2000" spc="5" i="1">
                <a:latin typeface="Calibri"/>
                <a:cs typeface="Calibri"/>
              </a:rPr>
              <a:t> </a:t>
            </a:r>
            <a:r>
              <a:rPr dirty="0" sz="2000" spc="-5" i="1">
                <a:latin typeface="Calibri"/>
                <a:cs typeface="Calibri"/>
              </a:rPr>
              <a:t>это </a:t>
            </a:r>
            <a:r>
              <a:rPr dirty="0" sz="2000" i="1">
                <a:latin typeface="Calibri"/>
                <a:cs typeface="Calibri"/>
              </a:rPr>
              <a:t> </a:t>
            </a:r>
            <a:r>
              <a:rPr dirty="0" sz="2000" spc="-5" i="1">
                <a:latin typeface="Calibri"/>
                <a:cs typeface="Calibri"/>
              </a:rPr>
              <a:t>отсутствие</a:t>
            </a:r>
            <a:r>
              <a:rPr dirty="0" sz="2000" spc="-55" i="1">
                <a:latin typeface="Calibri"/>
                <a:cs typeface="Calibri"/>
              </a:rPr>
              <a:t> </a:t>
            </a:r>
            <a:r>
              <a:rPr dirty="0" sz="2000" spc="-5" i="1">
                <a:latin typeface="Calibri"/>
                <a:cs typeface="Calibri"/>
              </a:rPr>
              <a:t>лжи.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Andrei</dc:creator>
  <dc:title>Слайд 1</dc:title>
  <dcterms:created xsi:type="dcterms:W3CDTF">2022-03-09T10:24:55Z</dcterms:created>
  <dcterms:modified xsi:type="dcterms:W3CDTF">2022-03-09T10:24:55Z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2020-07-03T00:00:00Z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2022-03-09T00:00:00Z</vt:filetime>
  </property>
</Properties>
</file>