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68" r:id="rId7"/>
    <p:sldId id="269" r:id="rId8"/>
    <p:sldId id="271" r:id="rId9"/>
    <p:sldId id="274" r:id="rId10"/>
    <p:sldId id="27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7.wmf"/><Relationship Id="rId7" Type="http://schemas.openxmlformats.org/officeDocument/2006/relationships/image" Target="../media/image5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6624-52BE-4E1B-B647-76E7C14A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1577-3F67-4E17-B1B9-C11C5A1C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miles.33b.ru/smile.52742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hyperlink" Target="http://smiles.33b.ru/smile.52742.html" TargetMode="External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hyperlink" Target="http://smiles.33b.ru/smile.52742.html" TargetMode="External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oleObject" Target="../embeddings/oleObject28.bin"/><Relationship Id="rId7" Type="http://schemas.openxmlformats.org/officeDocument/2006/relationships/hyperlink" Target="http://smiles.33b.ru/smile.5274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oleObject" Target="../embeddings/oleObject32.bin"/><Relationship Id="rId7" Type="http://schemas.openxmlformats.org/officeDocument/2006/relationships/hyperlink" Target="http://smiles.33b.ru/smile.5274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oleObject" Target="../embeddings/oleObject36.bin"/><Relationship Id="rId7" Type="http://schemas.openxmlformats.org/officeDocument/2006/relationships/hyperlink" Target="http://smiles.33b.ru/smile.5274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oleObject" Target="../embeddings/oleObject40.bin"/><Relationship Id="rId7" Type="http://schemas.openxmlformats.org/officeDocument/2006/relationships/hyperlink" Target="http://smiles.33b.ru/smile.52742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gi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5" Type="http://schemas.openxmlformats.org/officeDocument/2006/relationships/hyperlink" Target="http://smiles.33b.ru/smile.52742.html" TargetMode="External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gif"/><Relationship Id="rId4" Type="http://schemas.openxmlformats.org/officeDocument/2006/relationships/hyperlink" Target="http://smiles.33b.ru/smile.52742.html" TargetMode="External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http://smiles.33b.ru/smile.52742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52742.html" TargetMode="External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db/00007b0a-f6f13887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12.02.2021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Основное свойство дроби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9941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643192" cy="2448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Начертите координатный луч, единичный отрезок которого равен 7 см. Отметьте на нем точки с координатой</a:t>
            </a:r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2846" y="3112503"/>
            <a:ext cx="324036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305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Математический диктант</a:t>
            </a:r>
          </a:p>
        </p:txBody>
      </p:sp>
      <p:pic>
        <p:nvPicPr>
          <p:cNvPr id="46083" name="Рисунок 10" descr="http://s4.rimg.info/2c9d6992d5104c401eb8a30c0ba2f71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971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46085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998" name="Object 14"/>
          <p:cNvGraphicFramePr>
            <a:graphicFrameLocks noChangeAspect="1"/>
          </p:cNvGraphicFramePr>
          <p:nvPr/>
        </p:nvGraphicFramePr>
        <p:xfrm>
          <a:off x="2743200" y="990600"/>
          <a:ext cx="779463" cy="1509713"/>
        </p:xfrm>
        <a:graphic>
          <a:graphicData uri="http://schemas.openxmlformats.org/presentationml/2006/ole">
            <p:oleObj spid="_x0000_s28674" name="Формула" r:id="rId3" imgW="203040" imgH="3934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95400" y="990600"/>
          <a:ext cx="584200" cy="1509713"/>
        </p:xfrm>
        <a:graphic>
          <a:graphicData uri="http://schemas.openxmlformats.org/presentationml/2006/ole">
            <p:oleObj spid="_x0000_s2867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295400" y="3429000"/>
          <a:ext cx="779463" cy="1509713"/>
        </p:xfrm>
        <a:graphic>
          <a:graphicData uri="http://schemas.openxmlformats.org/presentationml/2006/ole">
            <p:oleObj spid="_x0000_s2867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715000" y="990600"/>
          <a:ext cx="1071563" cy="1509713"/>
        </p:xfrm>
        <a:graphic>
          <a:graphicData uri="http://schemas.openxmlformats.org/presentationml/2006/ole">
            <p:oleObj spid="_x0000_s28677" name="Формула" r:id="rId6" imgW="279360" imgH="39348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495800" y="1066800"/>
          <a:ext cx="584200" cy="1509713"/>
        </p:xfrm>
        <a:graphic>
          <a:graphicData uri="http://schemas.openxmlformats.org/presentationml/2006/ole">
            <p:oleObj spid="_x0000_s28678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895600" y="3505200"/>
          <a:ext cx="584200" cy="1509713"/>
        </p:xfrm>
        <a:graphic>
          <a:graphicData uri="http://schemas.openxmlformats.org/presentationml/2006/ole">
            <p:oleObj spid="_x0000_s28679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6629400" y="3581400"/>
          <a:ext cx="534988" cy="1509713"/>
        </p:xfrm>
        <a:graphic>
          <a:graphicData uri="http://schemas.openxmlformats.org/presentationml/2006/ole">
            <p:oleObj spid="_x0000_s28680" name="Формула" r:id="rId9" imgW="139680" imgH="393480" progId="Equation.3">
              <p:embed/>
            </p:oleObj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572000" y="3429000"/>
          <a:ext cx="1071563" cy="1509713"/>
        </p:xfrm>
        <a:graphic>
          <a:graphicData uri="http://schemas.openxmlformats.org/presentationml/2006/ole">
            <p:oleObj spid="_x0000_s28681" name="Формула" r:id="rId10" imgW="279360" imgH="393480" progId="Equation.3">
              <p:embed/>
            </p:oleObj>
          </a:graphicData>
        </a:graphic>
      </p:graphicFrame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685800" y="6096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1</a:t>
            </a:r>
            <a:r>
              <a:rPr lang="ru-RU" b="1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4109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8" name="Рисунок 10" descr="http://s4.rimg.info/2c9d6992d5104c401eb8a30c0ba2f711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5029200"/>
            <a:ext cx="13144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998" name="Object 14"/>
          <p:cNvGraphicFramePr>
            <a:graphicFrameLocks noChangeAspect="1"/>
          </p:cNvGraphicFramePr>
          <p:nvPr/>
        </p:nvGraphicFramePr>
        <p:xfrm>
          <a:off x="2286000" y="609600"/>
          <a:ext cx="779463" cy="1509713"/>
        </p:xfrm>
        <a:graphic>
          <a:graphicData uri="http://schemas.openxmlformats.org/presentationml/2006/ole">
            <p:oleObj spid="_x0000_s29698" name="Формула" r:id="rId3" imgW="203040" imgH="3934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95400" y="609600"/>
          <a:ext cx="584200" cy="1509713"/>
        </p:xfrm>
        <a:graphic>
          <a:graphicData uri="http://schemas.openxmlformats.org/presentationml/2006/ole">
            <p:oleObj spid="_x0000_s29699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66800" y="3505200"/>
          <a:ext cx="779463" cy="1509713"/>
        </p:xfrm>
        <a:graphic>
          <a:graphicData uri="http://schemas.openxmlformats.org/presentationml/2006/ole">
            <p:oleObj spid="_x0000_s29700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352800" y="609600"/>
          <a:ext cx="1071563" cy="1509713"/>
        </p:xfrm>
        <a:graphic>
          <a:graphicData uri="http://schemas.openxmlformats.org/presentationml/2006/ole">
            <p:oleObj spid="_x0000_s29701" name="Формула" r:id="rId6" imgW="279360" imgH="39348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124200" y="3505200"/>
          <a:ext cx="584200" cy="1509713"/>
        </p:xfrm>
        <a:graphic>
          <a:graphicData uri="http://schemas.openxmlformats.org/presentationml/2006/ole">
            <p:oleObj spid="_x0000_s29702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09800" y="3505200"/>
          <a:ext cx="584200" cy="1509713"/>
        </p:xfrm>
        <a:graphic>
          <a:graphicData uri="http://schemas.openxmlformats.org/presentationml/2006/ole">
            <p:oleObj spid="_x0000_s29703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886200" y="3505200"/>
          <a:ext cx="534988" cy="1509713"/>
        </p:xfrm>
        <a:graphic>
          <a:graphicData uri="http://schemas.openxmlformats.org/presentationml/2006/ole">
            <p:oleObj spid="_x0000_s29704" name="Формула" r:id="rId9" imgW="139680" imgH="393480" progId="Equation.3">
              <p:embed/>
            </p:oleObj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572000" y="609600"/>
          <a:ext cx="1071563" cy="1509713"/>
        </p:xfrm>
        <a:graphic>
          <a:graphicData uri="http://schemas.openxmlformats.org/presentationml/2006/ole">
            <p:oleObj spid="_x0000_s29705" name="Формула" r:id="rId10" imgW="279360" imgH="393480" progId="Equation.3">
              <p:embed/>
            </p:oleObj>
          </a:graphicData>
        </a:graphic>
      </p:graphicFrame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685800" y="6096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2</a:t>
            </a:r>
            <a:r>
              <a:rPr lang="ru-RU" b="1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TextBox 19"/>
          <p:cNvSpPr txBox="1">
            <a:spLocks noChangeArrowheads="1"/>
          </p:cNvSpPr>
          <p:nvPr/>
        </p:nvSpPr>
        <p:spPr bwMode="auto">
          <a:xfrm>
            <a:off x="5867400" y="114300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Правильные дроби </a:t>
            </a: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5105400" y="4038600"/>
            <a:ext cx="336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Неправильные дроби </a:t>
            </a:r>
          </a:p>
        </p:txBody>
      </p:sp>
      <p:pic>
        <p:nvPicPr>
          <p:cNvPr id="5134" name="Рисунок 10" descr="http://s4.rimg.info/2c9d6992d5104c401eb8a30c0ba2f711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4953000"/>
            <a:ext cx="13144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reeform 2"/>
          <p:cNvSpPr>
            <a:spLocks/>
          </p:cNvSpPr>
          <p:nvPr/>
        </p:nvSpPr>
        <p:spPr bwMode="auto">
          <a:xfrm flipV="1">
            <a:off x="330200" y="5478463"/>
            <a:ext cx="8813800" cy="46037"/>
          </a:xfrm>
          <a:custGeom>
            <a:avLst/>
            <a:gdLst>
              <a:gd name="T0" fmla="*/ 0 w 5320"/>
              <a:gd name="T1" fmla="*/ 0 h 9"/>
              <a:gd name="T2" fmla="*/ 2147483647 w 5320"/>
              <a:gd name="T3" fmla="*/ 2147483647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Oval 3"/>
          <p:cNvSpPr>
            <a:spLocks noChangeArrowheads="1"/>
          </p:cNvSpPr>
          <p:nvPr/>
        </p:nvSpPr>
        <p:spPr bwMode="auto">
          <a:xfrm>
            <a:off x="14478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4"/>
          <p:cNvSpPr>
            <a:spLocks noChangeArrowheads="1"/>
          </p:cNvSpPr>
          <p:nvPr/>
        </p:nvSpPr>
        <p:spPr bwMode="auto">
          <a:xfrm>
            <a:off x="8699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5"/>
          <p:cNvSpPr>
            <a:spLocks noChangeArrowheads="1"/>
          </p:cNvSpPr>
          <p:nvPr/>
        </p:nvSpPr>
        <p:spPr bwMode="auto">
          <a:xfrm>
            <a:off x="74422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6"/>
          <p:cNvSpPr>
            <a:spLocks noChangeArrowheads="1"/>
          </p:cNvSpPr>
          <p:nvPr/>
        </p:nvSpPr>
        <p:spPr bwMode="auto">
          <a:xfrm>
            <a:off x="62230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Oval 7"/>
          <p:cNvSpPr>
            <a:spLocks noChangeArrowheads="1"/>
          </p:cNvSpPr>
          <p:nvPr/>
        </p:nvSpPr>
        <p:spPr bwMode="auto">
          <a:xfrm>
            <a:off x="50419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Oval 8"/>
          <p:cNvSpPr>
            <a:spLocks noChangeArrowheads="1"/>
          </p:cNvSpPr>
          <p:nvPr/>
        </p:nvSpPr>
        <p:spPr bwMode="auto">
          <a:xfrm>
            <a:off x="26289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Oval 9"/>
          <p:cNvSpPr>
            <a:spLocks noChangeArrowheads="1"/>
          </p:cNvSpPr>
          <p:nvPr/>
        </p:nvSpPr>
        <p:spPr bwMode="auto">
          <a:xfrm>
            <a:off x="215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47625" y="55308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8607425" y="55308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</a:p>
        </p:txBody>
      </p:sp>
      <p:graphicFrame>
        <p:nvGraphicFramePr>
          <p:cNvPr id="424972" name="Object 12"/>
          <p:cNvGraphicFramePr>
            <a:graphicFrameLocks noChangeAspect="1"/>
          </p:cNvGraphicFramePr>
          <p:nvPr/>
        </p:nvGraphicFramePr>
        <p:xfrm>
          <a:off x="6350000" y="1225550"/>
          <a:ext cx="563563" cy="1455738"/>
        </p:xfrm>
        <a:graphic>
          <a:graphicData uri="http://schemas.openxmlformats.org/presentationml/2006/ole">
            <p:oleObj spid="_x0000_s30722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424973" name="Object 13"/>
          <p:cNvGraphicFramePr>
            <a:graphicFrameLocks noChangeAspect="1"/>
          </p:cNvGraphicFramePr>
          <p:nvPr/>
        </p:nvGraphicFramePr>
        <p:xfrm>
          <a:off x="7277100" y="1136650"/>
          <a:ext cx="584200" cy="1509713"/>
        </p:xfrm>
        <a:graphic>
          <a:graphicData uri="http://schemas.openxmlformats.org/presentationml/2006/ole">
            <p:oleObj spid="_x0000_s30723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24974" name="Object 14"/>
          <p:cNvGraphicFramePr>
            <a:graphicFrameLocks noChangeAspect="1"/>
          </p:cNvGraphicFramePr>
          <p:nvPr/>
        </p:nvGraphicFramePr>
        <p:xfrm>
          <a:off x="5359400" y="1200150"/>
          <a:ext cx="584200" cy="1509713"/>
        </p:xfrm>
        <a:graphic>
          <a:graphicData uri="http://schemas.openxmlformats.org/presentationml/2006/ole">
            <p:oleObj spid="_x0000_s30724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24975" name="Object 15"/>
          <p:cNvGraphicFramePr>
            <a:graphicFrameLocks noChangeAspect="1"/>
          </p:cNvGraphicFramePr>
          <p:nvPr/>
        </p:nvGraphicFramePr>
        <p:xfrm>
          <a:off x="8215313" y="1149350"/>
          <a:ext cx="585787" cy="1509713"/>
        </p:xfrm>
        <a:graphic>
          <a:graphicData uri="http://schemas.openxmlformats.org/presentationml/2006/ole">
            <p:oleObj spid="_x0000_s30725" name="Формула" r:id="rId6" imgW="152280" imgH="393480" progId="Equation.3">
              <p:embed/>
            </p:oleObj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33400" y="533400"/>
            <a:ext cx="8786813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Отметьте на координатном луче мигающую точку.</a:t>
            </a:r>
          </a:p>
        </p:txBody>
      </p:sp>
      <p:sp>
        <p:nvSpPr>
          <p:cNvPr id="424977" name="Oval 17"/>
          <p:cNvSpPr>
            <a:spLocks noChangeArrowheads="1"/>
          </p:cNvSpPr>
          <p:nvPr/>
        </p:nvSpPr>
        <p:spPr bwMode="auto">
          <a:xfrm>
            <a:off x="38608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7500" y="5588000"/>
            <a:ext cx="8458200" cy="857250"/>
            <a:chOff x="200" y="3520"/>
            <a:chExt cx="5328" cy="540"/>
          </a:xfrm>
        </p:grpSpPr>
        <p:sp>
          <p:nvSpPr>
            <p:cNvPr id="6176" name="Freeform 20"/>
            <p:cNvSpPr>
              <a:spLocks/>
            </p:cNvSpPr>
            <p:nvPr/>
          </p:nvSpPr>
          <p:spPr bwMode="auto">
            <a:xfrm>
              <a:off x="200" y="3520"/>
              <a:ext cx="5328" cy="472"/>
            </a:xfrm>
            <a:custGeom>
              <a:avLst/>
              <a:gdLst>
                <a:gd name="T0" fmla="*/ 0 w 5328"/>
                <a:gd name="T1" fmla="*/ 0 h 472"/>
                <a:gd name="T2" fmla="*/ 2304 w 5328"/>
                <a:gd name="T3" fmla="*/ 464 h 472"/>
                <a:gd name="T4" fmla="*/ 5328 w 5328"/>
                <a:gd name="T5" fmla="*/ 48 h 472"/>
                <a:gd name="T6" fmla="*/ 0 60000 65536"/>
                <a:gd name="T7" fmla="*/ 0 60000 65536"/>
                <a:gd name="T8" fmla="*/ 0 60000 65536"/>
                <a:gd name="T9" fmla="*/ 0 w 5328"/>
                <a:gd name="T10" fmla="*/ 0 h 472"/>
                <a:gd name="T11" fmla="*/ 5328 w 5328"/>
                <a:gd name="T12" fmla="*/ 472 h 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8" h="472">
                  <a:moveTo>
                    <a:pt x="0" y="0"/>
                  </a:moveTo>
                  <a:cubicBezTo>
                    <a:pt x="708" y="228"/>
                    <a:pt x="1416" y="456"/>
                    <a:pt x="2304" y="464"/>
                  </a:cubicBezTo>
                  <a:cubicBezTo>
                    <a:pt x="3192" y="472"/>
                    <a:pt x="4824" y="120"/>
                    <a:pt x="532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981" name="Text Box 21"/>
            <p:cNvSpPr txBox="1">
              <a:spLocks noChangeArrowheads="1"/>
            </p:cNvSpPr>
            <p:nvPr/>
          </p:nvSpPr>
          <p:spPr bwMode="auto">
            <a:xfrm>
              <a:off x="2510" y="3580"/>
              <a:ext cx="228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7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17500" y="4083050"/>
            <a:ext cx="3581400" cy="1403350"/>
            <a:chOff x="200" y="2572"/>
            <a:chExt cx="2256" cy="884"/>
          </a:xfrm>
        </p:grpSpPr>
        <p:sp>
          <p:nvSpPr>
            <p:cNvPr id="6174" name="Freeform 23"/>
            <p:cNvSpPr>
              <a:spLocks/>
            </p:cNvSpPr>
            <p:nvPr/>
          </p:nvSpPr>
          <p:spPr bwMode="auto">
            <a:xfrm>
              <a:off x="200" y="3048"/>
              <a:ext cx="2256" cy="408"/>
            </a:xfrm>
            <a:custGeom>
              <a:avLst/>
              <a:gdLst>
                <a:gd name="T0" fmla="*/ 0 w 2256"/>
                <a:gd name="T1" fmla="*/ 360 h 408"/>
                <a:gd name="T2" fmla="*/ 1104 w 2256"/>
                <a:gd name="T3" fmla="*/ 8 h 408"/>
                <a:gd name="T4" fmla="*/ 2256 w 2256"/>
                <a:gd name="T5" fmla="*/ 408 h 408"/>
                <a:gd name="T6" fmla="*/ 0 60000 65536"/>
                <a:gd name="T7" fmla="*/ 0 60000 65536"/>
                <a:gd name="T8" fmla="*/ 0 60000 65536"/>
                <a:gd name="T9" fmla="*/ 0 w 2256"/>
                <a:gd name="T10" fmla="*/ 0 h 408"/>
                <a:gd name="T11" fmla="*/ 2256 w 2256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408">
                  <a:moveTo>
                    <a:pt x="0" y="360"/>
                  </a:moveTo>
                  <a:cubicBezTo>
                    <a:pt x="364" y="180"/>
                    <a:pt x="728" y="0"/>
                    <a:pt x="1104" y="8"/>
                  </a:cubicBezTo>
                  <a:cubicBezTo>
                    <a:pt x="1480" y="16"/>
                    <a:pt x="1868" y="212"/>
                    <a:pt x="2256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984" name="Text Box 24"/>
            <p:cNvSpPr txBox="1">
              <a:spLocks noChangeArrowheads="1"/>
            </p:cNvSpPr>
            <p:nvPr/>
          </p:nvSpPr>
          <p:spPr bwMode="auto">
            <a:xfrm>
              <a:off x="1134" y="2572"/>
              <a:ext cx="228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3</a:t>
              </a:r>
            </a:p>
          </p:txBody>
        </p:sp>
      </p:grpSp>
      <p:pic>
        <p:nvPicPr>
          <p:cNvPr id="6164" name="Рисунок 10" descr="http://s4.rimg.info/2c9d6992d5104c401eb8a30c0ba2f711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676400"/>
            <a:ext cx="1109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6166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4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51111 0.4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4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4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4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74"/>
                  </p:tgtEl>
                </p:cond>
              </p:nextCondLst>
            </p:seq>
          </p:childTnLst>
        </p:cTn>
      </p:par>
    </p:tnLst>
    <p:bldLst>
      <p:bldP spid="4249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reeform 2"/>
          <p:cNvSpPr>
            <a:spLocks/>
          </p:cNvSpPr>
          <p:nvPr/>
        </p:nvSpPr>
        <p:spPr bwMode="auto">
          <a:xfrm>
            <a:off x="330200" y="5524500"/>
            <a:ext cx="8737600" cy="46038"/>
          </a:xfrm>
          <a:custGeom>
            <a:avLst/>
            <a:gdLst>
              <a:gd name="T0" fmla="*/ 0 w 5320"/>
              <a:gd name="T1" fmla="*/ 0 h 9"/>
              <a:gd name="T2" fmla="*/ 2147483647 w 5320"/>
              <a:gd name="T3" fmla="*/ 2147483647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Oval 3"/>
          <p:cNvSpPr>
            <a:spLocks noChangeArrowheads="1"/>
          </p:cNvSpPr>
          <p:nvPr/>
        </p:nvSpPr>
        <p:spPr bwMode="auto">
          <a:xfrm>
            <a:off x="1231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4"/>
          <p:cNvSpPr>
            <a:spLocks noChangeArrowheads="1"/>
          </p:cNvSpPr>
          <p:nvPr/>
        </p:nvSpPr>
        <p:spPr bwMode="auto">
          <a:xfrm>
            <a:off x="8699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5"/>
          <p:cNvSpPr>
            <a:spLocks noChangeArrowheads="1"/>
          </p:cNvSpPr>
          <p:nvPr/>
        </p:nvSpPr>
        <p:spPr bwMode="auto">
          <a:xfrm>
            <a:off x="78486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6"/>
          <p:cNvSpPr>
            <a:spLocks noChangeArrowheads="1"/>
          </p:cNvSpPr>
          <p:nvPr/>
        </p:nvSpPr>
        <p:spPr bwMode="auto">
          <a:xfrm>
            <a:off x="59436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7"/>
          <p:cNvSpPr>
            <a:spLocks noChangeArrowheads="1"/>
          </p:cNvSpPr>
          <p:nvPr/>
        </p:nvSpPr>
        <p:spPr bwMode="auto">
          <a:xfrm>
            <a:off x="50419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8"/>
          <p:cNvSpPr>
            <a:spLocks noChangeArrowheads="1"/>
          </p:cNvSpPr>
          <p:nvPr/>
        </p:nvSpPr>
        <p:spPr bwMode="auto">
          <a:xfrm>
            <a:off x="22606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9"/>
          <p:cNvSpPr>
            <a:spLocks noChangeArrowheads="1"/>
          </p:cNvSpPr>
          <p:nvPr/>
        </p:nvSpPr>
        <p:spPr bwMode="auto">
          <a:xfrm>
            <a:off x="215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47625" y="55308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8607425" y="55308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</a:p>
        </p:txBody>
      </p:sp>
      <p:graphicFrame>
        <p:nvGraphicFramePr>
          <p:cNvPr id="425996" name="Object 12"/>
          <p:cNvGraphicFramePr>
            <a:graphicFrameLocks noChangeAspect="1"/>
          </p:cNvGraphicFramePr>
          <p:nvPr/>
        </p:nvGraphicFramePr>
        <p:xfrm>
          <a:off x="7035800" y="1200150"/>
          <a:ext cx="563563" cy="1455738"/>
        </p:xfrm>
        <a:graphic>
          <a:graphicData uri="http://schemas.openxmlformats.org/presentationml/2006/ole">
            <p:oleObj spid="_x0000_s31746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425997" name="Object 13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1747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25998" name="Object 14"/>
          <p:cNvGraphicFramePr>
            <a:graphicFrameLocks noChangeAspect="1"/>
          </p:cNvGraphicFramePr>
          <p:nvPr/>
        </p:nvGraphicFramePr>
        <p:xfrm>
          <a:off x="5638800" y="1174750"/>
          <a:ext cx="584200" cy="1509713"/>
        </p:xfrm>
        <a:graphic>
          <a:graphicData uri="http://schemas.openxmlformats.org/presentationml/2006/ole">
            <p:oleObj spid="_x0000_s31748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25999" name="Object 15"/>
          <p:cNvGraphicFramePr>
            <a:graphicFrameLocks noChangeAspect="1"/>
          </p:cNvGraphicFramePr>
          <p:nvPr/>
        </p:nvGraphicFramePr>
        <p:xfrm>
          <a:off x="4456113" y="1174750"/>
          <a:ext cx="585787" cy="1509713"/>
        </p:xfrm>
        <a:graphic>
          <a:graphicData uri="http://schemas.openxmlformats.org/presentationml/2006/ole">
            <p:oleObj spid="_x0000_s31749" name="Формула" r:id="rId6" imgW="152280" imgH="393480" progId="Equation.3">
              <p:embed/>
            </p:oleObj>
          </a:graphicData>
        </a:graphic>
      </p:graphicFrame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57188" y="457200"/>
            <a:ext cx="8786812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Отметьте на координатном луче мигающую точку.</a:t>
            </a:r>
          </a:p>
        </p:txBody>
      </p:sp>
      <p:sp>
        <p:nvSpPr>
          <p:cNvPr id="426001" name="Oval 17"/>
          <p:cNvSpPr>
            <a:spLocks noChangeArrowheads="1"/>
          </p:cNvSpPr>
          <p:nvPr/>
        </p:nvSpPr>
        <p:spPr bwMode="auto">
          <a:xfrm>
            <a:off x="68834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Oval 19"/>
          <p:cNvSpPr>
            <a:spLocks noChangeArrowheads="1"/>
          </p:cNvSpPr>
          <p:nvPr/>
        </p:nvSpPr>
        <p:spPr bwMode="auto">
          <a:xfrm>
            <a:off x="41529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Oval 20"/>
          <p:cNvSpPr>
            <a:spLocks noChangeArrowheads="1"/>
          </p:cNvSpPr>
          <p:nvPr/>
        </p:nvSpPr>
        <p:spPr bwMode="auto">
          <a:xfrm>
            <a:off x="32131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17500" y="4083050"/>
            <a:ext cx="6553200" cy="1403350"/>
            <a:chOff x="200" y="2572"/>
            <a:chExt cx="2256" cy="884"/>
          </a:xfrm>
        </p:grpSpPr>
        <p:sp>
          <p:nvSpPr>
            <p:cNvPr id="7202" name="Freeform 22"/>
            <p:cNvSpPr>
              <a:spLocks/>
            </p:cNvSpPr>
            <p:nvPr/>
          </p:nvSpPr>
          <p:spPr bwMode="auto">
            <a:xfrm>
              <a:off x="200" y="3048"/>
              <a:ext cx="2256" cy="408"/>
            </a:xfrm>
            <a:custGeom>
              <a:avLst/>
              <a:gdLst>
                <a:gd name="T0" fmla="*/ 0 w 2256"/>
                <a:gd name="T1" fmla="*/ 360 h 408"/>
                <a:gd name="T2" fmla="*/ 1104 w 2256"/>
                <a:gd name="T3" fmla="*/ 8 h 408"/>
                <a:gd name="T4" fmla="*/ 2256 w 2256"/>
                <a:gd name="T5" fmla="*/ 408 h 408"/>
                <a:gd name="T6" fmla="*/ 0 60000 65536"/>
                <a:gd name="T7" fmla="*/ 0 60000 65536"/>
                <a:gd name="T8" fmla="*/ 0 60000 65536"/>
                <a:gd name="T9" fmla="*/ 0 w 2256"/>
                <a:gd name="T10" fmla="*/ 0 h 408"/>
                <a:gd name="T11" fmla="*/ 2256 w 2256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408">
                  <a:moveTo>
                    <a:pt x="0" y="360"/>
                  </a:moveTo>
                  <a:cubicBezTo>
                    <a:pt x="364" y="180"/>
                    <a:pt x="728" y="0"/>
                    <a:pt x="1104" y="8"/>
                  </a:cubicBezTo>
                  <a:cubicBezTo>
                    <a:pt x="1480" y="16"/>
                    <a:pt x="1868" y="212"/>
                    <a:pt x="2256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007" name="Text Box 23"/>
            <p:cNvSpPr txBox="1">
              <a:spLocks noChangeArrowheads="1"/>
            </p:cNvSpPr>
            <p:nvPr/>
          </p:nvSpPr>
          <p:spPr bwMode="auto">
            <a:xfrm>
              <a:off x="1134" y="2572"/>
              <a:ext cx="228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7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7500" y="5588000"/>
            <a:ext cx="8458200" cy="857250"/>
            <a:chOff x="200" y="3520"/>
            <a:chExt cx="5328" cy="540"/>
          </a:xfrm>
        </p:grpSpPr>
        <p:sp>
          <p:nvSpPr>
            <p:cNvPr id="7200" name="Freeform 25"/>
            <p:cNvSpPr>
              <a:spLocks/>
            </p:cNvSpPr>
            <p:nvPr/>
          </p:nvSpPr>
          <p:spPr bwMode="auto">
            <a:xfrm>
              <a:off x="200" y="3520"/>
              <a:ext cx="5328" cy="472"/>
            </a:xfrm>
            <a:custGeom>
              <a:avLst/>
              <a:gdLst>
                <a:gd name="T0" fmla="*/ 0 w 5328"/>
                <a:gd name="T1" fmla="*/ 0 h 472"/>
                <a:gd name="T2" fmla="*/ 2304 w 5328"/>
                <a:gd name="T3" fmla="*/ 464 h 472"/>
                <a:gd name="T4" fmla="*/ 5328 w 5328"/>
                <a:gd name="T5" fmla="*/ 48 h 472"/>
                <a:gd name="T6" fmla="*/ 0 60000 65536"/>
                <a:gd name="T7" fmla="*/ 0 60000 65536"/>
                <a:gd name="T8" fmla="*/ 0 60000 65536"/>
                <a:gd name="T9" fmla="*/ 0 w 5328"/>
                <a:gd name="T10" fmla="*/ 0 h 472"/>
                <a:gd name="T11" fmla="*/ 5328 w 5328"/>
                <a:gd name="T12" fmla="*/ 472 h 4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8" h="472">
                  <a:moveTo>
                    <a:pt x="0" y="0"/>
                  </a:moveTo>
                  <a:cubicBezTo>
                    <a:pt x="708" y="228"/>
                    <a:pt x="1416" y="456"/>
                    <a:pt x="2304" y="464"/>
                  </a:cubicBezTo>
                  <a:cubicBezTo>
                    <a:pt x="3192" y="472"/>
                    <a:pt x="4824" y="120"/>
                    <a:pt x="532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010" name="Text Box 26"/>
            <p:cNvSpPr txBox="1">
              <a:spLocks noChangeArrowheads="1"/>
            </p:cNvSpPr>
            <p:nvPr/>
          </p:nvSpPr>
          <p:spPr bwMode="auto">
            <a:xfrm>
              <a:off x="2510" y="3580"/>
              <a:ext cx="228" cy="48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9</a:t>
              </a:r>
            </a:p>
          </p:txBody>
        </p:sp>
      </p:grpSp>
      <p:pic>
        <p:nvPicPr>
          <p:cNvPr id="7190" name="Рисунок 10" descr="http://s4.rimg.info/2c9d6992d5104c401eb8a30c0ba2f711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676400"/>
            <a:ext cx="1044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7192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5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3611 0.3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5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5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5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98"/>
                  </p:tgtEl>
                </p:cond>
              </p:nextCondLst>
            </p:seq>
          </p:childTnLst>
        </p:cTn>
      </p:par>
    </p:tnLst>
    <p:bldLst>
      <p:bldP spid="4260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Freeform 2"/>
          <p:cNvSpPr>
            <a:spLocks/>
          </p:cNvSpPr>
          <p:nvPr/>
        </p:nvSpPr>
        <p:spPr bwMode="auto">
          <a:xfrm flipV="1">
            <a:off x="228600" y="5486400"/>
            <a:ext cx="8737600" cy="46038"/>
          </a:xfrm>
          <a:custGeom>
            <a:avLst/>
            <a:gdLst>
              <a:gd name="T0" fmla="*/ 0 w 5320"/>
              <a:gd name="T1" fmla="*/ 0 h 9"/>
              <a:gd name="T2" fmla="*/ 2147483647 w 5320"/>
              <a:gd name="T3" fmla="*/ 2147483647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Oval 3"/>
          <p:cNvSpPr>
            <a:spLocks noChangeArrowheads="1"/>
          </p:cNvSpPr>
          <p:nvPr/>
        </p:nvSpPr>
        <p:spPr bwMode="auto">
          <a:xfrm>
            <a:off x="8699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65786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23114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6"/>
          <p:cNvSpPr>
            <a:spLocks noChangeArrowheads="1"/>
          </p:cNvSpPr>
          <p:nvPr/>
        </p:nvSpPr>
        <p:spPr bwMode="auto">
          <a:xfrm>
            <a:off x="215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111125" y="55562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8632825" y="55054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</a:p>
        </p:txBody>
      </p:sp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6959600" y="1200150"/>
          <a:ext cx="563563" cy="1455738"/>
        </p:xfrm>
        <a:graphic>
          <a:graphicData uri="http://schemas.openxmlformats.org/presentationml/2006/ole">
            <p:oleObj spid="_x0000_s32770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2771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5638800" y="1174750"/>
          <a:ext cx="585788" cy="1509713"/>
        </p:xfrm>
        <a:graphic>
          <a:graphicData uri="http://schemas.openxmlformats.org/presentationml/2006/ole">
            <p:oleObj spid="_x0000_s32772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28044" name="Object 12"/>
          <p:cNvGraphicFramePr>
            <a:graphicFrameLocks noChangeAspect="1"/>
          </p:cNvGraphicFramePr>
          <p:nvPr/>
        </p:nvGraphicFramePr>
        <p:xfrm>
          <a:off x="4456113" y="1174750"/>
          <a:ext cx="585787" cy="1509713"/>
        </p:xfrm>
        <a:graphic>
          <a:graphicData uri="http://schemas.openxmlformats.org/presentationml/2006/ole">
            <p:oleObj spid="_x0000_s32773" name="Формула" r:id="rId6" imgW="152280" imgH="393480" progId="Equation.3">
              <p:embed/>
            </p:oleObj>
          </a:graphicData>
        </a:graphic>
      </p:graphicFrame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3400" y="457200"/>
            <a:ext cx="8786813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Отметьте на координатном луче мигающую точку.</a:t>
            </a:r>
          </a:p>
        </p:txBody>
      </p:sp>
      <p:sp>
        <p:nvSpPr>
          <p:cNvPr id="8206" name="Oval 15"/>
          <p:cNvSpPr>
            <a:spLocks noChangeArrowheads="1"/>
          </p:cNvSpPr>
          <p:nvPr/>
        </p:nvSpPr>
        <p:spPr bwMode="auto">
          <a:xfrm>
            <a:off x="4508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70000" y="5448300"/>
            <a:ext cx="6489700" cy="152400"/>
            <a:chOff x="800" y="3432"/>
            <a:chExt cx="4088" cy="96"/>
          </a:xfrm>
        </p:grpSpPr>
        <p:sp>
          <p:nvSpPr>
            <p:cNvPr id="8220" name="Oval 17"/>
            <p:cNvSpPr>
              <a:spLocks noChangeArrowheads="1"/>
            </p:cNvSpPr>
            <p:nvPr/>
          </p:nvSpPr>
          <p:spPr bwMode="auto">
            <a:xfrm>
              <a:off x="800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Oval 18"/>
            <p:cNvSpPr>
              <a:spLocks noChangeArrowheads="1"/>
            </p:cNvSpPr>
            <p:nvPr/>
          </p:nvSpPr>
          <p:spPr bwMode="auto">
            <a:xfrm>
              <a:off x="2144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Oval 19"/>
            <p:cNvSpPr>
              <a:spLocks noChangeArrowheads="1"/>
            </p:cNvSpPr>
            <p:nvPr/>
          </p:nvSpPr>
          <p:spPr bwMode="auto">
            <a:xfrm>
              <a:off x="3488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Oval 20"/>
            <p:cNvSpPr>
              <a:spLocks noChangeArrowheads="1"/>
            </p:cNvSpPr>
            <p:nvPr/>
          </p:nvSpPr>
          <p:spPr bwMode="auto">
            <a:xfrm>
              <a:off x="4800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6245225" y="4378325"/>
            <a:ext cx="354013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;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248400" y="2971800"/>
            <a:ext cx="24066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Подумай!</a:t>
            </a:r>
          </a:p>
        </p:txBody>
      </p:sp>
      <p:pic>
        <p:nvPicPr>
          <p:cNvPr id="8210" name="Рисунок 10" descr="http://s4.rimg.info/2c9d6992d5104c401eb8a30c0ba2f711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600200"/>
            <a:ext cx="1241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" y="152400"/>
            <a:ext cx="8991600" cy="6553200"/>
            <a:chOff x="168" y="176"/>
            <a:chExt cx="5408" cy="3928"/>
          </a:xfrm>
        </p:grpSpPr>
        <p:sp>
          <p:nvSpPr>
            <p:cNvPr id="8212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8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225 0.4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8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8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8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3056 0.42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043"/>
                  </p:tgtEl>
                </p:cond>
              </p:nextCondLst>
            </p:seq>
          </p:childTnLst>
        </p:cTn>
      </p:par>
    </p:tnLst>
    <p:bldLst>
      <p:bldP spid="428036" grpId="0" animBg="1"/>
      <p:bldP spid="428053" grpId="0"/>
      <p:bldP spid="428054" grpId="0"/>
      <p:bldP spid="42805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Freeform 2"/>
          <p:cNvSpPr>
            <a:spLocks/>
          </p:cNvSpPr>
          <p:nvPr/>
        </p:nvSpPr>
        <p:spPr bwMode="auto">
          <a:xfrm flipV="1">
            <a:off x="330200" y="5478463"/>
            <a:ext cx="8813800" cy="46037"/>
          </a:xfrm>
          <a:custGeom>
            <a:avLst/>
            <a:gdLst>
              <a:gd name="T0" fmla="*/ 0 w 5320"/>
              <a:gd name="T1" fmla="*/ 0 h 9"/>
              <a:gd name="T2" fmla="*/ 2147483647 w 5320"/>
              <a:gd name="T3" fmla="*/ 2147483647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Oval 3"/>
          <p:cNvSpPr>
            <a:spLocks noChangeArrowheads="1"/>
          </p:cNvSpPr>
          <p:nvPr/>
        </p:nvSpPr>
        <p:spPr bwMode="auto">
          <a:xfrm>
            <a:off x="1612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Oval 4"/>
          <p:cNvSpPr>
            <a:spLocks noChangeArrowheads="1"/>
          </p:cNvSpPr>
          <p:nvPr/>
        </p:nvSpPr>
        <p:spPr bwMode="auto">
          <a:xfrm>
            <a:off x="8699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Oval 5"/>
          <p:cNvSpPr>
            <a:spLocks noChangeArrowheads="1"/>
          </p:cNvSpPr>
          <p:nvPr/>
        </p:nvSpPr>
        <p:spPr bwMode="auto">
          <a:xfrm>
            <a:off x="80137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6"/>
          <p:cNvSpPr>
            <a:spLocks noChangeArrowheads="1"/>
          </p:cNvSpPr>
          <p:nvPr/>
        </p:nvSpPr>
        <p:spPr bwMode="auto">
          <a:xfrm>
            <a:off x="65786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Oval 7"/>
          <p:cNvSpPr>
            <a:spLocks noChangeArrowheads="1"/>
          </p:cNvSpPr>
          <p:nvPr/>
        </p:nvSpPr>
        <p:spPr bwMode="auto">
          <a:xfrm>
            <a:off x="52070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Oval 8"/>
          <p:cNvSpPr>
            <a:spLocks noChangeArrowheads="1"/>
          </p:cNvSpPr>
          <p:nvPr/>
        </p:nvSpPr>
        <p:spPr bwMode="auto">
          <a:xfrm>
            <a:off x="23114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9"/>
          <p:cNvSpPr>
            <a:spLocks noChangeArrowheads="1"/>
          </p:cNvSpPr>
          <p:nvPr/>
        </p:nvSpPr>
        <p:spPr bwMode="auto">
          <a:xfrm>
            <a:off x="215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11125" y="55562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8632825" y="55054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</a:p>
        </p:txBody>
      </p:sp>
      <p:graphicFrame>
        <p:nvGraphicFramePr>
          <p:cNvPr id="429068" name="Object 12"/>
          <p:cNvGraphicFramePr>
            <a:graphicFrameLocks noChangeAspect="1"/>
          </p:cNvGraphicFramePr>
          <p:nvPr/>
        </p:nvGraphicFramePr>
        <p:xfrm>
          <a:off x="6959600" y="1200150"/>
          <a:ext cx="563563" cy="1455738"/>
        </p:xfrm>
        <a:graphic>
          <a:graphicData uri="http://schemas.openxmlformats.org/presentationml/2006/ole">
            <p:oleObj spid="_x0000_s33794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429069" name="Object 13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379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29070" name="Object 14"/>
          <p:cNvGraphicFramePr>
            <a:graphicFrameLocks noChangeAspect="1"/>
          </p:cNvGraphicFramePr>
          <p:nvPr/>
        </p:nvGraphicFramePr>
        <p:xfrm>
          <a:off x="5541963" y="1174750"/>
          <a:ext cx="779462" cy="1509713"/>
        </p:xfrm>
        <a:graphic>
          <a:graphicData uri="http://schemas.openxmlformats.org/presentationml/2006/ole">
            <p:oleObj spid="_x0000_s3379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29071" name="Object 15"/>
          <p:cNvGraphicFramePr>
            <a:graphicFrameLocks noChangeAspect="1"/>
          </p:cNvGraphicFramePr>
          <p:nvPr/>
        </p:nvGraphicFramePr>
        <p:xfrm>
          <a:off x="4310063" y="1174750"/>
          <a:ext cx="879475" cy="1509713"/>
        </p:xfrm>
        <a:graphic>
          <a:graphicData uri="http://schemas.openxmlformats.org/presentationml/2006/ole">
            <p:oleObj spid="_x0000_s33797" name="Формула" r:id="rId6" imgW="228600" imgH="393480" progId="Equation.3">
              <p:embed/>
            </p:oleObj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62000" y="457200"/>
            <a:ext cx="8786813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Отметьте на координатном луче мигающую точку.</a:t>
            </a:r>
          </a:p>
        </p:txBody>
      </p:sp>
      <p:sp>
        <p:nvSpPr>
          <p:cNvPr id="429073" name="Oval 17"/>
          <p:cNvSpPr>
            <a:spLocks noChangeArrowheads="1"/>
          </p:cNvSpPr>
          <p:nvPr/>
        </p:nvSpPr>
        <p:spPr bwMode="auto">
          <a:xfrm>
            <a:off x="37846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4508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Oval 20"/>
          <p:cNvSpPr>
            <a:spLocks noChangeArrowheads="1"/>
          </p:cNvSpPr>
          <p:nvPr/>
        </p:nvSpPr>
        <p:spPr bwMode="auto">
          <a:xfrm>
            <a:off x="72644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Oval 21"/>
          <p:cNvSpPr>
            <a:spLocks noChangeArrowheads="1"/>
          </p:cNvSpPr>
          <p:nvPr/>
        </p:nvSpPr>
        <p:spPr bwMode="auto">
          <a:xfrm>
            <a:off x="9398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Oval 22"/>
          <p:cNvSpPr>
            <a:spLocks noChangeArrowheads="1"/>
          </p:cNvSpPr>
          <p:nvPr/>
        </p:nvSpPr>
        <p:spPr bwMode="auto">
          <a:xfrm>
            <a:off x="30607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Oval 23"/>
          <p:cNvSpPr>
            <a:spLocks noChangeArrowheads="1"/>
          </p:cNvSpPr>
          <p:nvPr/>
        </p:nvSpPr>
        <p:spPr bwMode="auto">
          <a:xfrm>
            <a:off x="58928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58800" y="5448300"/>
            <a:ext cx="7912100" cy="152400"/>
            <a:chOff x="352" y="3432"/>
            <a:chExt cx="4984" cy="96"/>
          </a:xfrm>
        </p:grpSpPr>
        <p:sp>
          <p:nvSpPr>
            <p:cNvPr id="9252" name="Oval 25"/>
            <p:cNvSpPr>
              <a:spLocks noChangeArrowheads="1"/>
            </p:cNvSpPr>
            <p:nvPr/>
          </p:nvSpPr>
          <p:spPr bwMode="auto">
            <a:xfrm>
              <a:off x="352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Oval 26"/>
            <p:cNvSpPr>
              <a:spLocks noChangeArrowheads="1"/>
            </p:cNvSpPr>
            <p:nvPr/>
          </p:nvSpPr>
          <p:spPr bwMode="auto">
            <a:xfrm>
              <a:off x="800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Oval 27"/>
            <p:cNvSpPr>
              <a:spLocks noChangeArrowheads="1"/>
            </p:cNvSpPr>
            <p:nvPr/>
          </p:nvSpPr>
          <p:spPr bwMode="auto">
            <a:xfrm>
              <a:off x="1232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Oval 28"/>
            <p:cNvSpPr>
              <a:spLocks noChangeArrowheads="1"/>
            </p:cNvSpPr>
            <p:nvPr/>
          </p:nvSpPr>
          <p:spPr bwMode="auto">
            <a:xfrm>
              <a:off x="1680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6" name="Oval 29"/>
            <p:cNvSpPr>
              <a:spLocks noChangeArrowheads="1"/>
            </p:cNvSpPr>
            <p:nvPr/>
          </p:nvSpPr>
          <p:spPr bwMode="auto">
            <a:xfrm>
              <a:off x="2144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Oval 30"/>
            <p:cNvSpPr>
              <a:spLocks noChangeArrowheads="1"/>
            </p:cNvSpPr>
            <p:nvPr/>
          </p:nvSpPr>
          <p:spPr bwMode="auto">
            <a:xfrm>
              <a:off x="2592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Oval 31"/>
            <p:cNvSpPr>
              <a:spLocks noChangeArrowheads="1"/>
            </p:cNvSpPr>
            <p:nvPr/>
          </p:nvSpPr>
          <p:spPr bwMode="auto">
            <a:xfrm>
              <a:off x="3040" y="3432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Oval 32"/>
            <p:cNvSpPr>
              <a:spLocks noChangeArrowheads="1"/>
            </p:cNvSpPr>
            <p:nvPr/>
          </p:nvSpPr>
          <p:spPr bwMode="auto">
            <a:xfrm>
              <a:off x="3488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Oval 33"/>
            <p:cNvSpPr>
              <a:spLocks noChangeArrowheads="1"/>
            </p:cNvSpPr>
            <p:nvPr/>
          </p:nvSpPr>
          <p:spPr bwMode="auto">
            <a:xfrm>
              <a:off x="3920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Oval 34"/>
            <p:cNvSpPr>
              <a:spLocks noChangeArrowheads="1"/>
            </p:cNvSpPr>
            <p:nvPr/>
          </p:nvSpPr>
          <p:spPr bwMode="auto">
            <a:xfrm>
              <a:off x="4336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Oval 35"/>
            <p:cNvSpPr>
              <a:spLocks noChangeArrowheads="1"/>
            </p:cNvSpPr>
            <p:nvPr/>
          </p:nvSpPr>
          <p:spPr bwMode="auto">
            <a:xfrm>
              <a:off x="4800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Oval 36"/>
            <p:cNvSpPr>
              <a:spLocks noChangeArrowheads="1"/>
            </p:cNvSpPr>
            <p:nvPr/>
          </p:nvSpPr>
          <p:spPr bwMode="auto">
            <a:xfrm>
              <a:off x="5248" y="3440"/>
              <a:ext cx="88" cy="88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9093" name="Text Box 37"/>
          <p:cNvSpPr txBox="1">
            <a:spLocks noChangeArrowheads="1"/>
          </p:cNvSpPr>
          <p:nvPr/>
        </p:nvSpPr>
        <p:spPr bwMode="auto">
          <a:xfrm>
            <a:off x="3679825" y="4225925"/>
            <a:ext cx="354013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;</a:t>
            </a:r>
          </a:p>
        </p:txBody>
      </p:sp>
      <p:sp>
        <p:nvSpPr>
          <p:cNvPr id="429094" name="Text Box 38"/>
          <p:cNvSpPr txBox="1">
            <a:spLocks noChangeArrowheads="1"/>
          </p:cNvSpPr>
          <p:nvPr/>
        </p:nvSpPr>
        <p:spPr bwMode="auto">
          <a:xfrm>
            <a:off x="5965825" y="4124325"/>
            <a:ext cx="2406650" cy="7016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Подумай!</a:t>
            </a:r>
          </a:p>
        </p:txBody>
      </p:sp>
      <p:pic>
        <p:nvPicPr>
          <p:cNvPr id="9242" name="Рисунок 10" descr="http://s4.rimg.info/2c9d6992d5104c401eb8a30c0ba2f711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676400"/>
            <a:ext cx="1176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9244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9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3888 0.4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7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9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9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9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6944 0.3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070"/>
                  </p:tgtEl>
                </p:cond>
              </p:nextCondLst>
            </p:seq>
          </p:childTnLst>
        </p:cTn>
      </p:par>
    </p:tnLst>
    <p:bldLst>
      <p:bldP spid="429073" grpId="0" animBg="1"/>
      <p:bldP spid="429093" grpId="0"/>
      <p:bldP spid="429094" grpId="0"/>
      <p:bldP spid="4290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5000625" y="5543550"/>
            <a:ext cx="5143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1089025" y="5480050"/>
            <a:ext cx="5143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578225" y="5581650"/>
            <a:ext cx="5143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0257" name="Oval 5"/>
          <p:cNvSpPr>
            <a:spLocks noChangeArrowheads="1"/>
          </p:cNvSpPr>
          <p:nvPr/>
        </p:nvSpPr>
        <p:spPr bwMode="auto">
          <a:xfrm>
            <a:off x="3771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" y="5448300"/>
            <a:ext cx="7912100" cy="152400"/>
            <a:chOff x="352" y="3432"/>
            <a:chExt cx="4984" cy="96"/>
          </a:xfrm>
        </p:grpSpPr>
        <p:sp>
          <p:nvSpPr>
            <p:cNvPr id="10289" name="Oval 7"/>
            <p:cNvSpPr>
              <a:spLocks noChangeArrowheads="1"/>
            </p:cNvSpPr>
            <p:nvPr/>
          </p:nvSpPr>
          <p:spPr bwMode="auto">
            <a:xfrm>
              <a:off x="352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Oval 8"/>
            <p:cNvSpPr>
              <a:spLocks noChangeArrowheads="1"/>
            </p:cNvSpPr>
            <p:nvPr/>
          </p:nvSpPr>
          <p:spPr bwMode="auto">
            <a:xfrm>
              <a:off x="800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Oval 9"/>
            <p:cNvSpPr>
              <a:spLocks noChangeArrowheads="1"/>
            </p:cNvSpPr>
            <p:nvPr/>
          </p:nvSpPr>
          <p:spPr bwMode="auto">
            <a:xfrm>
              <a:off x="1232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Oval 10"/>
            <p:cNvSpPr>
              <a:spLocks noChangeArrowheads="1"/>
            </p:cNvSpPr>
            <p:nvPr/>
          </p:nvSpPr>
          <p:spPr bwMode="auto">
            <a:xfrm>
              <a:off x="1680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Oval 11"/>
            <p:cNvSpPr>
              <a:spLocks noChangeArrowheads="1"/>
            </p:cNvSpPr>
            <p:nvPr/>
          </p:nvSpPr>
          <p:spPr bwMode="auto">
            <a:xfrm>
              <a:off x="2144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Oval 12"/>
            <p:cNvSpPr>
              <a:spLocks noChangeArrowheads="1"/>
            </p:cNvSpPr>
            <p:nvPr/>
          </p:nvSpPr>
          <p:spPr bwMode="auto">
            <a:xfrm>
              <a:off x="2592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5" name="Oval 13"/>
            <p:cNvSpPr>
              <a:spLocks noChangeArrowheads="1"/>
            </p:cNvSpPr>
            <p:nvPr/>
          </p:nvSpPr>
          <p:spPr bwMode="auto">
            <a:xfrm>
              <a:off x="3040" y="3432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Oval 14"/>
            <p:cNvSpPr>
              <a:spLocks noChangeArrowheads="1"/>
            </p:cNvSpPr>
            <p:nvPr/>
          </p:nvSpPr>
          <p:spPr bwMode="auto">
            <a:xfrm>
              <a:off x="3488" y="3440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Oval 15"/>
            <p:cNvSpPr>
              <a:spLocks noChangeArrowheads="1"/>
            </p:cNvSpPr>
            <p:nvPr/>
          </p:nvSpPr>
          <p:spPr bwMode="auto">
            <a:xfrm>
              <a:off x="3920" y="3440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Oval 16"/>
            <p:cNvSpPr>
              <a:spLocks noChangeArrowheads="1"/>
            </p:cNvSpPr>
            <p:nvPr/>
          </p:nvSpPr>
          <p:spPr bwMode="auto">
            <a:xfrm>
              <a:off x="4336" y="3440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Oval 17"/>
            <p:cNvSpPr>
              <a:spLocks noChangeArrowheads="1"/>
            </p:cNvSpPr>
            <p:nvPr/>
          </p:nvSpPr>
          <p:spPr bwMode="auto">
            <a:xfrm>
              <a:off x="4800" y="3440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Oval 18"/>
            <p:cNvSpPr>
              <a:spLocks noChangeArrowheads="1"/>
            </p:cNvSpPr>
            <p:nvPr/>
          </p:nvSpPr>
          <p:spPr bwMode="auto">
            <a:xfrm>
              <a:off x="5248" y="3440"/>
              <a:ext cx="88" cy="88"/>
            </a:xfrm>
            <a:prstGeom prst="ellipse">
              <a:avLst/>
            </a:prstGeom>
            <a:solidFill>
              <a:srgbClr val="660066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9" name="Freeform 19"/>
          <p:cNvSpPr>
            <a:spLocks/>
          </p:cNvSpPr>
          <p:nvPr/>
        </p:nvSpPr>
        <p:spPr bwMode="auto">
          <a:xfrm>
            <a:off x="330200" y="5524500"/>
            <a:ext cx="8813800" cy="46038"/>
          </a:xfrm>
          <a:custGeom>
            <a:avLst/>
            <a:gdLst>
              <a:gd name="T0" fmla="*/ 0 w 5320"/>
              <a:gd name="T1" fmla="*/ 0 h 9"/>
              <a:gd name="T2" fmla="*/ 2147483647 w 5320"/>
              <a:gd name="T3" fmla="*/ 2147483647 h 9"/>
              <a:gd name="T4" fmla="*/ 0 60000 65536"/>
              <a:gd name="T5" fmla="*/ 0 60000 65536"/>
              <a:gd name="T6" fmla="*/ 0 w 5320"/>
              <a:gd name="T7" fmla="*/ 0 h 9"/>
              <a:gd name="T8" fmla="*/ 5320 w 532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0" h="9">
                <a:moveTo>
                  <a:pt x="0" y="0"/>
                </a:moveTo>
                <a:lnTo>
                  <a:pt x="5320" y="9"/>
                </a:lnTo>
              </a:path>
            </a:pathLst>
          </a:cu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1612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86995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80137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65786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52070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23114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215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07" name="Text Box 27"/>
          <p:cNvSpPr txBox="1">
            <a:spLocks noChangeArrowheads="1"/>
          </p:cNvSpPr>
          <p:nvPr/>
        </p:nvSpPr>
        <p:spPr bwMode="auto">
          <a:xfrm>
            <a:off x="111125" y="55562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430108" name="Text Box 28"/>
          <p:cNvSpPr txBox="1">
            <a:spLocks noChangeArrowheads="1"/>
          </p:cNvSpPr>
          <p:nvPr/>
        </p:nvSpPr>
        <p:spPr bwMode="auto">
          <a:xfrm>
            <a:off x="4797425" y="1593850"/>
            <a:ext cx="361950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</a:p>
        </p:txBody>
      </p:sp>
      <p:graphicFrame>
        <p:nvGraphicFramePr>
          <p:cNvPr id="430109" name="Object 29"/>
          <p:cNvGraphicFramePr>
            <a:graphicFrameLocks noChangeAspect="1"/>
          </p:cNvGraphicFramePr>
          <p:nvPr/>
        </p:nvGraphicFramePr>
        <p:xfrm>
          <a:off x="6959600" y="1200150"/>
          <a:ext cx="563563" cy="1455738"/>
        </p:xfrm>
        <a:graphic>
          <a:graphicData uri="http://schemas.openxmlformats.org/presentationml/2006/ole">
            <p:oleObj spid="_x0000_s34818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430110" name="Object 30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4819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430111" name="Object 31"/>
          <p:cNvGraphicFramePr>
            <a:graphicFrameLocks noChangeAspect="1"/>
          </p:cNvGraphicFramePr>
          <p:nvPr/>
        </p:nvGraphicFramePr>
        <p:xfrm>
          <a:off x="5541963" y="1174750"/>
          <a:ext cx="779462" cy="1509713"/>
        </p:xfrm>
        <a:graphic>
          <a:graphicData uri="http://schemas.openxmlformats.org/presentationml/2006/ole">
            <p:oleObj spid="_x0000_s34820" name="Формула" r:id="rId5" imgW="203040" imgH="393480" progId="Equation.3">
              <p:embed/>
            </p:oleObj>
          </a:graphicData>
        </a:graphic>
      </p:graphicFrame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2160588" y="355600"/>
            <a:ext cx="4748212" cy="519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Найдите координаты точек.</a:t>
            </a:r>
          </a:p>
        </p:txBody>
      </p:sp>
      <p:sp>
        <p:nvSpPr>
          <p:cNvPr id="430113" name="Oval 33"/>
          <p:cNvSpPr>
            <a:spLocks noChangeArrowheads="1"/>
          </p:cNvSpPr>
          <p:nvPr/>
        </p:nvSpPr>
        <p:spPr bwMode="auto">
          <a:xfrm>
            <a:off x="37719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71" name="Oval 35"/>
          <p:cNvSpPr>
            <a:spLocks noChangeArrowheads="1"/>
          </p:cNvSpPr>
          <p:nvPr/>
        </p:nvSpPr>
        <p:spPr bwMode="auto">
          <a:xfrm>
            <a:off x="72644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Oval 36"/>
          <p:cNvSpPr>
            <a:spLocks noChangeArrowheads="1"/>
          </p:cNvSpPr>
          <p:nvPr/>
        </p:nvSpPr>
        <p:spPr bwMode="auto">
          <a:xfrm>
            <a:off x="9398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Oval 37"/>
          <p:cNvSpPr>
            <a:spLocks noChangeArrowheads="1"/>
          </p:cNvSpPr>
          <p:nvPr/>
        </p:nvSpPr>
        <p:spPr bwMode="auto">
          <a:xfrm>
            <a:off x="2667000" y="5448300"/>
            <a:ext cx="139700" cy="1397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Oval 38"/>
          <p:cNvSpPr>
            <a:spLocks noChangeArrowheads="1"/>
          </p:cNvSpPr>
          <p:nvPr/>
        </p:nvSpPr>
        <p:spPr bwMode="auto">
          <a:xfrm>
            <a:off x="5892800" y="54737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45" name="Object 39"/>
          <p:cNvGraphicFramePr>
            <a:graphicFrameLocks noChangeAspect="1"/>
          </p:cNvGraphicFramePr>
          <p:nvPr/>
        </p:nvGraphicFramePr>
        <p:xfrm>
          <a:off x="2398713" y="5492750"/>
          <a:ext cx="646112" cy="1250950"/>
        </p:xfrm>
        <a:graphic>
          <a:graphicData uri="http://schemas.openxmlformats.org/presentationml/2006/ole">
            <p:oleObj spid="_x0000_s34821" name="Формула" r:id="rId6" imgW="203040" imgH="393480" progId="Equation.3">
              <p:embed/>
            </p:oleObj>
          </a:graphicData>
        </a:graphic>
      </p:graphicFrame>
      <p:sp>
        <p:nvSpPr>
          <p:cNvPr id="10275" name="Oval 40"/>
          <p:cNvSpPr>
            <a:spLocks noChangeArrowheads="1"/>
          </p:cNvSpPr>
          <p:nvPr/>
        </p:nvSpPr>
        <p:spPr bwMode="auto">
          <a:xfrm>
            <a:off x="44577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Oval 41"/>
          <p:cNvSpPr>
            <a:spLocks noChangeArrowheads="1"/>
          </p:cNvSpPr>
          <p:nvPr/>
        </p:nvSpPr>
        <p:spPr bwMode="auto">
          <a:xfrm>
            <a:off x="30226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30122" name="Object 42"/>
          <p:cNvGraphicFramePr>
            <a:graphicFrameLocks noChangeAspect="1"/>
          </p:cNvGraphicFramePr>
          <p:nvPr/>
        </p:nvGraphicFramePr>
        <p:xfrm>
          <a:off x="7035800" y="1200150"/>
          <a:ext cx="563563" cy="1455738"/>
        </p:xfrm>
        <a:graphic>
          <a:graphicData uri="http://schemas.openxmlformats.org/presentationml/2006/ole">
            <p:oleObj spid="_x0000_s34822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430123" name="Object 43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4823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430124" name="Object 44"/>
          <p:cNvGraphicFramePr>
            <a:graphicFrameLocks noChangeAspect="1"/>
          </p:cNvGraphicFramePr>
          <p:nvPr/>
        </p:nvGraphicFramePr>
        <p:xfrm>
          <a:off x="5541963" y="1174750"/>
          <a:ext cx="779462" cy="1509713"/>
        </p:xfrm>
        <a:graphic>
          <a:graphicData uri="http://schemas.openxmlformats.org/presentationml/2006/ole">
            <p:oleObj spid="_x0000_s34824" name="Формула" r:id="rId9" imgW="203040" imgH="393480" progId="Equation.3">
              <p:embed/>
            </p:oleObj>
          </a:graphicData>
        </a:graphic>
      </p:graphicFrame>
      <p:graphicFrame>
        <p:nvGraphicFramePr>
          <p:cNvPr id="430125" name="Object 45"/>
          <p:cNvGraphicFramePr>
            <a:graphicFrameLocks noChangeAspect="1"/>
          </p:cNvGraphicFramePr>
          <p:nvPr/>
        </p:nvGraphicFramePr>
        <p:xfrm>
          <a:off x="4359275" y="1174750"/>
          <a:ext cx="781050" cy="1509713"/>
        </p:xfrm>
        <a:graphic>
          <a:graphicData uri="http://schemas.openxmlformats.org/presentationml/2006/ole">
            <p:oleObj spid="_x0000_s34825" name="Формула" r:id="rId10" imgW="203040" imgH="393480" progId="Equation.3">
              <p:embed/>
            </p:oleObj>
          </a:graphicData>
        </a:graphic>
      </p:graphicFrame>
      <p:sp>
        <p:nvSpPr>
          <p:cNvPr id="430126" name="Oval 46"/>
          <p:cNvSpPr>
            <a:spLocks noChangeArrowheads="1"/>
          </p:cNvSpPr>
          <p:nvPr/>
        </p:nvSpPr>
        <p:spPr bwMode="auto">
          <a:xfrm>
            <a:off x="1282700" y="54483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27" name="Oval 47"/>
          <p:cNvSpPr>
            <a:spLocks noChangeArrowheads="1"/>
          </p:cNvSpPr>
          <p:nvPr/>
        </p:nvSpPr>
        <p:spPr bwMode="auto">
          <a:xfrm>
            <a:off x="5207000" y="5461000"/>
            <a:ext cx="139700" cy="139700"/>
          </a:xfrm>
          <a:prstGeom prst="ellipse">
            <a:avLst/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430128" name="Object 48"/>
          <p:cNvGraphicFramePr>
            <a:graphicFrameLocks noChangeAspect="1"/>
          </p:cNvGraphicFramePr>
          <p:nvPr/>
        </p:nvGraphicFramePr>
        <p:xfrm>
          <a:off x="6942138" y="1200150"/>
          <a:ext cx="752475" cy="1455738"/>
        </p:xfrm>
        <a:graphic>
          <a:graphicData uri="http://schemas.openxmlformats.org/presentationml/2006/ole">
            <p:oleObj spid="_x0000_s34826" name="Формула" r:id="rId11" imgW="203040" imgH="393480" progId="Equation.3">
              <p:embed/>
            </p:oleObj>
          </a:graphicData>
        </a:graphic>
      </p:graphicFrame>
      <p:graphicFrame>
        <p:nvGraphicFramePr>
          <p:cNvPr id="430129" name="Object 49"/>
          <p:cNvGraphicFramePr>
            <a:graphicFrameLocks noChangeAspect="1"/>
          </p:cNvGraphicFramePr>
          <p:nvPr/>
        </p:nvGraphicFramePr>
        <p:xfrm>
          <a:off x="8115300" y="1162050"/>
          <a:ext cx="584200" cy="1509713"/>
        </p:xfrm>
        <a:graphic>
          <a:graphicData uri="http://schemas.openxmlformats.org/presentationml/2006/ole">
            <p:oleObj spid="_x0000_s34827" name="Формула" r:id="rId12" imgW="152280" imgH="393480" progId="Equation.3">
              <p:embed/>
            </p:oleObj>
          </a:graphicData>
        </a:graphic>
      </p:graphicFrame>
      <p:graphicFrame>
        <p:nvGraphicFramePr>
          <p:cNvPr id="430130" name="Object 50"/>
          <p:cNvGraphicFramePr>
            <a:graphicFrameLocks noChangeAspect="1"/>
          </p:cNvGraphicFramePr>
          <p:nvPr/>
        </p:nvGraphicFramePr>
        <p:xfrm>
          <a:off x="5638800" y="1174750"/>
          <a:ext cx="584200" cy="1509713"/>
        </p:xfrm>
        <a:graphic>
          <a:graphicData uri="http://schemas.openxmlformats.org/presentationml/2006/ole">
            <p:oleObj spid="_x0000_s34828" name="Формула" r:id="rId13" imgW="152280" imgH="393480" progId="Equation.3">
              <p:embed/>
            </p:oleObj>
          </a:graphicData>
        </a:graphic>
      </p:graphicFrame>
      <p:graphicFrame>
        <p:nvGraphicFramePr>
          <p:cNvPr id="430131" name="Object 51"/>
          <p:cNvGraphicFramePr>
            <a:graphicFrameLocks noChangeAspect="1"/>
          </p:cNvGraphicFramePr>
          <p:nvPr/>
        </p:nvGraphicFramePr>
        <p:xfrm>
          <a:off x="4359275" y="1174750"/>
          <a:ext cx="781050" cy="1509713"/>
        </p:xfrm>
        <a:graphic>
          <a:graphicData uri="http://schemas.openxmlformats.org/presentationml/2006/ole">
            <p:oleObj spid="_x0000_s34829" name="Формула" r:id="rId14" imgW="203040" imgH="393480" progId="Equation.3">
              <p:embed/>
            </p:oleObj>
          </a:graphicData>
        </a:graphic>
      </p:graphicFrame>
      <p:pic>
        <p:nvPicPr>
          <p:cNvPr id="10279" name="Рисунок 10" descr="http://s4.rimg.info/2c9d6992d5104c401eb8a30c0ba2f711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533400"/>
            <a:ext cx="979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10281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0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0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0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2222 0.462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0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0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0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37222 0.4148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0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20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0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0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430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30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500" fill="hold"/>
                                        <p:tgtEl>
                                          <p:spTgt spid="430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0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430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0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5834 0.403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30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30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430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30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430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0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" fill="hold"/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0"/>
                  </p:tgtEl>
                </p:cond>
              </p:nextCondLst>
            </p:seq>
          </p:childTnLst>
        </p:cTn>
      </p:par>
    </p:tnLst>
    <p:bldLst>
      <p:bldP spid="430082" grpId="0"/>
      <p:bldP spid="430083" grpId="0"/>
      <p:bldP spid="430108" grpId="0"/>
      <p:bldP spid="430113" grpId="0" animBg="1"/>
      <p:bldP spid="430113" grpId="1" animBg="1"/>
      <p:bldP spid="430126" grpId="0" animBg="1"/>
      <p:bldP spid="430126" grpId="1" animBg="1"/>
      <p:bldP spid="430127" grpId="0" animBg="1"/>
      <p:bldP spid="430127" grpId="1" animBg="1"/>
      <p:bldP spid="43012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90000"/>
                </a:solidFill>
              </a:rPr>
              <a:t>Основное свойство дроби: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486650" cy="3657600"/>
          </a:xfrm>
        </p:spPr>
        <p:txBody>
          <a:bodyPr/>
          <a:lstStyle/>
          <a:p>
            <a:pPr eaLnBrk="1" hangingPunct="1"/>
            <a:r>
              <a:rPr lang="ru-RU" sz="2800" b="1" smtClean="0"/>
              <a:t>Если числитель и знаменатель дроби умножить или разделить на одно и то же число, отличное от нуля, то получится дробь, равная данной. </a:t>
            </a:r>
          </a:p>
          <a:p>
            <a:pPr eaLnBrk="1" hangingPunct="1"/>
            <a:endParaRPr lang="ru-RU" sz="2800" b="1" smtClean="0"/>
          </a:p>
          <a:p>
            <a:pPr eaLnBrk="1" hangingPunct="1"/>
            <a:endParaRPr lang="ru-RU" sz="2800" b="1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038850" y="2597150"/>
          <a:ext cx="914400" cy="215900"/>
        </p:xfrm>
        <a:graphic>
          <a:graphicData uri="http://schemas.openxmlformats.org/presentationml/2006/ole">
            <p:oleObj spid="_x0000_s35842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059113" y="4005263"/>
          <a:ext cx="2628900" cy="1455737"/>
        </p:xfrm>
        <a:graphic>
          <a:graphicData uri="http://schemas.openxmlformats.org/presentationml/2006/ole">
            <p:oleObj spid="_x0000_s35843" name="Формула" r:id="rId4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db/00007b0a-f6f13887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такое доля?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Арбуз разрезали на 6 долей и хотят разделить поровну на 6 детей. Какую долю получит каждый ребенок?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cf2.ppt-online.org/files2/slide/a/akolUiE0HTRD1B84PKSV7qct9w6WFzNAnfC2bO/slide-2.jpg"/>
          <p:cNvPicPr>
            <a:picLocks noChangeAspect="1" noChangeArrowheads="1"/>
          </p:cNvPicPr>
          <p:nvPr/>
        </p:nvPicPr>
        <p:blipFill>
          <a:blip r:embed="rId3" cstate="print"/>
          <a:srcRect l="11719" t="47979" r="3906" b="30117"/>
          <a:stretch>
            <a:fillRect/>
          </a:stretch>
        </p:blipFill>
        <p:spPr bwMode="auto">
          <a:xfrm>
            <a:off x="3200399" y="4724400"/>
            <a:ext cx="4274457" cy="83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990000"/>
                </a:solidFill>
              </a:rPr>
              <a:t>Основное свойство дроби на математическом языке: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235200" y="1916113"/>
          <a:ext cx="5073650" cy="2808287"/>
        </p:xfrm>
        <a:graphic>
          <a:graphicData uri="http://schemas.openxmlformats.org/presentationml/2006/ole">
            <p:oleObj spid="_x0000_s36866" name="Формула" r:id="rId3" imgW="672840" imgH="558720" progId="Equation.3">
              <p:embed/>
            </p:oleObj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35238" y="5470525"/>
            <a:ext cx="178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Где с       0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492500" y="5516563"/>
          <a:ext cx="503238" cy="431800"/>
        </p:xfrm>
        <a:graphic>
          <a:graphicData uri="http://schemas.openxmlformats.org/presentationml/2006/ole">
            <p:oleObj spid="_x0000_s36867" name="Формула" r:id="rId4" imgW="1396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af12.mail.ru/cgi-bin/readmsg?id=16130599260099072580;0;1;1&amp;mode=attachment&amp;email=l.emelyanova6400mail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af12.mail.ru/cgi-bin/readmsg?id=16130599260099072580;0;1;1&amp;mode=attachment&amp;email=l.emelyanova6400mail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 l="20417" t="40000" r="35417" b="22222"/>
          <a:stretch>
            <a:fillRect/>
          </a:stretch>
        </p:blipFill>
        <p:spPr bwMode="auto">
          <a:xfrm>
            <a:off x="0" y="1219200"/>
            <a:ext cx="90274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51050" y="4292600"/>
            <a:ext cx="4537075" cy="256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4284663" y="2349500"/>
            <a:ext cx="4392612" cy="2519363"/>
          </a:xfrm>
          <a:prstGeom prst="ellipse">
            <a:avLst/>
          </a:prstGeom>
          <a:solidFill>
            <a:srgbClr val="FFFF66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68313" y="1628775"/>
            <a:ext cx="4392612" cy="216058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990000"/>
                </a:solidFill>
              </a:rPr>
              <a:t>Деление числителя и знаменателя дроби на одно и то же число называют </a:t>
            </a:r>
            <a:r>
              <a:rPr lang="ru-RU" sz="2400" b="1" smtClean="0">
                <a:solidFill>
                  <a:srgbClr val="3333FF"/>
                </a:solidFill>
              </a:rPr>
              <a:t>сокращением дроби.</a:t>
            </a:r>
            <a:r>
              <a:rPr lang="ru-RU" sz="4000" smtClean="0"/>
              <a:t> 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187450" y="2060575"/>
          <a:ext cx="3024188" cy="1368425"/>
        </p:xfrm>
        <a:graphic>
          <a:graphicData uri="http://schemas.openxmlformats.org/presentationml/2006/ole">
            <p:oleObj spid="_x0000_s37890" name="Формула" r:id="rId3" imgW="863280" imgH="39348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787900" y="3068638"/>
          <a:ext cx="3384550" cy="1295400"/>
        </p:xfrm>
        <a:graphic>
          <a:graphicData uri="http://schemas.openxmlformats.org/presentationml/2006/ole">
            <p:oleObj spid="_x0000_s37891" name="Формула" r:id="rId4" imgW="1002960" imgH="393480" progId="Equation.3">
              <p:embed/>
            </p:oleObj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195513" y="4868863"/>
          <a:ext cx="4105275" cy="1441450"/>
        </p:xfrm>
        <a:graphic>
          <a:graphicData uri="http://schemas.openxmlformats.org/presentationml/2006/ole">
            <p:oleObj spid="_x0000_s37892" name="Формула" r:id="rId5" imgW="1066680" imgH="393480" progId="Equation.3">
              <p:embed/>
            </p:oleObj>
          </a:graphicData>
        </a:graphic>
      </p:graphicFrame>
      <p:sp>
        <p:nvSpPr>
          <p:cNvPr id="37894" name="AutoShape 6" descr="https://af12.mail.ru/cgi-bin/readmsg?id=16130599260099072580;0;1;1&amp;mode=attachment&amp;email=l.emelyanova6400mail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09" grpId="0" animBg="1"/>
      <p:bldP spid="55308" grpId="0" animBg="1"/>
      <p:bldP spid="552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7917" t="15556" r="25417" b="70899"/>
          <a:stretch>
            <a:fillRect/>
          </a:stretch>
        </p:blipFill>
        <p:spPr bwMode="auto">
          <a:xfrm>
            <a:off x="0" y="1600200"/>
            <a:ext cx="8915400" cy="14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9082" t="56191" r="25417" b="14815"/>
          <a:stretch>
            <a:fillRect/>
          </a:stretch>
        </p:blipFill>
        <p:spPr bwMode="auto">
          <a:xfrm>
            <a:off x="0" y="3048000"/>
            <a:ext cx="89287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 descr="D:\Documents and Settings\МАМА\Мои документы\Вечер В математике есть своя красота, как в живописи и поэзии_…  Фестиваль «Открытый урок».files\im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533400" y="3048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Запишите, какую часть всех фигур составляют: а) одна любая фигура, б) круги, в) квадраты, </a:t>
            </a:r>
          </a:p>
          <a:p>
            <a:r>
              <a:rPr lang="ru-RU" sz="2800"/>
              <a:t>г) треугольники?</a:t>
            </a:r>
          </a:p>
        </p:txBody>
      </p:sp>
      <p:pic>
        <p:nvPicPr>
          <p:cNvPr id="1032" name="Рисунок 10" descr="http://s4.rimg.info/2c9d6992d5104c401eb8a30c0ba2f71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5998" name="Object 14"/>
          <p:cNvGraphicFramePr>
            <a:graphicFrameLocks noChangeAspect="1"/>
          </p:cNvGraphicFramePr>
          <p:nvPr/>
        </p:nvGraphicFramePr>
        <p:xfrm>
          <a:off x="7688263" y="1720850"/>
          <a:ext cx="677862" cy="1312863"/>
        </p:xfrm>
        <a:graphic>
          <a:graphicData uri="http://schemas.openxmlformats.org/presentationml/2006/ole">
            <p:oleObj spid="_x0000_s26626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7896225" y="2895600"/>
          <a:ext cx="701675" cy="1357313"/>
        </p:xfrm>
        <a:graphic>
          <a:graphicData uri="http://schemas.openxmlformats.org/presentationml/2006/ole">
            <p:oleObj spid="_x0000_s26627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7916863" y="4235450"/>
          <a:ext cx="677862" cy="1312863"/>
        </p:xfrm>
        <a:graphic>
          <a:graphicData uri="http://schemas.openxmlformats.org/presentationml/2006/ole">
            <p:oleObj spid="_x0000_s26628" name="Формула" r:id="rId8" imgW="203040" imgH="393480" progId="Equation.3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12763" y="4648200"/>
          <a:ext cx="779462" cy="1509713"/>
        </p:xfrm>
        <a:graphic>
          <a:graphicData uri="http://schemas.openxmlformats.org/presentationml/2006/ole">
            <p:oleObj spid="_x0000_s26629" name="Формула" r:id="rId9" imgW="203040" imgH="393480" progId="Equation.3">
              <p:embed/>
            </p:oleObj>
          </a:graphicData>
        </a:graphic>
      </p:graphicFrame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4572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Подумай и ответь.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6248400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mtClean="0"/>
              <a:t>Какая часть фигуры закрашена?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1695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24669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1724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724400"/>
            <a:ext cx="1676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800600"/>
            <a:ext cx="2095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724400"/>
            <a:ext cx="1371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667000"/>
            <a:ext cx="428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2438400"/>
            <a:ext cx="523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724400"/>
            <a:ext cx="342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4876800"/>
            <a:ext cx="409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5029200"/>
            <a:ext cx="371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0" y="2514600"/>
            <a:ext cx="3603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Рисунок 10" descr="http://s4.rimg.info/2c9d6992d5104c401eb8a30c0ba2f711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381000"/>
            <a:ext cx="1685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45074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5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6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7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8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9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0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1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db/00007b0a-f6f13887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сколько равных частей разделили целое, если в результате получились: четвёртые доли? Седьмые доли? Десятые доли?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204864"/>
            <a:ext cx="848097" cy="1817351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547664" y="155679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63688" y="3789040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1268760"/>
            <a:ext cx="252028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Числитель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5364088" y="1556792"/>
            <a:ext cx="936104" cy="4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0192" y="980728"/>
            <a:ext cx="2088232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Показывает, сколько равных частей взяли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4149080"/>
            <a:ext cx="25202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Знаменатель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6" idx="3"/>
          </p:cNvCxnSpPr>
          <p:nvPr/>
        </p:nvCxnSpPr>
        <p:spPr>
          <a:xfrm flipV="1">
            <a:off x="5364088" y="4437112"/>
            <a:ext cx="936104" cy="4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72200" y="3789040"/>
            <a:ext cx="208823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Показывает, на сколько равных частей разделили  объект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835696" y="314096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1840" y="2852936"/>
            <a:ext cx="331236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Черта дроби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 каких частей состоит дробь?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9941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88840"/>
            <a:ext cx="7643192" cy="1540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саду растет 24 дерева, из них 7 груши. Какую часть всех деревьев составляют груши?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3717032"/>
            <a:ext cx="7643192" cy="15407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автопарке 96 автомобилей,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25 грузовиков. Какую часть всех автомобилей составляют грузовики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475656" y="188640"/>
          <a:ext cx="587678" cy="1440160"/>
        </p:xfrm>
        <a:graphic>
          <a:graphicData uri="http://schemas.openxmlformats.org/presentationml/2006/ole">
            <p:oleObj spid="_x0000_s25602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580112" y="260648"/>
          <a:ext cx="510968" cy="1440000"/>
        </p:xfrm>
        <a:graphic>
          <a:graphicData uri="http://schemas.openxmlformats.org/presentationml/2006/ole">
            <p:oleObj spid="_x0000_s25603" name="Формула" r:id="rId4" imgW="139680" imgH="393480" progId="Equation.3">
              <p:embed/>
            </p:oleObj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763688" y="15567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2492896"/>
            <a:ext cx="27363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Правильная дробь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96136" y="15567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492896"/>
            <a:ext cx="27363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Неправильная дробь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63688" y="2924944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2"/>
          </p:cNvCxnSpPr>
          <p:nvPr/>
        </p:nvCxnSpPr>
        <p:spPr>
          <a:xfrm flipH="1">
            <a:off x="5148064" y="2893006"/>
            <a:ext cx="792088" cy="1256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4149080"/>
            <a:ext cx="612068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Дробь, у которой числитель меньше знаменателя называется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дробь, у которой числитель больше знаменателя или равен называется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неправильной.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7010400" y="2667000"/>
          <a:ext cx="1839913" cy="2590800"/>
        </p:xfrm>
        <a:graphic>
          <a:graphicData uri="http://schemas.openxmlformats.org/presentationml/2006/ole">
            <p:oleObj spid="_x0000_s27650" name="Формула" r:id="rId3" imgW="279360" imgH="3934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029200" y="2590800"/>
          <a:ext cx="1524000" cy="2954338"/>
        </p:xfrm>
        <a:graphic>
          <a:graphicData uri="http://schemas.openxmlformats.org/presentationml/2006/ole">
            <p:oleObj spid="_x0000_s27651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00400" y="2819400"/>
          <a:ext cx="1333500" cy="2757488"/>
        </p:xfrm>
        <a:graphic>
          <a:graphicData uri="http://schemas.openxmlformats.org/presentationml/2006/ole">
            <p:oleObj spid="_x0000_s27652" name="Формула" r:id="rId5" imgW="190440" imgH="3934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752600" y="2819400"/>
          <a:ext cx="977900" cy="2757488"/>
        </p:xfrm>
        <a:graphic>
          <a:graphicData uri="http://schemas.openxmlformats.org/presentationml/2006/ole">
            <p:oleObj spid="_x0000_s27653" name="Формула" r:id="rId6" imgW="139680" imgH="39348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09600" y="2514600"/>
          <a:ext cx="942975" cy="2438400"/>
        </p:xfrm>
        <a:graphic>
          <a:graphicData uri="http://schemas.openxmlformats.org/presentationml/2006/ole">
            <p:oleObj spid="_x0000_s27654" name="Формула" r:id="rId7" imgW="15228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0" y="762000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дроби.</a:t>
            </a:r>
          </a:p>
        </p:txBody>
      </p:sp>
      <p:pic>
        <p:nvPicPr>
          <p:cNvPr id="3080" name="Рисунок 10" descr="http://s4.rimg.info/2c9d6992d5104c401eb8a30c0ba2f711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81000"/>
            <a:ext cx="18510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3082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262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Формула</vt:lpstr>
      <vt:lpstr>Microsoft Equation 3.0</vt:lpstr>
      <vt:lpstr>Слайд 1</vt:lpstr>
      <vt:lpstr>Слайд 2</vt:lpstr>
      <vt:lpstr>Слайд 3</vt:lpstr>
      <vt:lpstr>Подумай и ответь.</vt:lpstr>
      <vt:lpstr>Слайд 5</vt:lpstr>
      <vt:lpstr>Слайд 6</vt:lpstr>
      <vt:lpstr>Задачи</vt:lpstr>
      <vt:lpstr>Слайд 8</vt:lpstr>
      <vt:lpstr>Слайд 9</vt:lpstr>
      <vt:lpstr>Задача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Основное свойство дроби:</vt:lpstr>
      <vt:lpstr>Основное свойство дроби на математическом языке:</vt:lpstr>
      <vt:lpstr>Слайд 21</vt:lpstr>
      <vt:lpstr>Деление числителя и знаменателя дроби на одно и то же число называют сокращением дроби.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</cp:revision>
  <dcterms:created xsi:type="dcterms:W3CDTF">2021-02-11T19:38:57Z</dcterms:created>
  <dcterms:modified xsi:type="dcterms:W3CDTF">2021-02-11T21:37:44Z</dcterms:modified>
</cp:coreProperties>
</file>