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8" r:id="rId2"/>
    <p:sldId id="284" r:id="rId3"/>
    <p:sldId id="273" r:id="rId4"/>
    <p:sldId id="274" r:id="rId5"/>
    <p:sldId id="275" r:id="rId6"/>
    <p:sldId id="276" r:id="rId7"/>
    <p:sldId id="257" r:id="rId8"/>
    <p:sldId id="259" r:id="rId9"/>
    <p:sldId id="260" r:id="rId10"/>
    <p:sldId id="261" r:id="rId11"/>
    <p:sldId id="268" r:id="rId12"/>
    <p:sldId id="262" r:id="rId13"/>
    <p:sldId id="263" r:id="rId14"/>
    <p:sldId id="264" r:id="rId15"/>
    <p:sldId id="265" r:id="rId16"/>
    <p:sldId id="282" r:id="rId17"/>
    <p:sldId id="277" r:id="rId18"/>
    <p:sldId id="279" r:id="rId19"/>
    <p:sldId id="281" r:id="rId20"/>
    <p:sldId id="267" r:id="rId21"/>
    <p:sldId id="269" r:id="rId22"/>
    <p:sldId id="270" r:id="rId23"/>
    <p:sldId id="280" r:id="rId24"/>
    <p:sldId id="271" r:id="rId25"/>
    <p:sldId id="283" r:id="rId26"/>
    <p:sldId id="27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A8E2E1-F004-4908-B9CA-921D55BEB05A}" type="doc">
      <dgm:prSet loTypeId="urn:microsoft.com/office/officeart/2005/8/layout/vList3#1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334BB7B6-01B5-4108-8CE0-B54F0FD4CD9C}">
      <dgm:prSet custT="1"/>
      <dgm:spPr/>
      <dgm:t>
        <a:bodyPr/>
        <a:lstStyle/>
        <a:p>
          <a:pPr rtl="0"/>
          <a:r>
            <a:rPr lang="ru-RU" sz="3600" dirty="0" smtClean="0">
              <a:solidFill>
                <a:schemeClr val="tx1"/>
              </a:solidFill>
              <a:latin typeface="Calibri" pitchFamily="34" charset="0"/>
            </a:rPr>
            <a:t>сбор информации </a:t>
          </a:r>
          <a:endParaRPr lang="ru-RU" sz="3600" dirty="0">
            <a:solidFill>
              <a:schemeClr val="tx1"/>
            </a:solidFill>
            <a:latin typeface="Calibri" pitchFamily="34" charset="0"/>
          </a:endParaRPr>
        </a:p>
      </dgm:t>
    </dgm:pt>
    <dgm:pt modelId="{30FC1D72-5E7A-4C82-8530-FA81FC7FFDA9}" type="parTrans" cxnId="{52C9B66F-4B02-4645-95D3-4B8FE1BFAEC0}">
      <dgm:prSet/>
      <dgm:spPr/>
      <dgm:t>
        <a:bodyPr/>
        <a:lstStyle/>
        <a:p>
          <a:endParaRPr lang="ru-RU"/>
        </a:p>
      </dgm:t>
    </dgm:pt>
    <dgm:pt modelId="{F1B39BF4-4367-4B37-88D4-D1DB246047D8}" type="sibTrans" cxnId="{52C9B66F-4B02-4645-95D3-4B8FE1BFAEC0}">
      <dgm:prSet/>
      <dgm:spPr/>
      <dgm:t>
        <a:bodyPr/>
        <a:lstStyle/>
        <a:p>
          <a:endParaRPr lang="ru-RU"/>
        </a:p>
      </dgm:t>
    </dgm:pt>
    <dgm:pt modelId="{BC786C61-DB1E-42F7-AEB3-AE22154EBE1C}">
      <dgm:prSet custT="1"/>
      <dgm:spPr/>
      <dgm:t>
        <a:bodyPr/>
        <a:lstStyle/>
        <a:p>
          <a:pPr rtl="0"/>
          <a:r>
            <a:rPr lang="ru-RU" sz="3600" dirty="0" smtClean="0">
              <a:solidFill>
                <a:schemeClr val="tx1"/>
              </a:solidFill>
              <a:latin typeface="Calibri" pitchFamily="34" charset="0"/>
            </a:rPr>
            <a:t>анализ</a:t>
          </a:r>
          <a:endParaRPr lang="ru-RU" sz="3600" dirty="0">
            <a:solidFill>
              <a:schemeClr val="tx1"/>
            </a:solidFill>
            <a:latin typeface="Calibri" pitchFamily="34" charset="0"/>
          </a:endParaRPr>
        </a:p>
      </dgm:t>
    </dgm:pt>
    <dgm:pt modelId="{9C5B40C9-9BA7-4F1F-B060-15A179223034}" type="parTrans" cxnId="{8928B6DB-7F48-4EEA-8088-C7D90E3BEE83}">
      <dgm:prSet/>
      <dgm:spPr/>
      <dgm:t>
        <a:bodyPr/>
        <a:lstStyle/>
        <a:p>
          <a:endParaRPr lang="ru-RU"/>
        </a:p>
      </dgm:t>
    </dgm:pt>
    <dgm:pt modelId="{BE30F3FB-0FE4-4CCB-A4C2-6F665B62CE9B}" type="sibTrans" cxnId="{8928B6DB-7F48-4EEA-8088-C7D90E3BEE83}">
      <dgm:prSet/>
      <dgm:spPr/>
      <dgm:t>
        <a:bodyPr/>
        <a:lstStyle/>
        <a:p>
          <a:endParaRPr lang="ru-RU"/>
        </a:p>
      </dgm:t>
    </dgm:pt>
    <dgm:pt modelId="{7961B283-D015-47A9-B6F8-E2F6A15A96E9}">
      <dgm:prSet custT="1"/>
      <dgm:spPr/>
      <dgm:t>
        <a:bodyPr/>
        <a:lstStyle/>
        <a:p>
          <a:pPr rtl="0"/>
          <a:r>
            <a:rPr lang="ru-RU" sz="3600" dirty="0" smtClean="0">
              <a:solidFill>
                <a:schemeClr val="tx1"/>
              </a:solidFill>
              <a:latin typeface="Calibri" pitchFamily="34" charset="0"/>
            </a:rPr>
            <a:t>сравнение</a:t>
          </a:r>
          <a:r>
            <a:rPr lang="ru-RU" sz="2000" dirty="0" smtClean="0"/>
            <a:t> </a:t>
          </a:r>
          <a:endParaRPr lang="ru-RU" sz="2000" dirty="0"/>
        </a:p>
      </dgm:t>
    </dgm:pt>
    <dgm:pt modelId="{1217927F-E1AA-44CA-AE47-34E44D04A80A}" type="parTrans" cxnId="{85780322-A7D5-4F06-B150-08CCCB858A72}">
      <dgm:prSet/>
      <dgm:spPr/>
      <dgm:t>
        <a:bodyPr/>
        <a:lstStyle/>
        <a:p>
          <a:endParaRPr lang="ru-RU"/>
        </a:p>
      </dgm:t>
    </dgm:pt>
    <dgm:pt modelId="{F6605CFE-8E0E-452C-8C5C-74E596B95FC7}" type="sibTrans" cxnId="{85780322-A7D5-4F06-B150-08CCCB858A72}">
      <dgm:prSet/>
      <dgm:spPr/>
      <dgm:t>
        <a:bodyPr/>
        <a:lstStyle/>
        <a:p>
          <a:endParaRPr lang="ru-RU"/>
        </a:p>
      </dgm:t>
    </dgm:pt>
    <dgm:pt modelId="{5446BD0B-61A7-4958-ACFC-AEC7E2AB463D}">
      <dgm:prSet custT="1"/>
      <dgm:spPr/>
      <dgm:t>
        <a:bodyPr/>
        <a:lstStyle/>
        <a:p>
          <a:pPr rtl="0"/>
          <a:r>
            <a:rPr lang="ru-RU" sz="3600" dirty="0" smtClean="0">
              <a:solidFill>
                <a:schemeClr val="tx1"/>
              </a:solidFill>
              <a:latin typeface="Calibri" pitchFamily="34" charset="0"/>
            </a:rPr>
            <a:t>опрос</a:t>
          </a:r>
          <a:endParaRPr lang="ru-RU" sz="3600" dirty="0">
            <a:solidFill>
              <a:schemeClr val="tx1"/>
            </a:solidFill>
            <a:latin typeface="Calibri" pitchFamily="34" charset="0"/>
          </a:endParaRPr>
        </a:p>
      </dgm:t>
    </dgm:pt>
    <dgm:pt modelId="{93392A75-655A-49DC-90C0-F39EC36C034A}" type="parTrans" cxnId="{964A1EAD-7D08-4D1D-AD50-A78D1A97BDA3}">
      <dgm:prSet/>
      <dgm:spPr/>
      <dgm:t>
        <a:bodyPr/>
        <a:lstStyle/>
        <a:p>
          <a:endParaRPr lang="ru-RU"/>
        </a:p>
      </dgm:t>
    </dgm:pt>
    <dgm:pt modelId="{40721108-D415-4790-857F-029951889484}" type="sibTrans" cxnId="{964A1EAD-7D08-4D1D-AD50-A78D1A97BDA3}">
      <dgm:prSet/>
      <dgm:spPr/>
      <dgm:t>
        <a:bodyPr/>
        <a:lstStyle/>
        <a:p>
          <a:endParaRPr lang="ru-RU"/>
        </a:p>
      </dgm:t>
    </dgm:pt>
    <dgm:pt modelId="{F86DD12E-BCBC-4C26-A603-6503DFA94578}">
      <dgm:prSet custT="1"/>
      <dgm:spPr/>
      <dgm:t>
        <a:bodyPr/>
        <a:lstStyle/>
        <a:p>
          <a:pPr rtl="0"/>
          <a:r>
            <a:rPr lang="ru-RU" sz="3600" dirty="0" smtClean="0">
              <a:solidFill>
                <a:schemeClr val="tx1"/>
              </a:solidFill>
              <a:latin typeface="Calibri" pitchFamily="34" charset="0"/>
            </a:rPr>
            <a:t>наблюдение</a:t>
          </a:r>
          <a:r>
            <a:rPr lang="ru-RU" sz="1200" dirty="0" smtClean="0"/>
            <a:t> </a:t>
          </a:r>
          <a:endParaRPr lang="ru-RU" sz="1200" dirty="0"/>
        </a:p>
      </dgm:t>
    </dgm:pt>
    <dgm:pt modelId="{48EF0EB3-70B1-4FFD-B4E1-534AC00A97F8}" type="parTrans" cxnId="{1EA3AF5E-87B9-4CC2-9756-40806FE5B298}">
      <dgm:prSet/>
      <dgm:spPr/>
      <dgm:t>
        <a:bodyPr/>
        <a:lstStyle/>
        <a:p>
          <a:endParaRPr lang="ru-RU"/>
        </a:p>
      </dgm:t>
    </dgm:pt>
    <dgm:pt modelId="{B371E70A-9111-4326-8F4A-886A4E62E501}" type="sibTrans" cxnId="{1EA3AF5E-87B9-4CC2-9756-40806FE5B298}">
      <dgm:prSet/>
      <dgm:spPr/>
      <dgm:t>
        <a:bodyPr/>
        <a:lstStyle/>
        <a:p>
          <a:endParaRPr lang="ru-RU"/>
        </a:p>
      </dgm:t>
    </dgm:pt>
    <dgm:pt modelId="{95A31886-5B0C-4618-89CD-47924D6CD44D}">
      <dgm:prSet custT="1"/>
      <dgm:spPr/>
      <dgm:t>
        <a:bodyPr/>
        <a:lstStyle/>
        <a:p>
          <a:pPr rtl="0"/>
          <a:r>
            <a:rPr lang="ru-RU" sz="3600" dirty="0" smtClean="0">
              <a:solidFill>
                <a:schemeClr val="tx1"/>
              </a:solidFill>
              <a:latin typeface="Calibri" pitchFamily="34" charset="0"/>
            </a:rPr>
            <a:t>обобщение</a:t>
          </a:r>
          <a:endParaRPr lang="ru-RU" sz="3600" dirty="0">
            <a:solidFill>
              <a:schemeClr val="tx1"/>
            </a:solidFill>
            <a:latin typeface="Calibri" pitchFamily="34" charset="0"/>
          </a:endParaRPr>
        </a:p>
      </dgm:t>
    </dgm:pt>
    <dgm:pt modelId="{E4B5ED95-B456-441A-B27F-B1D7902AC915}" type="parTrans" cxnId="{32FAFF9A-6C55-4ED6-AE2A-E5A0D1421C81}">
      <dgm:prSet/>
      <dgm:spPr/>
      <dgm:t>
        <a:bodyPr/>
        <a:lstStyle/>
        <a:p>
          <a:endParaRPr lang="ru-RU"/>
        </a:p>
      </dgm:t>
    </dgm:pt>
    <dgm:pt modelId="{343736C2-7FBC-4306-B82C-53AA28639D3F}" type="sibTrans" cxnId="{32FAFF9A-6C55-4ED6-AE2A-E5A0D1421C81}">
      <dgm:prSet/>
      <dgm:spPr/>
      <dgm:t>
        <a:bodyPr/>
        <a:lstStyle/>
        <a:p>
          <a:endParaRPr lang="ru-RU"/>
        </a:p>
      </dgm:t>
    </dgm:pt>
    <dgm:pt modelId="{70E86C29-B932-426E-851C-97D06E0E68E2}" type="pres">
      <dgm:prSet presAssocID="{F6A8E2E1-F004-4908-B9CA-921D55BEB05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3C9769-E9AA-4AC0-BCC9-63734AD34059}" type="pres">
      <dgm:prSet presAssocID="{334BB7B6-01B5-4108-8CE0-B54F0FD4CD9C}" presName="composite" presStyleCnt="0"/>
      <dgm:spPr/>
    </dgm:pt>
    <dgm:pt modelId="{02B88F13-548A-48BD-B955-33A501631E04}" type="pres">
      <dgm:prSet presAssocID="{334BB7B6-01B5-4108-8CE0-B54F0FD4CD9C}" presName="imgShp" presStyleLbl="fgImgPlace1" presStyleIdx="0" presStyleCnt="6" custScaleX="102719"/>
      <dgm:spPr>
        <a:prstGeom prst="ellipse">
          <a:avLst/>
        </a:prstGeom>
        <a:solidFill>
          <a:srgbClr val="C00000"/>
        </a:solidFill>
      </dgm:spPr>
      <dgm:t>
        <a:bodyPr/>
        <a:lstStyle/>
        <a:p>
          <a:endParaRPr lang="ru-RU"/>
        </a:p>
      </dgm:t>
    </dgm:pt>
    <dgm:pt modelId="{6AD51625-F86A-4834-B954-B2F44C3DCE50}" type="pres">
      <dgm:prSet presAssocID="{334BB7B6-01B5-4108-8CE0-B54F0FD4CD9C}" presName="txShp" presStyleLbl="node1" presStyleIdx="0" presStyleCnt="6" custScaleX="81648" custScaleY="99377" custLinFactNeighborX="-1889" custLinFactNeighborY="1017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14AE3873-3D32-41A9-BB9A-25BC84F2CEBD}" type="pres">
      <dgm:prSet presAssocID="{F1B39BF4-4367-4B37-88D4-D1DB246047D8}" presName="spacing" presStyleCnt="0"/>
      <dgm:spPr/>
    </dgm:pt>
    <dgm:pt modelId="{FB124D8A-F347-4A41-9899-FA659CD54E89}" type="pres">
      <dgm:prSet presAssocID="{BC786C61-DB1E-42F7-AEB3-AE22154EBE1C}" presName="composite" presStyleCnt="0"/>
      <dgm:spPr/>
    </dgm:pt>
    <dgm:pt modelId="{11B9891B-42BD-4526-AF64-4FB3B6C31C79}" type="pres">
      <dgm:prSet presAssocID="{BC786C61-DB1E-42F7-AEB3-AE22154EBE1C}" presName="imgShp" presStyleLbl="fgImgPlace1" presStyleIdx="1" presStyleCnt="6"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AB8FF1F3-A1F7-4746-AFDD-AF17B22C2694}" type="pres">
      <dgm:prSet presAssocID="{BC786C61-DB1E-42F7-AEB3-AE22154EBE1C}" presName="txShp" presStyleLbl="node1" presStyleIdx="1" presStyleCnt="6" custScaleX="79864" custScaleY="97257" custLinFactNeighborX="-4281" custLinFactNeighborY="1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83FEA5-EEB8-43A9-8AB0-CAC430D64B80}" type="pres">
      <dgm:prSet presAssocID="{BE30F3FB-0FE4-4CCB-A4C2-6F665B62CE9B}" presName="spacing" presStyleCnt="0"/>
      <dgm:spPr/>
    </dgm:pt>
    <dgm:pt modelId="{2C856507-3227-45A9-9E69-D0AA173CCB9B}" type="pres">
      <dgm:prSet presAssocID="{7961B283-D015-47A9-B6F8-E2F6A15A96E9}" presName="composite" presStyleCnt="0"/>
      <dgm:spPr/>
    </dgm:pt>
    <dgm:pt modelId="{C12A64DA-5AC2-49A5-AEAB-085142B05AFC}" type="pres">
      <dgm:prSet presAssocID="{7961B283-D015-47A9-B6F8-E2F6A15A96E9}" presName="imgShp" presStyleLbl="fgImgPlace1" presStyleIdx="2" presStyleCnt="6"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34022112-B858-4DEA-B754-269B86C90B3B}" type="pres">
      <dgm:prSet presAssocID="{7961B283-D015-47A9-B6F8-E2F6A15A96E9}" presName="txShp" presStyleLbl="node1" presStyleIdx="2" presStyleCnt="6" custScaleX="79635" custLinFactNeighborX="-4163" custLinFactNeighborY="-2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88B542-C0E5-43A3-90D0-60A5DA081347}" type="pres">
      <dgm:prSet presAssocID="{F6605CFE-8E0E-452C-8C5C-74E596B95FC7}" presName="spacing" presStyleCnt="0"/>
      <dgm:spPr/>
    </dgm:pt>
    <dgm:pt modelId="{0C6F3C90-3B02-4122-AA0C-9BB21FBA5081}" type="pres">
      <dgm:prSet presAssocID="{5446BD0B-61A7-4958-ACFC-AEC7E2AB463D}" presName="composite" presStyleCnt="0"/>
      <dgm:spPr/>
    </dgm:pt>
    <dgm:pt modelId="{D5E161F3-D361-4E1D-8B83-7FBB09388A85}" type="pres">
      <dgm:prSet presAssocID="{5446BD0B-61A7-4958-ACFC-AEC7E2AB463D}" presName="imgShp" presStyleLbl="fgImgPlace1" presStyleIdx="3" presStyleCnt="6"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C51FB167-2C0B-4E97-8349-E0F6FF5D68BD}" type="pres">
      <dgm:prSet presAssocID="{5446BD0B-61A7-4958-ACFC-AEC7E2AB463D}" presName="txShp" presStyleLbl="node1" presStyleIdx="3" presStyleCnt="6" custScaleX="80492" custLinFactNeighborX="-5020" custLinFactNeighborY="-6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2C7799-E152-4444-84CD-E68182F553DD}" type="pres">
      <dgm:prSet presAssocID="{40721108-D415-4790-857F-029951889484}" presName="spacing" presStyleCnt="0"/>
      <dgm:spPr/>
    </dgm:pt>
    <dgm:pt modelId="{4E8DAF4F-C70C-4F2D-BC68-7A8F94D329E8}" type="pres">
      <dgm:prSet presAssocID="{F86DD12E-BCBC-4C26-A603-6503DFA94578}" presName="composite" presStyleCnt="0"/>
      <dgm:spPr/>
    </dgm:pt>
    <dgm:pt modelId="{7D16EE3B-EEBF-4F5C-AA59-38C8FEFB3D65}" type="pres">
      <dgm:prSet presAssocID="{F86DD12E-BCBC-4C26-A603-6503DFA94578}" presName="imgShp" presStyleLbl="fgImgPlace1" presStyleIdx="4" presStyleCnt="6"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01483C67-632E-4AFD-965A-A2F48EC58932}" type="pres">
      <dgm:prSet presAssocID="{F86DD12E-BCBC-4C26-A603-6503DFA94578}" presName="txShp" presStyleLbl="node1" presStyleIdx="4" presStyleCnt="6" custScaleX="80005" custLinFactNeighborX="-3886" custLinFactNeighborY="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BCCE36-79B5-427C-AE8B-F95DB4587D8F}" type="pres">
      <dgm:prSet presAssocID="{B371E70A-9111-4326-8F4A-886A4E62E501}" presName="spacing" presStyleCnt="0"/>
      <dgm:spPr/>
    </dgm:pt>
    <dgm:pt modelId="{B0F04347-105A-41D1-8F47-91135E25A85D}" type="pres">
      <dgm:prSet presAssocID="{95A31886-5B0C-4618-89CD-47924D6CD44D}" presName="composite" presStyleCnt="0"/>
      <dgm:spPr/>
    </dgm:pt>
    <dgm:pt modelId="{81A8A6EF-4B8A-4937-8E14-043F66B475C1}" type="pres">
      <dgm:prSet presAssocID="{95A31886-5B0C-4618-89CD-47924D6CD44D}" presName="imgShp" presStyleLbl="fgImgPlace1" presStyleIdx="5" presStyleCnt="6" custLinFactNeighborX="7237" custLinFactNeighborY="-9972"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9CD69A3D-0C33-4774-8B8E-0903320304E3}" type="pres">
      <dgm:prSet presAssocID="{95A31886-5B0C-4618-89CD-47924D6CD44D}" presName="txShp" presStyleLbl="node1" presStyleIdx="5" presStyleCnt="6" custScaleX="78031" custLinFactNeighborX="-2774" custLinFactNeighborY="-165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4A1EAD-7D08-4D1D-AD50-A78D1A97BDA3}" srcId="{F6A8E2E1-F004-4908-B9CA-921D55BEB05A}" destId="{5446BD0B-61A7-4958-ACFC-AEC7E2AB463D}" srcOrd="3" destOrd="0" parTransId="{93392A75-655A-49DC-90C0-F39EC36C034A}" sibTransId="{40721108-D415-4790-857F-029951889484}"/>
    <dgm:cxn modelId="{50C74393-F6E5-4FC9-9D7F-56AA0D0A228E}" type="presOf" srcId="{334BB7B6-01B5-4108-8CE0-B54F0FD4CD9C}" destId="{6AD51625-F86A-4834-B954-B2F44C3DCE50}" srcOrd="0" destOrd="0" presId="urn:microsoft.com/office/officeart/2005/8/layout/vList3#1"/>
    <dgm:cxn modelId="{85780322-A7D5-4F06-B150-08CCCB858A72}" srcId="{F6A8E2E1-F004-4908-B9CA-921D55BEB05A}" destId="{7961B283-D015-47A9-B6F8-E2F6A15A96E9}" srcOrd="2" destOrd="0" parTransId="{1217927F-E1AA-44CA-AE47-34E44D04A80A}" sibTransId="{F6605CFE-8E0E-452C-8C5C-74E596B95FC7}"/>
    <dgm:cxn modelId="{346390F7-73D8-439C-A8DA-F3FA28059A61}" type="presOf" srcId="{F6A8E2E1-F004-4908-B9CA-921D55BEB05A}" destId="{70E86C29-B932-426E-851C-97D06E0E68E2}" srcOrd="0" destOrd="0" presId="urn:microsoft.com/office/officeart/2005/8/layout/vList3#1"/>
    <dgm:cxn modelId="{1A68ADF0-1905-40F1-A710-836A24898326}" type="presOf" srcId="{5446BD0B-61A7-4958-ACFC-AEC7E2AB463D}" destId="{C51FB167-2C0B-4E97-8349-E0F6FF5D68BD}" srcOrd="0" destOrd="0" presId="urn:microsoft.com/office/officeart/2005/8/layout/vList3#1"/>
    <dgm:cxn modelId="{52C9B66F-4B02-4645-95D3-4B8FE1BFAEC0}" srcId="{F6A8E2E1-F004-4908-B9CA-921D55BEB05A}" destId="{334BB7B6-01B5-4108-8CE0-B54F0FD4CD9C}" srcOrd="0" destOrd="0" parTransId="{30FC1D72-5E7A-4C82-8530-FA81FC7FFDA9}" sibTransId="{F1B39BF4-4367-4B37-88D4-D1DB246047D8}"/>
    <dgm:cxn modelId="{DA430DCC-1137-425E-B555-79BBD5E6BA07}" type="presOf" srcId="{F86DD12E-BCBC-4C26-A603-6503DFA94578}" destId="{01483C67-632E-4AFD-965A-A2F48EC58932}" srcOrd="0" destOrd="0" presId="urn:microsoft.com/office/officeart/2005/8/layout/vList3#1"/>
    <dgm:cxn modelId="{1EA3AF5E-87B9-4CC2-9756-40806FE5B298}" srcId="{F6A8E2E1-F004-4908-B9CA-921D55BEB05A}" destId="{F86DD12E-BCBC-4C26-A603-6503DFA94578}" srcOrd="4" destOrd="0" parTransId="{48EF0EB3-70B1-4FFD-B4E1-534AC00A97F8}" sibTransId="{B371E70A-9111-4326-8F4A-886A4E62E501}"/>
    <dgm:cxn modelId="{E46D2158-7452-41B1-9481-47D96D1F9CC6}" type="presOf" srcId="{BC786C61-DB1E-42F7-AEB3-AE22154EBE1C}" destId="{AB8FF1F3-A1F7-4746-AFDD-AF17B22C2694}" srcOrd="0" destOrd="0" presId="urn:microsoft.com/office/officeart/2005/8/layout/vList3#1"/>
    <dgm:cxn modelId="{547B0AF9-85FD-4158-98CA-D0E6D114D5CC}" type="presOf" srcId="{7961B283-D015-47A9-B6F8-E2F6A15A96E9}" destId="{34022112-B858-4DEA-B754-269B86C90B3B}" srcOrd="0" destOrd="0" presId="urn:microsoft.com/office/officeart/2005/8/layout/vList3#1"/>
    <dgm:cxn modelId="{5D9BC54C-2EFD-493C-A02F-2674238F612C}" type="presOf" srcId="{95A31886-5B0C-4618-89CD-47924D6CD44D}" destId="{9CD69A3D-0C33-4774-8B8E-0903320304E3}" srcOrd="0" destOrd="0" presId="urn:microsoft.com/office/officeart/2005/8/layout/vList3#1"/>
    <dgm:cxn modelId="{32FAFF9A-6C55-4ED6-AE2A-E5A0D1421C81}" srcId="{F6A8E2E1-F004-4908-B9CA-921D55BEB05A}" destId="{95A31886-5B0C-4618-89CD-47924D6CD44D}" srcOrd="5" destOrd="0" parTransId="{E4B5ED95-B456-441A-B27F-B1D7902AC915}" sibTransId="{343736C2-7FBC-4306-B82C-53AA28639D3F}"/>
    <dgm:cxn modelId="{8928B6DB-7F48-4EEA-8088-C7D90E3BEE83}" srcId="{F6A8E2E1-F004-4908-B9CA-921D55BEB05A}" destId="{BC786C61-DB1E-42F7-AEB3-AE22154EBE1C}" srcOrd="1" destOrd="0" parTransId="{9C5B40C9-9BA7-4F1F-B060-15A179223034}" sibTransId="{BE30F3FB-0FE4-4CCB-A4C2-6F665B62CE9B}"/>
    <dgm:cxn modelId="{2116F066-27CB-470B-BB56-18713A5EBFA9}" type="presParOf" srcId="{70E86C29-B932-426E-851C-97D06E0E68E2}" destId="{FF3C9769-E9AA-4AC0-BCC9-63734AD34059}" srcOrd="0" destOrd="0" presId="urn:microsoft.com/office/officeart/2005/8/layout/vList3#1"/>
    <dgm:cxn modelId="{C3992B51-C424-45DC-8EA6-DC7EA8BCA689}" type="presParOf" srcId="{FF3C9769-E9AA-4AC0-BCC9-63734AD34059}" destId="{02B88F13-548A-48BD-B955-33A501631E04}" srcOrd="0" destOrd="0" presId="urn:microsoft.com/office/officeart/2005/8/layout/vList3#1"/>
    <dgm:cxn modelId="{65132A87-8B61-443B-B6AA-13864C05FCC3}" type="presParOf" srcId="{FF3C9769-E9AA-4AC0-BCC9-63734AD34059}" destId="{6AD51625-F86A-4834-B954-B2F44C3DCE50}" srcOrd="1" destOrd="0" presId="urn:microsoft.com/office/officeart/2005/8/layout/vList3#1"/>
    <dgm:cxn modelId="{33C2B117-7CC6-4E1D-A3E0-3CD1C16E8FED}" type="presParOf" srcId="{70E86C29-B932-426E-851C-97D06E0E68E2}" destId="{14AE3873-3D32-41A9-BB9A-25BC84F2CEBD}" srcOrd="1" destOrd="0" presId="urn:microsoft.com/office/officeart/2005/8/layout/vList3#1"/>
    <dgm:cxn modelId="{7FFB1D11-66AA-4F2F-97D9-75217636042E}" type="presParOf" srcId="{70E86C29-B932-426E-851C-97D06E0E68E2}" destId="{FB124D8A-F347-4A41-9899-FA659CD54E89}" srcOrd="2" destOrd="0" presId="urn:microsoft.com/office/officeart/2005/8/layout/vList3#1"/>
    <dgm:cxn modelId="{DB83774B-8201-4E0E-A536-F62CE2094163}" type="presParOf" srcId="{FB124D8A-F347-4A41-9899-FA659CD54E89}" destId="{11B9891B-42BD-4526-AF64-4FB3B6C31C79}" srcOrd="0" destOrd="0" presId="urn:microsoft.com/office/officeart/2005/8/layout/vList3#1"/>
    <dgm:cxn modelId="{9C9CE8D9-BD8A-4E7A-BC95-C7447901C52C}" type="presParOf" srcId="{FB124D8A-F347-4A41-9899-FA659CD54E89}" destId="{AB8FF1F3-A1F7-4746-AFDD-AF17B22C2694}" srcOrd="1" destOrd="0" presId="urn:microsoft.com/office/officeart/2005/8/layout/vList3#1"/>
    <dgm:cxn modelId="{EA98DE3E-8EA1-49BD-A2BA-EB5A3989AE3A}" type="presParOf" srcId="{70E86C29-B932-426E-851C-97D06E0E68E2}" destId="{4183FEA5-EEB8-43A9-8AB0-CAC430D64B80}" srcOrd="3" destOrd="0" presId="urn:microsoft.com/office/officeart/2005/8/layout/vList3#1"/>
    <dgm:cxn modelId="{7FC1D96D-6369-47EC-9A6F-B097F8CCD2E3}" type="presParOf" srcId="{70E86C29-B932-426E-851C-97D06E0E68E2}" destId="{2C856507-3227-45A9-9E69-D0AA173CCB9B}" srcOrd="4" destOrd="0" presId="urn:microsoft.com/office/officeart/2005/8/layout/vList3#1"/>
    <dgm:cxn modelId="{EC7D37C9-B352-4730-807C-27B8BC271A60}" type="presParOf" srcId="{2C856507-3227-45A9-9E69-D0AA173CCB9B}" destId="{C12A64DA-5AC2-49A5-AEAB-085142B05AFC}" srcOrd="0" destOrd="0" presId="urn:microsoft.com/office/officeart/2005/8/layout/vList3#1"/>
    <dgm:cxn modelId="{FC3B51B1-DCE8-463A-A56B-2909A792F484}" type="presParOf" srcId="{2C856507-3227-45A9-9E69-D0AA173CCB9B}" destId="{34022112-B858-4DEA-B754-269B86C90B3B}" srcOrd="1" destOrd="0" presId="urn:microsoft.com/office/officeart/2005/8/layout/vList3#1"/>
    <dgm:cxn modelId="{7125F027-AFDF-462B-BB5D-CD2DB4547E6F}" type="presParOf" srcId="{70E86C29-B932-426E-851C-97D06E0E68E2}" destId="{D888B542-C0E5-43A3-90D0-60A5DA081347}" srcOrd="5" destOrd="0" presId="urn:microsoft.com/office/officeart/2005/8/layout/vList3#1"/>
    <dgm:cxn modelId="{A1CEC00F-224D-47FA-9F4E-0EACBFC75700}" type="presParOf" srcId="{70E86C29-B932-426E-851C-97D06E0E68E2}" destId="{0C6F3C90-3B02-4122-AA0C-9BB21FBA5081}" srcOrd="6" destOrd="0" presId="urn:microsoft.com/office/officeart/2005/8/layout/vList3#1"/>
    <dgm:cxn modelId="{AC629092-48F9-4C21-BF5F-E25A875B2945}" type="presParOf" srcId="{0C6F3C90-3B02-4122-AA0C-9BB21FBA5081}" destId="{D5E161F3-D361-4E1D-8B83-7FBB09388A85}" srcOrd="0" destOrd="0" presId="urn:microsoft.com/office/officeart/2005/8/layout/vList3#1"/>
    <dgm:cxn modelId="{028E4378-2215-4AC0-8BE7-0199054F4989}" type="presParOf" srcId="{0C6F3C90-3B02-4122-AA0C-9BB21FBA5081}" destId="{C51FB167-2C0B-4E97-8349-E0F6FF5D68BD}" srcOrd="1" destOrd="0" presId="urn:microsoft.com/office/officeart/2005/8/layout/vList3#1"/>
    <dgm:cxn modelId="{9A414D09-B8B4-41A6-8FC5-40EC1F6311A7}" type="presParOf" srcId="{70E86C29-B932-426E-851C-97D06E0E68E2}" destId="{062C7799-E152-4444-84CD-E68182F553DD}" srcOrd="7" destOrd="0" presId="urn:microsoft.com/office/officeart/2005/8/layout/vList3#1"/>
    <dgm:cxn modelId="{6B0B80B1-958F-4218-A516-976386F3C8BB}" type="presParOf" srcId="{70E86C29-B932-426E-851C-97D06E0E68E2}" destId="{4E8DAF4F-C70C-4F2D-BC68-7A8F94D329E8}" srcOrd="8" destOrd="0" presId="urn:microsoft.com/office/officeart/2005/8/layout/vList3#1"/>
    <dgm:cxn modelId="{53C81407-7770-48EA-8098-986305CB9362}" type="presParOf" srcId="{4E8DAF4F-C70C-4F2D-BC68-7A8F94D329E8}" destId="{7D16EE3B-EEBF-4F5C-AA59-38C8FEFB3D65}" srcOrd="0" destOrd="0" presId="urn:microsoft.com/office/officeart/2005/8/layout/vList3#1"/>
    <dgm:cxn modelId="{940BD167-397A-4F16-8AEA-5E76146DE9D8}" type="presParOf" srcId="{4E8DAF4F-C70C-4F2D-BC68-7A8F94D329E8}" destId="{01483C67-632E-4AFD-965A-A2F48EC58932}" srcOrd="1" destOrd="0" presId="urn:microsoft.com/office/officeart/2005/8/layout/vList3#1"/>
    <dgm:cxn modelId="{073129ED-1527-4C93-97F3-A587E120D519}" type="presParOf" srcId="{70E86C29-B932-426E-851C-97D06E0E68E2}" destId="{6FBCCE36-79B5-427C-AE8B-F95DB4587D8F}" srcOrd="9" destOrd="0" presId="urn:microsoft.com/office/officeart/2005/8/layout/vList3#1"/>
    <dgm:cxn modelId="{23E70A93-BA88-4DA1-AB79-5DE81D39FE67}" type="presParOf" srcId="{70E86C29-B932-426E-851C-97D06E0E68E2}" destId="{B0F04347-105A-41D1-8F47-91135E25A85D}" srcOrd="10" destOrd="0" presId="urn:microsoft.com/office/officeart/2005/8/layout/vList3#1"/>
    <dgm:cxn modelId="{3284AEB6-2168-43A5-8E86-C1326024632F}" type="presParOf" srcId="{B0F04347-105A-41D1-8F47-91135E25A85D}" destId="{81A8A6EF-4B8A-4937-8E14-043F66B475C1}" srcOrd="0" destOrd="0" presId="urn:microsoft.com/office/officeart/2005/8/layout/vList3#1"/>
    <dgm:cxn modelId="{726871A3-8299-4DFA-9EDC-D95B47421E12}" type="presParOf" srcId="{B0F04347-105A-41D1-8F47-91135E25A85D}" destId="{9CD69A3D-0C33-4774-8B8E-0903320304E3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51625-F86A-4834-B954-B2F44C3DCE50}">
      <dsp:nvSpPr>
        <dsp:cNvPr id="0" name=""/>
        <dsp:cNvSpPr/>
      </dsp:nvSpPr>
      <dsp:spPr>
        <a:xfrm rot="10800000">
          <a:off x="2214570" y="71438"/>
          <a:ext cx="4499398" cy="666122"/>
        </a:xfrm>
        <a:prstGeom prst="round2Same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5583" tIns="137160" rIns="256032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  <a:latin typeface="Calibri" pitchFamily="34" charset="0"/>
            </a:rPr>
            <a:t>сбор информации </a:t>
          </a:r>
          <a:endParaRPr lang="ru-RU" sz="3600" kern="1200" dirty="0">
            <a:solidFill>
              <a:schemeClr val="tx1"/>
            </a:solidFill>
            <a:latin typeface="Calibri" pitchFamily="34" charset="0"/>
          </a:endParaRPr>
        </a:p>
      </dsp:txBody>
      <dsp:txXfrm rot="10800000">
        <a:off x="2247087" y="71438"/>
        <a:ext cx="4434364" cy="633605"/>
      </dsp:txXfrm>
    </dsp:sp>
    <dsp:sp modelId="{02B88F13-548A-48BD-B955-33A501631E04}">
      <dsp:nvSpPr>
        <dsp:cNvPr id="0" name=""/>
        <dsp:cNvSpPr/>
      </dsp:nvSpPr>
      <dsp:spPr>
        <a:xfrm>
          <a:off x="1468741" y="1180"/>
          <a:ext cx="688524" cy="670298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B8FF1F3-A1F7-4746-AFDD-AF17B22C2694}">
      <dsp:nvSpPr>
        <dsp:cNvPr id="0" name=""/>
        <dsp:cNvSpPr/>
      </dsp:nvSpPr>
      <dsp:spPr>
        <a:xfrm rot="10800000">
          <a:off x="2151930" y="889717"/>
          <a:ext cx="4401087" cy="651912"/>
        </a:xfrm>
        <a:prstGeom prst="homePlate">
          <a:avLst/>
        </a:prstGeom>
        <a:solidFill>
          <a:schemeClr val="accent2">
            <a:shade val="80000"/>
            <a:hueOff val="-12136"/>
            <a:satOff val="28"/>
            <a:lumOff val="446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5583" tIns="137160" rIns="256032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  <a:latin typeface="Calibri" pitchFamily="34" charset="0"/>
            </a:rPr>
            <a:t>анализ</a:t>
          </a:r>
          <a:endParaRPr lang="ru-RU" sz="3600" kern="1200" dirty="0">
            <a:solidFill>
              <a:schemeClr val="tx1"/>
            </a:solidFill>
            <a:latin typeface="Calibri" pitchFamily="34" charset="0"/>
          </a:endParaRPr>
        </a:p>
      </dsp:txBody>
      <dsp:txXfrm rot="10800000">
        <a:off x="2314908" y="889717"/>
        <a:ext cx="4238109" cy="651912"/>
      </dsp:txXfrm>
    </dsp:sp>
    <dsp:sp modelId="{11B9891B-42BD-4526-AF64-4FB3B6C31C79}">
      <dsp:nvSpPr>
        <dsp:cNvPr id="0" name=""/>
        <dsp:cNvSpPr/>
      </dsp:nvSpPr>
      <dsp:spPr>
        <a:xfrm>
          <a:off x="1497875" y="871568"/>
          <a:ext cx="670298" cy="670298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4022112-B858-4DEA-B754-269B86C90B3B}">
      <dsp:nvSpPr>
        <dsp:cNvPr id="0" name=""/>
        <dsp:cNvSpPr/>
      </dsp:nvSpPr>
      <dsp:spPr>
        <a:xfrm rot="10800000">
          <a:off x="2167898" y="1727820"/>
          <a:ext cx="4388467" cy="670298"/>
        </a:xfrm>
        <a:prstGeom prst="homePlate">
          <a:avLst/>
        </a:prstGeom>
        <a:solidFill>
          <a:schemeClr val="accent2">
            <a:shade val="80000"/>
            <a:hueOff val="-24271"/>
            <a:satOff val="56"/>
            <a:lumOff val="891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5583" tIns="137160" rIns="256032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  <a:latin typeface="Calibri" pitchFamily="34" charset="0"/>
            </a:rPr>
            <a:t>сравнение</a:t>
          </a:r>
          <a:r>
            <a:rPr lang="ru-RU" sz="2000" kern="1200" dirty="0" smtClean="0"/>
            <a:t> </a:t>
          </a:r>
          <a:endParaRPr lang="ru-RU" sz="2000" kern="1200" dirty="0"/>
        </a:p>
      </dsp:txBody>
      <dsp:txXfrm rot="10800000">
        <a:off x="2335472" y="1727820"/>
        <a:ext cx="4220893" cy="670298"/>
      </dsp:txXfrm>
    </dsp:sp>
    <dsp:sp modelId="{C12A64DA-5AC2-49A5-AEAB-085142B05AFC}">
      <dsp:nvSpPr>
        <dsp:cNvPr id="0" name=""/>
        <dsp:cNvSpPr/>
      </dsp:nvSpPr>
      <dsp:spPr>
        <a:xfrm>
          <a:off x="1501030" y="1741956"/>
          <a:ext cx="670298" cy="670298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51FB167-2C0B-4E97-8349-E0F6FF5D68BD}">
      <dsp:nvSpPr>
        <dsp:cNvPr id="0" name=""/>
        <dsp:cNvSpPr/>
      </dsp:nvSpPr>
      <dsp:spPr>
        <a:xfrm rot="10800000">
          <a:off x="2085251" y="2565926"/>
          <a:ext cx="4435694" cy="670298"/>
        </a:xfrm>
        <a:prstGeom prst="homePlate">
          <a:avLst/>
        </a:prstGeom>
        <a:solidFill>
          <a:schemeClr val="accent2">
            <a:shade val="80000"/>
            <a:hueOff val="-36407"/>
            <a:satOff val="83"/>
            <a:lumOff val="1337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5583" tIns="137160" rIns="256032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  <a:latin typeface="Calibri" pitchFamily="34" charset="0"/>
            </a:rPr>
            <a:t>опрос</a:t>
          </a:r>
          <a:endParaRPr lang="ru-RU" sz="3600" kern="1200" dirty="0">
            <a:solidFill>
              <a:schemeClr val="tx1"/>
            </a:solidFill>
            <a:latin typeface="Calibri" pitchFamily="34" charset="0"/>
          </a:endParaRPr>
        </a:p>
      </dsp:txBody>
      <dsp:txXfrm rot="10800000">
        <a:off x="2252825" y="2565926"/>
        <a:ext cx="4268120" cy="670298"/>
      </dsp:txXfrm>
    </dsp:sp>
    <dsp:sp modelId="{D5E161F3-D361-4E1D-8B83-7FBB09388A85}">
      <dsp:nvSpPr>
        <dsp:cNvPr id="0" name=""/>
        <dsp:cNvSpPr/>
      </dsp:nvSpPr>
      <dsp:spPr>
        <a:xfrm>
          <a:off x="1489223" y="2612344"/>
          <a:ext cx="670298" cy="670298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1483C67-632E-4AFD-965A-A2F48EC58932}">
      <dsp:nvSpPr>
        <dsp:cNvPr id="0" name=""/>
        <dsp:cNvSpPr/>
      </dsp:nvSpPr>
      <dsp:spPr>
        <a:xfrm rot="10800000">
          <a:off x="2167870" y="3487840"/>
          <a:ext cx="4408857" cy="670298"/>
        </a:xfrm>
        <a:prstGeom prst="homePlate">
          <a:avLst/>
        </a:prstGeom>
        <a:solidFill>
          <a:schemeClr val="accent2">
            <a:shade val="80000"/>
            <a:hueOff val="-48543"/>
            <a:satOff val="111"/>
            <a:lumOff val="1783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5583" tIns="137160" rIns="256032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  <a:latin typeface="Calibri" pitchFamily="34" charset="0"/>
            </a:rPr>
            <a:t>наблюдение</a:t>
          </a:r>
          <a:r>
            <a:rPr lang="ru-RU" sz="1200" kern="1200" dirty="0" smtClean="0"/>
            <a:t> </a:t>
          </a:r>
          <a:endParaRPr lang="ru-RU" sz="1200" kern="1200" dirty="0"/>
        </a:p>
      </dsp:txBody>
      <dsp:txXfrm rot="10800000">
        <a:off x="2335444" y="3487840"/>
        <a:ext cx="4241283" cy="670298"/>
      </dsp:txXfrm>
    </dsp:sp>
    <dsp:sp modelId="{7D16EE3B-EEBF-4F5C-AA59-38C8FEFB3D65}">
      <dsp:nvSpPr>
        <dsp:cNvPr id="0" name=""/>
        <dsp:cNvSpPr/>
      </dsp:nvSpPr>
      <dsp:spPr>
        <a:xfrm>
          <a:off x="1495933" y="3482732"/>
          <a:ext cx="670298" cy="670298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CD69A3D-0C33-4774-8B8E-0903320304E3}">
      <dsp:nvSpPr>
        <dsp:cNvPr id="0" name=""/>
        <dsp:cNvSpPr/>
      </dsp:nvSpPr>
      <dsp:spPr>
        <a:xfrm rot="10800000">
          <a:off x="2310736" y="4242132"/>
          <a:ext cx="4300075" cy="670298"/>
        </a:xfrm>
        <a:prstGeom prst="homePlate">
          <a:avLst/>
        </a:prstGeom>
        <a:solidFill>
          <a:schemeClr val="accent2">
            <a:shade val="80000"/>
            <a:hueOff val="-60678"/>
            <a:satOff val="139"/>
            <a:lumOff val="2229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5583" tIns="137160" rIns="256032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  <a:latin typeface="Calibri" pitchFamily="34" charset="0"/>
            </a:rPr>
            <a:t>обобщение</a:t>
          </a:r>
          <a:endParaRPr lang="ru-RU" sz="3600" kern="1200" dirty="0">
            <a:solidFill>
              <a:schemeClr val="tx1"/>
            </a:solidFill>
            <a:latin typeface="Calibri" pitchFamily="34" charset="0"/>
          </a:endParaRPr>
        </a:p>
      </dsp:txBody>
      <dsp:txXfrm rot="10800000">
        <a:off x="2478310" y="4242132"/>
        <a:ext cx="4132501" cy="670298"/>
      </dsp:txXfrm>
    </dsp:sp>
    <dsp:sp modelId="{81A8A6EF-4B8A-4937-8E14-043F66B475C1}">
      <dsp:nvSpPr>
        <dsp:cNvPr id="0" name=""/>
        <dsp:cNvSpPr/>
      </dsp:nvSpPr>
      <dsp:spPr>
        <a:xfrm>
          <a:off x="1571638" y="4286278"/>
          <a:ext cx="670298" cy="670298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ipe dir="d"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fb.ru/article/41710/professiya-sledovatel" TargetMode="External"/><Relationship Id="rId7" Type="http://schemas.openxmlformats.org/officeDocument/2006/relationships/hyperlink" Target="http://opis.pro/sledovatel.html" TargetMode="External"/><Relationship Id="rId2" Type="http://schemas.openxmlformats.org/officeDocument/2006/relationships/hyperlink" Target="http://www.proprof.ru/stati/careera/vybor-professii/o-professiyah/professiya-sledovate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hkolniky.ru/investigator" TargetMode="External"/><Relationship Id="rId5" Type="http://schemas.openxmlformats.org/officeDocument/2006/relationships/hyperlink" Target="https://wiki2.org/ru/&#1055;&#1088;&#1086;&#1092;&#1077;&#1089;&#1089;&#1080;&#1103;_&#8212;_&#1089;&#1083;&#1077;&#1076;&#1086;&#1074;&#1072;&#1090;&#1077;&#1083;&#1100;" TargetMode="External"/><Relationship Id="rId4" Type="http://schemas.openxmlformats.org/officeDocument/2006/relationships/hyperlink" Target="https://www.profguide.ru/professions/sledovatel.html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286248" y="3857628"/>
            <a:ext cx="4357718" cy="1972044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Выполнили </a:t>
            </a:r>
          </a:p>
          <a:p>
            <a:pPr algn="r"/>
            <a:r>
              <a:rPr lang="ru-RU" dirty="0" smtClean="0"/>
              <a:t>обучающиеся 9 класса г</a:t>
            </a:r>
          </a:p>
          <a:p>
            <a:pPr algn="r"/>
            <a:r>
              <a:rPr lang="ru-RU" dirty="0" smtClean="0"/>
              <a:t>МАОУ СОШ № 22 г. Тамбова</a:t>
            </a:r>
          </a:p>
          <a:p>
            <a:pPr algn="r"/>
            <a:r>
              <a:rPr lang="ru-RU" dirty="0" smtClean="0"/>
              <a:t>Осипова Анна,</a:t>
            </a:r>
            <a:endParaRPr lang="ru-RU" dirty="0"/>
          </a:p>
          <a:p>
            <a:pPr algn="r"/>
            <a:r>
              <a:rPr lang="ru-RU" dirty="0" smtClean="0"/>
              <a:t>Чивилёва </a:t>
            </a:r>
            <a:r>
              <a:rPr lang="ru-RU" dirty="0" err="1" smtClean="0"/>
              <a:t>алина</a:t>
            </a:r>
            <a:endParaRPr lang="ru-RU" dirty="0" smtClean="0"/>
          </a:p>
          <a:p>
            <a:pPr algn="r"/>
            <a:r>
              <a:rPr lang="ru-RU" dirty="0" smtClean="0"/>
              <a:t>Руководитель</a:t>
            </a:r>
          </a:p>
          <a:p>
            <a:pPr algn="r"/>
            <a:r>
              <a:rPr lang="ru-RU" dirty="0" smtClean="0"/>
              <a:t>Волкова Т.А.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25003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>
                <a:solidFill>
                  <a:srgbClr val="C00000"/>
                </a:solidFill>
                <a:latin typeface="Calibri" pitchFamily="34" charset="0"/>
              </a:rPr>
              <a:t>ПРОЕКТ</a:t>
            </a:r>
            <a:r>
              <a:rPr lang="ru-RU" sz="4900" dirty="0" smtClean="0">
                <a:latin typeface="Calibri" pitchFamily="34" charset="0"/>
              </a:rPr>
              <a:t/>
            </a:r>
            <a:br>
              <a:rPr lang="ru-RU" sz="4900" dirty="0" smtClean="0">
                <a:latin typeface="Calibri" pitchFamily="34" charset="0"/>
              </a:rPr>
            </a:br>
            <a:r>
              <a:rPr lang="ru-RU" sz="4900" b="1" dirty="0" smtClean="0">
                <a:solidFill>
                  <a:srgbClr val="FF0000"/>
                </a:solidFill>
                <a:latin typeface="Calibri" pitchFamily="34" charset="0"/>
              </a:rPr>
              <a:t>Следователь, или Справедливость должна восторжествовать</a:t>
            </a:r>
            <a:r>
              <a:rPr lang="ru-RU" b="1" dirty="0" smtClean="0">
                <a:solidFill>
                  <a:srgbClr val="FF0000"/>
                </a:solidFill>
              </a:rPr>
              <a:t>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://dkcoin8.com/images/eye-clipart-click-stars-to-rate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2571744"/>
            <a:ext cx="2728782" cy="385920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4597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Calibri" pitchFamily="34" charset="0"/>
              </a:rPr>
              <a:t>Плюсы </a:t>
            </a:r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</a:rPr>
              <a:t>работы </a:t>
            </a:r>
            <a:endParaRPr lang="ru-RU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4964" y="1480024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2400" dirty="0">
                <a:latin typeface="Calibri" pitchFamily="34" charset="0"/>
              </a:rPr>
              <a:t>стабильная заработная плата; социальные </a:t>
            </a:r>
            <a:r>
              <a:rPr lang="ru-RU" sz="2400" dirty="0" smtClean="0">
                <a:latin typeface="Calibri" pitchFamily="34" charset="0"/>
              </a:rPr>
              <a:t>гарантии </a:t>
            </a:r>
          </a:p>
          <a:p>
            <a:pPr marL="285750" indent="-285750">
              <a:buBlip>
                <a:blip r:embed="rId2"/>
              </a:buBlip>
            </a:pPr>
            <a:r>
              <a:rPr lang="ru-RU" sz="2400" dirty="0" smtClean="0">
                <a:latin typeface="Calibri" pitchFamily="34" charset="0"/>
              </a:rPr>
              <a:t>не </a:t>
            </a:r>
            <a:r>
              <a:rPr lang="ru-RU" sz="2400" dirty="0">
                <a:latin typeface="Calibri" pitchFamily="34" charset="0"/>
              </a:rPr>
              <a:t>нужен стаж работы при </a:t>
            </a:r>
            <a:r>
              <a:rPr lang="ru-RU" sz="2400" dirty="0" smtClean="0">
                <a:latin typeface="Calibri" pitchFamily="34" charset="0"/>
              </a:rPr>
              <a:t>трудоустройстве</a:t>
            </a:r>
          </a:p>
          <a:p>
            <a:pPr marL="285750" indent="-285750">
              <a:buBlip>
                <a:blip r:embed="rId2"/>
              </a:buBlip>
            </a:pPr>
            <a:r>
              <a:rPr lang="ru-RU" sz="2400" dirty="0" smtClean="0">
                <a:latin typeface="Calibri" pitchFamily="34" charset="0"/>
              </a:rPr>
              <a:t>расследование </a:t>
            </a:r>
            <a:r>
              <a:rPr lang="ru-RU" sz="2400" dirty="0">
                <a:latin typeface="Calibri" pitchFamily="34" charset="0"/>
              </a:rPr>
              <a:t>интересных </a:t>
            </a:r>
            <a:r>
              <a:rPr lang="ru-RU" sz="2400" dirty="0" smtClean="0">
                <a:latin typeface="Calibri" pitchFamily="34" charset="0"/>
              </a:rPr>
              <a:t>дел</a:t>
            </a:r>
          </a:p>
          <a:p>
            <a:pPr marL="285750" indent="-285750">
              <a:buBlip>
                <a:blip r:embed="rId2"/>
              </a:buBlip>
            </a:pPr>
            <a:r>
              <a:rPr lang="ru-RU" sz="2400" dirty="0" smtClean="0">
                <a:latin typeface="Calibri" pitchFamily="34" charset="0"/>
              </a:rPr>
              <a:t>возможность </a:t>
            </a:r>
            <a:r>
              <a:rPr lang="ru-RU" sz="2400" dirty="0">
                <a:latin typeface="Calibri" pitchFamily="34" charset="0"/>
              </a:rPr>
              <a:t>карьерного </a:t>
            </a:r>
            <a:r>
              <a:rPr lang="ru-RU" sz="2400" dirty="0" smtClean="0">
                <a:latin typeface="Calibri" pitchFamily="34" charset="0"/>
              </a:rPr>
              <a:t>роста</a:t>
            </a:r>
          </a:p>
          <a:p>
            <a:pPr marL="285750" indent="-285750">
              <a:buBlip>
                <a:blip r:embed="rId2"/>
              </a:buBlip>
            </a:pPr>
            <a:r>
              <a:rPr lang="ru-RU" sz="2400" dirty="0" smtClean="0">
                <a:latin typeface="Calibri" pitchFamily="34" charset="0"/>
              </a:rPr>
              <a:t>престиж</a:t>
            </a:r>
            <a:endParaRPr lang="ru-RU" sz="2400" dirty="0">
              <a:latin typeface="Calibri" pitchFamily="34" charset="0"/>
            </a:endParaRPr>
          </a:p>
        </p:txBody>
      </p:sp>
      <p:pic>
        <p:nvPicPr>
          <p:cNvPr id="5122" name="Picture 2" descr="C:\Users\user\Desktop\Screenshot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214686"/>
            <a:ext cx="4337274" cy="2938468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62879031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</a:rPr>
              <a:t>Минусы работы</a:t>
            </a:r>
            <a:endParaRPr lang="ru-RU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800" dirty="0">
                <a:latin typeface="Calibri" pitchFamily="34" charset="0"/>
              </a:rPr>
              <a:t>ограниченность срока </a:t>
            </a:r>
            <a:r>
              <a:rPr lang="ru-RU" sz="2800" dirty="0" smtClean="0">
                <a:latin typeface="Calibri" pitchFamily="34" charset="0"/>
              </a:rPr>
              <a:t>расследования</a:t>
            </a:r>
          </a:p>
          <a:p>
            <a:pPr>
              <a:buBlip>
                <a:blip r:embed="rId2"/>
              </a:buBlip>
            </a:pPr>
            <a:r>
              <a:rPr lang="ru-RU" sz="2800" dirty="0" smtClean="0">
                <a:latin typeface="Calibri" pitchFamily="34" charset="0"/>
              </a:rPr>
              <a:t>большая загруженность </a:t>
            </a:r>
          </a:p>
          <a:p>
            <a:pPr>
              <a:buBlip>
                <a:blip r:embed="rId2"/>
              </a:buBlip>
            </a:pPr>
            <a:r>
              <a:rPr lang="ru-RU" sz="2800" dirty="0" smtClean="0">
                <a:latin typeface="Calibri" pitchFamily="34" charset="0"/>
              </a:rPr>
              <a:t>работа нервная </a:t>
            </a:r>
          </a:p>
          <a:p>
            <a:pPr>
              <a:buBlip>
                <a:blip r:embed="rId2"/>
              </a:buBlip>
            </a:pPr>
            <a:r>
              <a:rPr lang="ru-RU" sz="2800" dirty="0" smtClean="0">
                <a:latin typeface="Calibri" pitchFamily="34" charset="0"/>
              </a:rPr>
              <a:t>отнимает </a:t>
            </a:r>
            <a:r>
              <a:rPr lang="ru-RU" sz="2800" dirty="0">
                <a:latin typeface="Calibri" pitchFamily="34" charset="0"/>
              </a:rPr>
              <a:t>большую часть свободного </a:t>
            </a:r>
            <a:r>
              <a:rPr lang="ru-RU" sz="2800" dirty="0" smtClean="0">
                <a:latin typeface="Calibri" pitchFamily="34" charset="0"/>
              </a:rPr>
              <a:t>времени</a:t>
            </a:r>
          </a:p>
          <a:p>
            <a:pPr>
              <a:buBlip>
                <a:blip r:embed="rId2"/>
              </a:buBlip>
            </a:pP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>
                <a:latin typeface="Calibri" pitchFamily="34" charset="0"/>
              </a:rPr>
              <a:t>ненормированный рабочий </a:t>
            </a:r>
            <a:r>
              <a:rPr lang="ru-RU" sz="2800" dirty="0" smtClean="0">
                <a:latin typeface="Calibri" pitchFamily="34" charset="0"/>
              </a:rPr>
              <a:t>день </a:t>
            </a:r>
          </a:p>
          <a:p>
            <a:pPr>
              <a:buBlip>
                <a:blip r:embed="rId2"/>
              </a:buBlip>
            </a:pPr>
            <a:r>
              <a:rPr lang="ru-RU" sz="2800" dirty="0" smtClean="0">
                <a:latin typeface="Calibri" pitchFamily="34" charset="0"/>
              </a:rPr>
              <a:t>общение </a:t>
            </a:r>
            <a:r>
              <a:rPr lang="ru-RU" sz="2800" dirty="0">
                <a:latin typeface="Calibri" pitchFamily="34" charset="0"/>
              </a:rPr>
              <a:t>с криминальными </a:t>
            </a:r>
            <a:r>
              <a:rPr lang="ru-RU" sz="2800" dirty="0" smtClean="0">
                <a:latin typeface="Calibri" pitchFamily="34" charset="0"/>
              </a:rPr>
              <a:t>элементами</a:t>
            </a:r>
          </a:p>
          <a:p>
            <a:pPr>
              <a:buBlip>
                <a:blip r:embed="rId2"/>
              </a:buBlip>
            </a:pPr>
            <a:r>
              <a:rPr lang="ru-RU" sz="2800" dirty="0" smtClean="0">
                <a:latin typeface="Calibri" pitchFamily="34" charset="0"/>
              </a:rPr>
              <a:t>запрет </a:t>
            </a:r>
            <a:r>
              <a:rPr lang="ru-RU" sz="2800" dirty="0">
                <a:latin typeface="Calibri" pitchFamily="34" charset="0"/>
              </a:rPr>
              <a:t>заниматься иной оплачиваемой </a:t>
            </a:r>
            <a:r>
              <a:rPr lang="ru-RU" sz="2800" dirty="0" smtClean="0">
                <a:latin typeface="Calibri" pitchFamily="34" charset="0"/>
              </a:rPr>
              <a:t>деятельностью </a:t>
            </a:r>
            <a:endParaRPr lang="ru-RU" sz="2800" dirty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034" y="1500174"/>
            <a:ext cx="2316109" cy="1447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76066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764704"/>
            <a:ext cx="5867400" cy="1219200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Calibri" pitchFamily="34" charset="0"/>
              </a:rPr>
              <a:t>Требования к личности следователя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1928802"/>
            <a:ext cx="540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ru-RU" sz="2400" dirty="0" smtClean="0">
                <a:latin typeface="Calibri" pitchFamily="34" charset="0"/>
              </a:rPr>
              <a:t>Аналитическое мышление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400" dirty="0" smtClean="0">
                <a:latin typeface="Calibri" pitchFamily="34" charset="0"/>
              </a:rPr>
              <a:t>Принципиальность и настойчивость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400" dirty="0" smtClean="0">
                <a:latin typeface="Calibri" pitchFamily="34" charset="0"/>
              </a:rPr>
              <a:t> Быстрота реакции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400" dirty="0" smtClean="0">
                <a:latin typeface="Calibri" pitchFamily="34" charset="0"/>
              </a:rPr>
              <a:t>Терпение, сдержанность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400" dirty="0" smtClean="0">
                <a:latin typeface="Calibri" pitchFamily="34" charset="0"/>
              </a:rPr>
              <a:t> Коммуникативные умения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400" dirty="0" smtClean="0">
                <a:latin typeface="Calibri" pitchFamily="34" charset="0"/>
              </a:rPr>
              <a:t>Наблюдательность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400" dirty="0" smtClean="0">
                <a:latin typeface="Calibri" pitchFamily="34" charset="0"/>
              </a:rPr>
              <a:t>Честность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400" dirty="0" smtClean="0">
                <a:latin typeface="Calibri" pitchFamily="34" charset="0"/>
              </a:rPr>
              <a:t>Выносливость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400" dirty="0" err="1" smtClean="0">
                <a:latin typeface="Calibri" pitchFamily="34" charset="0"/>
              </a:rPr>
              <a:t>Стрессоустойчивость</a:t>
            </a:r>
            <a:endParaRPr lang="ru-RU" sz="2400" dirty="0" smtClean="0">
              <a:latin typeface="Calibri" pitchFamily="34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2400" dirty="0" smtClean="0">
                <a:latin typeface="Calibri" pitchFamily="34" charset="0"/>
              </a:rPr>
              <a:t>Крепкое физическое здоровье</a:t>
            </a:r>
          </a:p>
        </p:txBody>
      </p:sp>
      <p:pic>
        <p:nvPicPr>
          <p:cNvPr id="5122" name="Picture 2" descr="http://images.easyfreeclipart.com/1087/developerrsquos-life-ndash-every-developer-is-a-sherlock-holmes-journey-10875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29438"/>
            <a:ext cx="24146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50065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00042"/>
            <a:ext cx="8534400" cy="102361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</a:rPr>
              <a:t>Обязанности следователя</a:t>
            </a:r>
            <a:r>
              <a:rPr lang="ru-RU" sz="3600" dirty="0">
                <a:latin typeface="Calibri" pitchFamily="34" charset="0"/>
              </a:rPr>
              <a:t/>
            </a:r>
            <a:br>
              <a:rPr lang="ru-RU" sz="3600" dirty="0">
                <a:latin typeface="Calibri" pitchFamily="34" charset="0"/>
              </a:rPr>
            </a:br>
            <a:endParaRPr lang="ru-RU" sz="3600" dirty="0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628800"/>
            <a:ext cx="8640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2400" dirty="0" smtClean="0">
                <a:latin typeface="Calibri" pitchFamily="34" charset="0"/>
              </a:rPr>
              <a:t>Изучение</a:t>
            </a:r>
            <a:r>
              <a:rPr lang="ru-RU" sz="2400" dirty="0">
                <a:latin typeface="Calibri" pitchFamily="34" charset="0"/>
              </a:rPr>
              <a:t> улик, организация экспертиз, участие в допросах</a:t>
            </a:r>
            <a:r>
              <a:rPr lang="ru-RU" sz="2400" dirty="0" smtClean="0">
                <a:latin typeface="Calibri" pitchFamily="34" charset="0"/>
              </a:rPr>
              <a:t>, составление </a:t>
            </a:r>
            <a:r>
              <a:rPr lang="ru-RU" sz="2400" dirty="0">
                <a:latin typeface="Calibri" pitchFamily="34" charset="0"/>
              </a:rPr>
              <a:t>протоколов</a:t>
            </a:r>
          </a:p>
          <a:p>
            <a:pPr marL="285750" indent="-285750">
              <a:buBlip>
                <a:blip r:embed="rId2"/>
              </a:buBlip>
            </a:pPr>
            <a:r>
              <a:rPr lang="ru-RU" sz="2400" dirty="0">
                <a:latin typeface="Calibri" pitchFamily="34" charset="0"/>
              </a:rPr>
              <a:t>Определение преступника — это колоссальная ответственность. Одна ошибка может искалечить невинную жизнь, а беззаконие оставить </a:t>
            </a:r>
            <a:r>
              <a:rPr lang="ru-RU" sz="2400" dirty="0" smtClean="0">
                <a:latin typeface="Calibri" pitchFamily="34" charset="0"/>
              </a:rPr>
              <a:t>ненаказанным</a:t>
            </a:r>
            <a:endParaRPr lang="ru-RU" sz="2400" dirty="0">
              <a:latin typeface="Calibri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ru-RU" sz="2400" dirty="0">
                <a:latin typeface="Calibri" pitchFamily="34" charset="0"/>
              </a:rPr>
              <a:t>Одновременно с аналитической </a:t>
            </a:r>
            <a:endParaRPr lang="ru-RU" sz="2400" dirty="0" smtClean="0">
              <a:latin typeface="Calibri" pitchFamily="34" charset="0"/>
            </a:endParaRPr>
          </a:p>
          <a:p>
            <a:pPr marL="285750" indent="-285750"/>
            <a:r>
              <a:rPr lang="ru-RU" sz="2400" dirty="0" smtClean="0">
                <a:latin typeface="Calibri" pitchFamily="34" charset="0"/>
              </a:rPr>
              <a:t>деятельностью </a:t>
            </a:r>
            <a:r>
              <a:rPr lang="ru-RU" sz="2400" dirty="0">
                <a:latin typeface="Calibri" pitchFamily="34" charset="0"/>
              </a:rPr>
              <a:t>следователь руководит </a:t>
            </a:r>
            <a:endParaRPr lang="ru-RU" sz="2400" dirty="0" smtClean="0">
              <a:latin typeface="Calibri" pitchFamily="34" charset="0"/>
            </a:endParaRPr>
          </a:p>
          <a:p>
            <a:pPr marL="285750" indent="-285750"/>
            <a:r>
              <a:rPr lang="ru-RU" sz="2400" dirty="0" smtClean="0">
                <a:latin typeface="Calibri" pitchFamily="34" charset="0"/>
              </a:rPr>
              <a:t>оперативными </a:t>
            </a:r>
            <a:r>
              <a:rPr lang="ru-RU" sz="2400" dirty="0">
                <a:latin typeface="Calibri" pitchFamily="34" charset="0"/>
              </a:rPr>
              <a:t>службами с </a:t>
            </a:r>
            <a:r>
              <a:rPr lang="ru-RU" sz="2400" dirty="0" smtClean="0">
                <a:latin typeface="Calibri" pitchFamily="34" charset="0"/>
              </a:rPr>
              <a:t>целью </a:t>
            </a:r>
          </a:p>
          <a:p>
            <a:pPr marL="285750" indent="-285750"/>
            <a:r>
              <a:rPr lang="ru-RU" sz="2400" dirty="0" smtClean="0">
                <a:latin typeface="Calibri" pitchFamily="34" charset="0"/>
              </a:rPr>
              <a:t>задержания </a:t>
            </a:r>
            <a:r>
              <a:rPr lang="ru-RU" sz="2400" dirty="0">
                <a:latin typeface="Calibri" pitchFamily="34" charset="0"/>
              </a:rPr>
              <a:t>или </a:t>
            </a:r>
            <a:endParaRPr lang="ru-RU" sz="2400" dirty="0" smtClean="0">
              <a:latin typeface="Calibri" pitchFamily="34" charset="0"/>
            </a:endParaRPr>
          </a:p>
          <a:p>
            <a:pPr marL="285750" indent="-285750"/>
            <a:r>
              <a:rPr lang="ru-RU" sz="2400" dirty="0" smtClean="0">
                <a:latin typeface="Calibri" pitchFamily="34" charset="0"/>
              </a:rPr>
              <a:t>обыска подозреваемых</a:t>
            </a:r>
            <a:endParaRPr lang="ru-RU" sz="2400" dirty="0">
              <a:latin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216" y="3929066"/>
            <a:ext cx="3395626" cy="24142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68500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Calibri" pitchFamily="34" charset="0"/>
              </a:rPr>
              <a:t>Знания и </a:t>
            </a:r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</a:rPr>
              <a:t>навыки следователя</a:t>
            </a:r>
            <a:endParaRPr lang="ru-RU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/>
              <a:t>		Следователю </a:t>
            </a:r>
            <a:r>
              <a:rPr lang="ru-RU" sz="2400" dirty="0"/>
              <a:t>не обойтись без знания законодательства и уголовного кодекса, </a:t>
            </a:r>
            <a:r>
              <a:rPr lang="ru-RU" sz="2400" dirty="0" smtClean="0"/>
              <a:t>владения </a:t>
            </a:r>
            <a:r>
              <a:rPr lang="ru-RU" sz="2400" dirty="0"/>
              <a:t>навыками психологии и логики. Также </a:t>
            </a:r>
            <a:r>
              <a:rPr lang="ru-RU" sz="2400" dirty="0" smtClean="0"/>
              <a:t>необходимы </a:t>
            </a:r>
            <a:r>
              <a:rPr lang="ru-RU" sz="2400" dirty="0"/>
              <a:t>навыки эксперта для изъятия вещественных доказательств и фиксации отпечатков и других следов преступлений. Кроме </a:t>
            </a:r>
            <a:r>
              <a:rPr lang="ru-RU" sz="2400" dirty="0" smtClean="0"/>
              <a:t>этого, </a:t>
            </a:r>
            <a:r>
              <a:rPr lang="ru-RU" sz="2400" dirty="0"/>
              <a:t>надо уметь вести документы: следственные протоколы.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4214818"/>
            <a:ext cx="4143404" cy="240533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78607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Calibri" pitchFamily="34" charset="0"/>
              </a:rPr>
              <a:t>Рабочее место </a:t>
            </a:r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</a:rPr>
              <a:t>следователя</a:t>
            </a:r>
            <a:endParaRPr lang="ru-RU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628800"/>
            <a:ext cx="39604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Calibri" pitchFamily="34" charset="0"/>
              </a:rPr>
              <a:t>Специальное отделение полиции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Calibri" pitchFamily="34" charset="0"/>
              </a:rPr>
              <a:t>Прокуратура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Calibri" pitchFamily="34" charset="0"/>
              </a:rPr>
              <a:t>Следственный комитет РФ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Calibri" pitchFamily="34" charset="0"/>
              </a:rPr>
              <a:t>Федеральная служба безопасности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Calibri" pitchFamily="34" charset="0"/>
              </a:rPr>
              <a:t>Органы Федеральной службы по контролю за </a:t>
            </a:r>
            <a:r>
              <a:rPr lang="ru-RU" sz="2400" dirty="0" smtClean="0">
                <a:latin typeface="Calibri" pitchFamily="34" charset="0"/>
              </a:rPr>
              <a:t>продажей наркотиков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Calibri" pitchFamily="34" charset="0"/>
              </a:rPr>
              <a:t>Собственное агентство частного детектива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2249688"/>
            <a:ext cx="4066472" cy="30453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15985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itchFamily="34" charset="0"/>
              </a:rPr>
              <a:t>II 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этап Диагностика, 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</a:rPr>
              <a:t>опрос</a:t>
            </a:r>
            <a:br>
              <a:rPr lang="ru-RU" sz="2800" b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</a:rPr>
              <a:t>Востребованность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graphicFrame>
        <p:nvGraphicFramePr>
          <p:cNvPr id="6146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231775" y="2857496"/>
          <a:ext cx="4268787" cy="364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Диаграмма" r:id="rId3" imgW="6067408" imgH="3495743" progId="MSGraph.Chart.8">
                  <p:embed/>
                </p:oleObj>
              </mc:Choice>
              <mc:Fallback>
                <p:oleObj name="Диаграмма" r:id="rId3" imgW="6067408" imgH="3495743" progId="MSGraph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2857496"/>
                        <a:ext cx="4268787" cy="3643338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CCFFFF"/>
                          </a:gs>
                          <a:gs pos="100000">
                            <a:srgbClr val="CCFF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4282" y="1428737"/>
            <a:ext cx="4357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</a:pPr>
            <a:r>
              <a:rPr lang="ru-RU" dirty="0" smtClean="0">
                <a:latin typeface="Calibri" pitchFamily="34" charset="0"/>
              </a:rPr>
              <a:t>	</a:t>
            </a:r>
            <a:r>
              <a:rPr lang="ru-RU" sz="2000" dirty="0" smtClean="0">
                <a:latin typeface="Calibri" pitchFamily="34" charset="0"/>
              </a:rPr>
              <a:t>Из 110 опрошенных выпускников </a:t>
            </a:r>
          </a:p>
          <a:p>
            <a:pPr marL="285750" indent="-285750">
              <a:buClr>
                <a:srgbClr val="C00000"/>
              </a:buClr>
            </a:pPr>
            <a:r>
              <a:rPr lang="ru-RU" sz="2000" dirty="0" smtClean="0">
                <a:latin typeface="Calibri" pitchFamily="34" charset="0"/>
              </a:rPr>
              <a:t>	9-11 классов самыми востребованными назвали профессии юриста и экономиста</a:t>
            </a:r>
          </a:p>
        </p:txBody>
      </p:sp>
      <p:pic>
        <p:nvPicPr>
          <p:cNvPr id="6147" name="Picture 3" descr="C:\Users\user\Desktop\Screenshot_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786058"/>
            <a:ext cx="4214842" cy="371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4929190" y="1571612"/>
            <a:ext cx="3714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</a:pPr>
            <a:r>
              <a:rPr lang="ru-RU" sz="2000" dirty="0" smtClean="0">
                <a:latin typeface="Calibri" pitchFamily="34" charset="0"/>
              </a:rPr>
              <a:t>Ситуация же по России выглядит следующим образом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II 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</a:rPr>
              <a:t>этап Диагностика, опрос</a:t>
            </a:r>
            <a:endParaRPr lang="ru-RU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198810" cy="46817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Calibri" pitchFamily="34" charset="0"/>
              </a:rPr>
              <a:t>Опросник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Calibri" pitchFamily="34" charset="0"/>
              </a:rPr>
              <a:t>профессиональных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Calibri" pitchFamily="34" charset="0"/>
              </a:rPr>
              <a:t>склонностей </a:t>
            </a:r>
            <a:r>
              <a:rPr lang="ru-RU" sz="2400" dirty="0" err="1" smtClean="0">
                <a:solidFill>
                  <a:srgbClr val="C00000"/>
                </a:solidFill>
                <a:latin typeface="Calibri" pitchFamily="34" charset="0"/>
              </a:rPr>
              <a:t>Л.Йовайши</a:t>
            </a:r>
            <a:endParaRPr lang="ru-RU" sz="2400" dirty="0" smtClean="0">
              <a:solidFill>
                <a:srgbClr val="C00000"/>
              </a:solidFill>
              <a:latin typeface="Calibri" pitchFamily="34" charset="0"/>
            </a:endParaRPr>
          </a:p>
          <a:p>
            <a:pPr>
              <a:buNone/>
            </a:pPr>
            <a:endParaRPr lang="ru-RU" sz="2400" dirty="0" smtClean="0">
              <a:solidFill>
                <a:srgbClr val="C00000"/>
              </a:solidFill>
              <a:latin typeface="Calibri" pitchFamily="34" charset="0"/>
            </a:endParaRPr>
          </a:p>
          <a:p>
            <a:pPr>
              <a:buNone/>
            </a:pPr>
            <a:endParaRPr lang="ru-RU" sz="2400" dirty="0" smtClean="0">
              <a:solidFill>
                <a:srgbClr val="C0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Calibri" pitchFamily="34" charset="0"/>
              </a:rPr>
              <a:t>Результат:</a:t>
            </a:r>
          </a:p>
          <a:p>
            <a:pPr>
              <a:buNone/>
            </a:pPr>
            <a:r>
              <a:rPr lang="ru-RU" sz="2400" dirty="0" smtClean="0">
                <a:latin typeface="Calibri" pitchFamily="34" charset="0"/>
              </a:rPr>
              <a:t>Ярко выраженная профессиональная склонность к работе с людьми, склонность к экстремальным видам деятельности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1428736"/>
            <a:ext cx="42148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alibri" pitchFamily="34" charset="0"/>
              </a:rPr>
              <a:t>Дифференциально - диагностический опросник  </a:t>
            </a:r>
          </a:p>
          <a:p>
            <a:r>
              <a:rPr lang="ru-RU" sz="2400" dirty="0" smtClean="0">
                <a:latin typeface="Calibri" pitchFamily="34" charset="0"/>
              </a:rPr>
              <a:t>(в соответствии с классификацией типов профессий Е.А. Климова)</a:t>
            </a:r>
          </a:p>
          <a:p>
            <a:endParaRPr lang="ru-RU" sz="2400" dirty="0" smtClean="0">
              <a:latin typeface="Calibri" pitchFamily="34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Calibri" pitchFamily="34" charset="0"/>
              </a:rPr>
              <a:t>Результат:</a:t>
            </a:r>
          </a:p>
          <a:p>
            <a:r>
              <a:rPr lang="ru-RU" sz="2400" dirty="0" smtClean="0">
                <a:latin typeface="Calibri" pitchFamily="34" charset="0"/>
              </a:rPr>
              <a:t>Отчётливо выраженный интерес к профессиональной сфере «человек-человек»</a:t>
            </a:r>
          </a:p>
          <a:p>
            <a:endParaRPr lang="ru-RU" sz="2400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Calibri" pitchFamily="34" charset="0"/>
              </a:rPr>
              <a:t>II </a:t>
            </a:r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</a:rPr>
              <a:t>этап Диагностика, опрос</a:t>
            </a:r>
            <a:endParaRPr lang="ru-RU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/>
              <a:t>		</a:t>
            </a:r>
            <a:endParaRPr lang="ru-RU" sz="2400" dirty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2928926" y="1571613"/>
          <a:ext cx="5857916" cy="4643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Диаграмма" r:id="rId3" imgW="5915008" imgH="3276600" progId="MSGraph.Chart.8">
                  <p:embed/>
                </p:oleObj>
              </mc:Choice>
              <mc:Fallback>
                <p:oleObj name="Диаграмма" r:id="rId3" imgW="5915008" imgH="3276600" progId="MSGraph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26" y="1571613"/>
                        <a:ext cx="5857916" cy="464347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85720" y="1643050"/>
            <a:ext cx="23574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Calibri" pitchFamily="34" charset="0"/>
              </a:rPr>
              <a:t>В </a:t>
            </a:r>
            <a:r>
              <a:rPr lang="ru-RU" sz="2400" dirty="0" err="1" smtClean="0">
                <a:latin typeface="Calibri" pitchFamily="34" charset="0"/>
              </a:rPr>
              <a:t>соцсети</a:t>
            </a:r>
            <a:r>
              <a:rPr lang="ru-RU" sz="2400" dirty="0" smtClean="0">
                <a:latin typeface="Calibri" pitchFamily="34" charset="0"/>
              </a:rPr>
              <a:t> провели опрос среди 100 сверстников, предложив ответить на вопрос «Почему вы выбрали бы профессию следователя?»</a:t>
            </a:r>
          </a:p>
        </p:txBody>
      </p:sp>
    </p:spTree>
    <p:extLst>
      <p:ext uri="{BB962C8B-B14F-4D97-AF65-F5344CB8AC3E}">
        <p14:creationId xmlns:p14="http://schemas.microsoft.com/office/powerpoint/2010/main" val="318878607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8582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</a:rPr>
              <a:t>Где можно получить профессию следователя?</a:t>
            </a:r>
            <a:endParaRPr lang="ru-RU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Calibri" pitchFamily="34" charset="0"/>
              </a:rPr>
              <a:t>ВУЗЫ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C00000"/>
                </a:solidFill>
                <a:latin typeface="Calibri" pitchFamily="34" charset="0"/>
              </a:rPr>
              <a:t>Москва</a:t>
            </a:r>
          </a:p>
          <a:p>
            <a:pPr>
              <a:buNone/>
            </a:pPr>
            <a:r>
              <a:rPr lang="ru-RU" sz="2800" dirty="0" smtClean="0">
                <a:latin typeface="Calibri" pitchFamily="34" charset="0"/>
              </a:rPr>
              <a:t>МГУ им. М.В. Ломоносова, </a:t>
            </a:r>
          </a:p>
          <a:p>
            <a:pPr>
              <a:buNone/>
            </a:pPr>
            <a:r>
              <a:rPr lang="ru-RU" sz="2800" dirty="0" smtClean="0">
                <a:latin typeface="Calibri" pitchFamily="34" charset="0"/>
              </a:rPr>
              <a:t>Национальный исследовательский университет «Высшая школа экономики» (НИУ ВШЭ)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C00000"/>
                </a:solidFill>
                <a:latin typeface="Calibri" pitchFamily="34" charset="0"/>
              </a:rPr>
              <a:t>Тамбов</a:t>
            </a:r>
          </a:p>
          <a:p>
            <a:pPr>
              <a:buNone/>
            </a:pPr>
            <a:r>
              <a:rPr lang="ru-RU" sz="2800" dirty="0" smtClean="0">
                <a:latin typeface="Calibri" pitchFamily="34" charset="0"/>
              </a:rPr>
              <a:t>ТГТУ, Юридический факультет</a:t>
            </a:r>
          </a:p>
          <a:p>
            <a:pPr>
              <a:buNone/>
            </a:pPr>
            <a:r>
              <a:rPr lang="ru-RU" sz="2800" dirty="0" smtClean="0">
                <a:latin typeface="Calibri" pitchFamily="34" charset="0"/>
              </a:rPr>
              <a:t>ТГУ им. Г.Р.Державина, Юриспруденция</a:t>
            </a:r>
          </a:p>
          <a:p>
            <a:pPr>
              <a:buNone/>
            </a:pPr>
            <a:endParaRPr lang="ru-RU" sz="2800" dirty="0" smtClean="0">
              <a:latin typeface="Calibri" pitchFamily="34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Актуальность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Calibri" panose="020F0502020204030204" pitchFamily="34" charset="0"/>
              </a:rPr>
              <a:t>	</a:t>
            </a:r>
            <a:r>
              <a:rPr lang="ru-RU" sz="2400" dirty="0" smtClean="0">
                <a:latin typeface="Calibri" panose="020F0502020204030204" pitchFamily="34" charset="0"/>
              </a:rPr>
              <a:t>Кто не задумывается о будущем, </a:t>
            </a:r>
            <a:r>
              <a:rPr lang="ru-RU" sz="2400" dirty="0">
                <a:latin typeface="Calibri" panose="020F0502020204030204" pitchFamily="34" charset="0"/>
              </a:rPr>
              <a:t>с</a:t>
            </a:r>
            <a:r>
              <a:rPr lang="ru-RU" sz="2400" dirty="0" smtClean="0">
                <a:latin typeface="Calibri" panose="020F0502020204030204" pitchFamily="34" charset="0"/>
              </a:rPr>
              <a:t> которым связывает свои мечты и надежды? Задумываемся об этом и мы, внутри нас столько сомнений… На кого учиться сегодня, чтобы быть востребованным через несколько лет?</a:t>
            </a:r>
          </a:p>
          <a:p>
            <a:pPr marL="0" indent="0">
              <a:buNone/>
            </a:pPr>
            <a:r>
              <a:rPr lang="ru-RU" sz="2400" dirty="0">
                <a:latin typeface="Calibri" panose="020F0502020204030204" pitchFamily="34" charset="0"/>
              </a:rPr>
              <a:t>	</a:t>
            </a:r>
            <a:r>
              <a:rPr lang="ru-RU" sz="2400" dirty="0" smtClean="0">
                <a:latin typeface="Calibri" panose="020F0502020204030204" pitchFamily="34" charset="0"/>
              </a:rPr>
              <a:t>На наш взгляд, невозможно спрогнозировать на десятки лет вперёд перспективные профессии будущего. И вполне согласны с высказыванием известного шведского экономиста </a:t>
            </a:r>
            <a:r>
              <a:rPr lang="ru-RU" sz="2400" dirty="0" err="1" smtClean="0">
                <a:latin typeface="Calibri" panose="020F0502020204030204" pitchFamily="34" charset="0"/>
              </a:rPr>
              <a:t>Кьелла</a:t>
            </a:r>
            <a:r>
              <a:rPr lang="ru-RU" sz="2400" dirty="0" smtClean="0">
                <a:latin typeface="Calibri" panose="020F0502020204030204" pitchFamily="34" charset="0"/>
              </a:rPr>
              <a:t> </a:t>
            </a:r>
            <a:r>
              <a:rPr lang="ru-RU" sz="2400" dirty="0" err="1" smtClean="0">
                <a:latin typeface="Calibri" panose="020F0502020204030204" pitchFamily="34" charset="0"/>
              </a:rPr>
              <a:t>Нордстрёма</a:t>
            </a:r>
            <a:r>
              <a:rPr lang="ru-RU" sz="2400" dirty="0" smtClean="0">
                <a:latin typeface="Calibri" panose="020F0502020204030204" pitchFamily="34" charset="0"/>
              </a:rPr>
              <a:t>: «Самым успешным будет тот, кто умеет адаптироваться к изменяющимся условиям, поэтому необходимо стремиться к стабильности, но и не бояться перемен».</a:t>
            </a:r>
          </a:p>
          <a:p>
            <a:pPr marL="0" indent="0">
              <a:buNone/>
            </a:pPr>
            <a:r>
              <a:rPr lang="ru-RU" sz="2400" dirty="0" smtClean="0">
                <a:latin typeface="Calibri" panose="020F0502020204030204" pitchFamily="34" charset="0"/>
              </a:rPr>
              <a:t>	Профессия следователя, которая нас заинтересовала, будет востребованы всегда, так как связана с защитой и безопасностью людей.</a:t>
            </a:r>
            <a:endParaRPr lang="ru-RU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408116"/>
      </p:ext>
    </p:extLst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534400" cy="100013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Calibri" pitchFamily="34" charset="0"/>
              </a:rPr>
              <a:t>III </a:t>
            </a:r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</a:rPr>
              <a:t>этап</a:t>
            </a:r>
            <a:br>
              <a:rPr lang="ru-RU" sz="3600" b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</a:rPr>
              <a:t>Профессиональные пробы</a:t>
            </a:r>
            <a:endParaRPr lang="ru-RU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8503920" cy="4572000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		</a:t>
            </a:r>
            <a:r>
              <a:rPr lang="ru-RU" sz="2800" dirty="0" smtClean="0">
                <a:latin typeface="Calibri" pitchFamily="34" charset="0"/>
              </a:rPr>
              <a:t>В </a:t>
            </a:r>
            <a:r>
              <a:rPr lang="ru-RU" sz="2800" dirty="0">
                <a:latin typeface="Calibri" pitchFamily="34" charset="0"/>
              </a:rPr>
              <a:t>этом </a:t>
            </a:r>
            <a:r>
              <a:rPr lang="ru-RU" sz="2800" dirty="0" smtClean="0">
                <a:latin typeface="Calibri" pitchFamily="34" charset="0"/>
              </a:rPr>
              <a:t>учебном году </a:t>
            </a:r>
            <a:r>
              <a:rPr lang="ru-RU" sz="2800" dirty="0">
                <a:latin typeface="Calibri" pitchFamily="34" charset="0"/>
              </a:rPr>
              <a:t>мы </a:t>
            </a:r>
            <a:r>
              <a:rPr lang="ru-RU" sz="2800" dirty="0" smtClean="0">
                <a:latin typeface="Calibri" pitchFamily="34" charset="0"/>
              </a:rPr>
              <a:t>прошли курс «Профессиональные пробы», который помог </a:t>
            </a:r>
            <a:r>
              <a:rPr lang="ru-RU" sz="2800" dirty="0" smtClean="0">
                <a:latin typeface="Calibri" pitchFamily="34" charset="0"/>
              </a:rPr>
              <a:t>  </a:t>
            </a:r>
            <a:r>
              <a:rPr lang="ru-RU" sz="2800" dirty="0" smtClean="0">
                <a:latin typeface="Calibri" pitchFamily="34" charset="0"/>
              </a:rPr>
              <a:t>больше узнать о профессиях, </a:t>
            </a:r>
            <a:r>
              <a:rPr lang="ru-RU" sz="2800" dirty="0">
                <a:latin typeface="Calibri" pitchFamily="34" charset="0"/>
              </a:rPr>
              <a:t>определиться с </a:t>
            </a:r>
            <a:r>
              <a:rPr lang="ru-RU" sz="2800" dirty="0" smtClean="0">
                <a:latin typeface="Calibri" pitchFamily="34" charset="0"/>
              </a:rPr>
              <a:t>дальнейшим выбором</a:t>
            </a:r>
            <a:endParaRPr lang="ru-RU" sz="2800" dirty="0">
              <a:latin typeface="Calibri" pitchFamily="34" charset="0"/>
            </a:endParaRPr>
          </a:p>
        </p:txBody>
      </p:sp>
      <p:pic>
        <p:nvPicPr>
          <p:cNvPr id="9223" name="Picture 7" descr="http://images.easyfreeclipart.com/1112/fabulous-waterside-venue-inspiring-speakers-cool-exhibitors-hands--111226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267" y="3571876"/>
            <a:ext cx="3741641" cy="2692820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56294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10960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</a:rPr>
              <a:t>Проба </a:t>
            </a:r>
            <a:br>
              <a:rPr lang="ru-RU" sz="2800" b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</a:rPr>
              <a:t>Следователь , или справедливость должна восторжествовать</a:t>
            </a:r>
            <a:endParaRPr lang="ru-RU" sz="2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	На одной из этих проб мы более подробно разобрали специфику работы следователя, узнали много нового и интересного</a:t>
            </a:r>
            <a:endParaRPr lang="ru-RU" dirty="0"/>
          </a:p>
        </p:txBody>
      </p:sp>
      <p:pic>
        <p:nvPicPr>
          <p:cNvPr id="4098" name="Picture 2" descr="C:\Users\user\Desktop\мой кл9г\пробы\Проф. проб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000371"/>
            <a:ext cx="3357586" cy="3105729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5561635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10960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</a:rPr>
              <a:t>Проба </a:t>
            </a:r>
            <a:br>
              <a:rPr lang="ru-RU" sz="2800" b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</a:rPr>
              <a:t>Расследование - поиск преступника или способ достижения истины</a:t>
            </a:r>
            <a:endParaRPr lang="ru-RU" sz="2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	Научились снимать отпечатки пальцев с различных предметов, сделали дактилоскопию  и получили слепок следа</a:t>
            </a:r>
            <a:endParaRPr lang="ru-RU" dirty="0"/>
          </a:p>
        </p:txBody>
      </p:sp>
      <p:pic>
        <p:nvPicPr>
          <p:cNvPr id="11266" name="Picture 2" descr="https://pp.userapi.com/c824202/v824202053/5b0da/29pZRtHE0i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3000372"/>
            <a:ext cx="3377584" cy="337758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p.userapi.com/c841624/v841624053/5042e/dFQKYZR8Cl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3071810"/>
            <a:ext cx="3217687" cy="328614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05111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IV 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</a:rPr>
              <a:t>этап Заключительный</a:t>
            </a:r>
            <a:endParaRPr lang="ru-RU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8000" dirty="0" smtClean="0">
                <a:latin typeface="Calibri" pitchFamily="34" charset="0"/>
              </a:rPr>
              <a:t>В ходе работы над проектом пришли к </a:t>
            </a:r>
            <a:r>
              <a:rPr lang="ru-RU" sz="8000" b="1" dirty="0" smtClean="0">
                <a:solidFill>
                  <a:srgbClr val="C00000"/>
                </a:solidFill>
                <a:latin typeface="Calibri" pitchFamily="34" charset="0"/>
              </a:rPr>
              <a:t>выводам</a:t>
            </a:r>
            <a:r>
              <a:rPr lang="ru-RU" sz="8000" dirty="0" smtClean="0">
                <a:latin typeface="Calibri" pitchFamily="34" charset="0"/>
              </a:rPr>
              <a:t>: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8000" dirty="0" smtClean="0">
                <a:latin typeface="Calibri" pitchFamily="34" charset="0"/>
              </a:rPr>
              <a:t>	изучив ресурсы Интернета, прослушав лекции в рамках курса «Профессиональные пробы», узнали специфику работы следователя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8000" dirty="0" smtClean="0">
                <a:latin typeface="Calibri" pitchFamily="34" charset="0"/>
              </a:rPr>
              <a:t>	выяснили, что на современном рынке труда данная профессия востребована в меньшей степени, чем другие (не входит в топ 10), тем не менее хорошие специалисты всегда найдут себе работу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8000" dirty="0" smtClean="0">
                <a:latin typeface="Calibri" pitchFamily="34" charset="0"/>
              </a:rPr>
              <a:t>	пройденная нами диагностика подтвердила склонности к данной профессии, прохождение «Профессиональных проб» вызвало больший интерес к профессии следователя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8000" dirty="0" smtClean="0">
                <a:latin typeface="Calibri" pitchFamily="34" charset="0"/>
              </a:rPr>
              <a:t>	в соответствии с интересом и склонностями выбрали профиль для дальнейшего получения образования в 10 классе – социально-гуманитарный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8000" dirty="0" smtClean="0">
                <a:latin typeface="Calibri" pitchFamily="34" charset="0"/>
              </a:rPr>
              <a:t>	правда, в каком вузе будем получать специальность, пока не определились</a:t>
            </a:r>
          </a:p>
          <a:p>
            <a:pPr>
              <a:buClr>
                <a:srgbClr val="C00000"/>
              </a:buClr>
              <a:buNone/>
            </a:pPr>
            <a:endParaRPr lang="ru-RU" sz="8000" dirty="0" smtClean="0">
              <a:latin typeface="Calibri" pitchFamily="34" charset="0"/>
            </a:endParaRPr>
          </a:p>
          <a:p>
            <a:pPr algn="ctr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8000" dirty="0" smtClean="0">
                <a:latin typeface="Calibri" pitchFamily="34" charset="0"/>
              </a:rPr>
              <a:t>Ожидаемый результат подтвердился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</a:rPr>
              <a:t>Заключение</a:t>
            </a:r>
            <a:endParaRPr lang="ru-RU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643050"/>
            <a:ext cx="8606760" cy="464347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 algn="r">
              <a:buNone/>
            </a:pPr>
            <a:r>
              <a:rPr lang="ru-RU" sz="9600" i="1" dirty="0" smtClean="0">
                <a:solidFill>
                  <a:srgbClr val="C00000"/>
                </a:solidFill>
                <a:latin typeface="Calibri" pitchFamily="34" charset="0"/>
              </a:rPr>
              <a:t>Если ты не знаешь, в какую гавань держишь путь, </a:t>
            </a:r>
          </a:p>
          <a:p>
            <a:pPr algn="r">
              <a:buNone/>
            </a:pPr>
            <a:r>
              <a:rPr lang="ru-RU" sz="9600" i="1" dirty="0" smtClean="0">
                <a:solidFill>
                  <a:srgbClr val="C00000"/>
                </a:solidFill>
                <a:latin typeface="Calibri" pitchFamily="34" charset="0"/>
              </a:rPr>
              <a:t>то ни один ветер не будет для тебя попутным</a:t>
            </a:r>
          </a:p>
          <a:p>
            <a:pPr algn="r">
              <a:buNone/>
            </a:pPr>
            <a:r>
              <a:rPr lang="ru-RU" sz="9600" i="1" dirty="0" err="1" smtClean="0">
                <a:solidFill>
                  <a:srgbClr val="C00000"/>
                </a:solidFill>
                <a:latin typeface="Calibri" pitchFamily="34" charset="0"/>
              </a:rPr>
              <a:t>Луций</a:t>
            </a:r>
            <a:r>
              <a:rPr lang="ru-RU" sz="9600" i="1" dirty="0" smtClean="0">
                <a:solidFill>
                  <a:srgbClr val="C00000"/>
                </a:solidFill>
                <a:latin typeface="Calibri" pitchFamily="34" charset="0"/>
              </a:rPr>
              <a:t> Сенека, римский философ</a:t>
            </a:r>
          </a:p>
          <a:p>
            <a:pPr algn="just">
              <a:buNone/>
            </a:pPr>
            <a:r>
              <a:rPr lang="ru-RU" sz="9600" dirty="0" smtClean="0">
                <a:latin typeface="Calibri" pitchFamily="34" charset="0"/>
              </a:rPr>
              <a:t>		Выбор профессии – очень сложный и ответственный вопрос в жизни. От его решения будет  зависеть многое: личная жизнь, уровень самооценки, финансовое благополучие, ценности и интересы</a:t>
            </a:r>
          </a:p>
          <a:p>
            <a:pPr algn="ctr">
              <a:buNone/>
            </a:pPr>
            <a:r>
              <a:rPr lang="ru-RU" sz="9600" dirty="0" smtClean="0">
                <a:latin typeface="Calibri" pitchFamily="34" charset="0"/>
              </a:rPr>
              <a:t>	При выборе профессии </a:t>
            </a:r>
          </a:p>
          <a:p>
            <a:pPr algn="ctr">
              <a:buNone/>
            </a:pPr>
            <a:r>
              <a:rPr lang="ru-RU" sz="9600" dirty="0" smtClean="0">
                <a:latin typeface="Calibri" pitchFamily="34" charset="0"/>
              </a:rPr>
              <a:t>необходимо учитывать 3 аспекта:</a:t>
            </a:r>
          </a:p>
          <a:p>
            <a:pPr algn="ctr">
              <a:buNone/>
            </a:pPr>
            <a:r>
              <a:rPr lang="ru-RU" sz="9600" dirty="0" smtClean="0">
                <a:latin typeface="Calibri" pitchFamily="34" charset="0"/>
              </a:rPr>
              <a:t>	</a:t>
            </a:r>
            <a:r>
              <a:rPr lang="ru-RU" sz="9600" dirty="0" smtClean="0">
                <a:solidFill>
                  <a:srgbClr val="C00000"/>
                </a:solidFill>
                <a:latin typeface="Calibri" pitchFamily="34" charset="0"/>
              </a:rPr>
              <a:t>Хочу</a:t>
            </a:r>
            <a:r>
              <a:rPr lang="ru-RU" sz="9600" dirty="0" smtClean="0">
                <a:latin typeface="Calibri" pitchFamily="34" charset="0"/>
              </a:rPr>
              <a:t> – мои желания</a:t>
            </a:r>
          </a:p>
          <a:p>
            <a:pPr algn="ctr">
              <a:buNone/>
            </a:pPr>
            <a:r>
              <a:rPr lang="ru-RU" sz="9600" dirty="0" smtClean="0">
                <a:latin typeface="Calibri" pitchFamily="34" charset="0"/>
              </a:rPr>
              <a:t>	</a:t>
            </a:r>
            <a:r>
              <a:rPr lang="ru-RU" sz="9600" dirty="0" smtClean="0">
                <a:solidFill>
                  <a:srgbClr val="C00000"/>
                </a:solidFill>
                <a:latin typeface="Calibri" pitchFamily="34" charset="0"/>
              </a:rPr>
              <a:t>Могу</a:t>
            </a:r>
            <a:r>
              <a:rPr lang="ru-RU" sz="9600" dirty="0" smtClean="0">
                <a:latin typeface="Calibri" pitchFamily="34" charset="0"/>
              </a:rPr>
              <a:t> – способности и возможности</a:t>
            </a:r>
          </a:p>
          <a:p>
            <a:pPr algn="ctr">
              <a:buNone/>
            </a:pPr>
            <a:r>
              <a:rPr lang="ru-RU" sz="9600" dirty="0" smtClean="0">
                <a:latin typeface="Calibri" pitchFamily="34" charset="0"/>
              </a:rPr>
              <a:t>	</a:t>
            </a:r>
            <a:r>
              <a:rPr lang="ru-RU" sz="9600" dirty="0" smtClean="0">
                <a:solidFill>
                  <a:srgbClr val="C00000"/>
                </a:solidFill>
                <a:latin typeface="Calibri" pitchFamily="34" charset="0"/>
              </a:rPr>
              <a:t>Надо</a:t>
            </a:r>
            <a:r>
              <a:rPr lang="ru-RU" sz="9600" dirty="0" smtClean="0">
                <a:latin typeface="Calibri" pitchFamily="34" charset="0"/>
              </a:rPr>
              <a:t> – </a:t>
            </a:r>
            <a:r>
              <a:rPr lang="ru-RU" sz="9600" dirty="0" err="1" smtClean="0">
                <a:latin typeface="Calibri" pitchFamily="34" charset="0"/>
              </a:rPr>
              <a:t>востребованность</a:t>
            </a:r>
            <a:r>
              <a:rPr lang="ru-RU" sz="9600" dirty="0" smtClean="0">
                <a:latin typeface="Calibri" pitchFamily="34" charset="0"/>
              </a:rPr>
              <a:t> профессии</a:t>
            </a:r>
          </a:p>
          <a:p>
            <a:pPr algn="ctr">
              <a:buNone/>
            </a:pPr>
            <a:endParaRPr lang="ru-RU" sz="9600" dirty="0" smtClean="0">
              <a:latin typeface="Calibri" pitchFamily="34" charset="0"/>
            </a:endParaRPr>
          </a:p>
          <a:p>
            <a:pPr algn="just">
              <a:buNone/>
            </a:pPr>
            <a:r>
              <a:rPr lang="ru-RU" sz="7400" dirty="0" smtClean="0">
                <a:latin typeface="Calibri" pitchFamily="34" charset="0"/>
              </a:rPr>
              <a:t>   </a:t>
            </a:r>
          </a:p>
          <a:p>
            <a:pPr>
              <a:buNone/>
            </a:pPr>
            <a:r>
              <a:rPr lang="ru-RU" sz="7400" dirty="0" smtClean="0">
                <a:latin typeface="Calibri" pitchFamily="34" charset="0"/>
              </a:rPr>
              <a:t>    </a:t>
            </a:r>
          </a:p>
          <a:p>
            <a:pPr>
              <a:buNone/>
            </a:pPr>
            <a:r>
              <a:rPr lang="ru-RU" sz="7400" dirty="0" smtClean="0">
                <a:latin typeface="Calibri" pitchFamily="34" charset="0"/>
              </a:rPr>
              <a:t>	</a:t>
            </a:r>
          </a:p>
          <a:p>
            <a:pPr>
              <a:buNone/>
            </a:pPr>
            <a:r>
              <a:rPr lang="ru-RU" dirty="0" smtClean="0"/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35945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</a:rPr>
              <a:t>Информационные источники</a:t>
            </a:r>
            <a:endParaRPr lang="ru-RU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27966" cy="4572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hlinkClick r:id="rId2"/>
              </a:rPr>
              <a:t>http://www.proprof.ru/stati/careera/vybor-professii/o-professiyah/professiya-sledovatel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hlinkClick r:id="rId3"/>
              </a:rPr>
              <a:t>http://fb.ru/article/41710/professiya-sledovatel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hlinkClick r:id="rId4"/>
              </a:rPr>
              <a:t>https://www.profguide.ru/professions/sledovatel.html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hlinkClick r:id="rId5"/>
              </a:rPr>
              <a:t>https://wiki2.org/ru/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hlinkClick r:id="rId5"/>
              </a:rPr>
              <a:t>Профессия_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hlinkClick r:id="rId5"/>
              </a:rPr>
              <a:t>—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hlinkClick r:id="rId5"/>
              </a:rPr>
              <a:t>_следователь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hlinkClick r:id="rId6"/>
              </a:rPr>
              <a:t>http://www.shkolniky.ru/investigator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hlinkClick r:id="rId7"/>
              </a:rPr>
              <a:t>http://opis.pro/sledovatel.html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</a:rPr>
              <a:t>Спасибо за внимание!</a:t>
            </a:r>
            <a:endParaRPr lang="ru-RU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17" y="1527175"/>
            <a:ext cx="6854653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32793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</a:rPr>
              <a:t>Цель и задачи</a:t>
            </a:r>
            <a:endParaRPr lang="ru-RU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428736"/>
            <a:ext cx="8503920" cy="113616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</a:rPr>
              <a:t>Знакомство с профессией «следователь»,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</a:rPr>
              <a:t>определение своих 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с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</a:rPr>
              <a:t>клонностей к данной профессии</a:t>
            </a:r>
            <a:endParaRPr lang="ru-RU" sz="2400" dirty="0" smtClean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Calibri" pitchFamily="34" charset="0"/>
              </a:rPr>
              <a:t>Узнать, кто такой следователь и что входит в круг его обязанностей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Calibri" pitchFamily="34" charset="0"/>
              </a:rPr>
              <a:t>Выяснить,  насколько востребована данная профессия в современном обществе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Calibri" pitchFamily="34" charset="0"/>
              </a:rPr>
              <a:t>Определить через диагностики и  курс «Профессиональные пробы»  склонности к данной профессии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Calibri" pitchFamily="34" charset="0"/>
              </a:rPr>
              <a:t>Обозначить для себя перспективы </a:t>
            </a:r>
            <a:endParaRPr lang="ru-RU" sz="2400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Методы 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57158" y="1357298"/>
          <a:ext cx="8286808" cy="50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alibri" pitchFamily="34" charset="0"/>
              </a:rPr>
              <a:t>Ожидаемые результаты</a:t>
            </a:r>
            <a:endParaRPr lang="ru-RU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2800" dirty="0" smtClean="0">
                <a:latin typeface="Calibri" pitchFamily="34" charset="0"/>
              </a:rPr>
              <a:t>Изучение материала по данной теме </a:t>
            </a:r>
          </a:p>
          <a:p>
            <a:pPr algn="ctr">
              <a:buNone/>
            </a:pPr>
            <a:r>
              <a:rPr lang="ru-RU" sz="2800" dirty="0" smtClean="0">
                <a:latin typeface="Calibri" pitchFamily="34" charset="0"/>
              </a:rPr>
              <a:t>и проведение диагностики, включая</a:t>
            </a:r>
          </a:p>
          <a:p>
            <a:pPr algn="ctr">
              <a:buNone/>
            </a:pPr>
            <a:r>
              <a:rPr lang="ru-RU" sz="2800" dirty="0" smtClean="0">
                <a:latin typeface="Calibri" pitchFamily="34" charset="0"/>
              </a:rPr>
              <a:t> «профессиональные пробы», поможет </a:t>
            </a:r>
          </a:p>
          <a:p>
            <a:pPr algn="ctr">
              <a:buNone/>
            </a:pPr>
            <a:r>
              <a:rPr lang="ru-RU" sz="2800" dirty="0" smtClean="0">
                <a:latin typeface="Calibri" pitchFamily="34" charset="0"/>
              </a:rPr>
              <a:t>определиться с выбором будущей профессией</a:t>
            </a:r>
            <a:endParaRPr lang="ru-RU" sz="2800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</a:rPr>
              <a:t>Этапы реализации проекта</a:t>
            </a:r>
            <a:endParaRPr lang="ru-RU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71500" indent="-571500">
              <a:buClr>
                <a:srgbClr val="C00000"/>
              </a:buClr>
              <a:buFont typeface="+mj-lt"/>
              <a:buAutoNum type="romanUcPeriod"/>
            </a:pPr>
            <a:r>
              <a:rPr lang="ru-RU" sz="2800" dirty="0" smtClean="0">
                <a:latin typeface="Calibri" pitchFamily="34" charset="0"/>
              </a:rPr>
              <a:t>Подготовительный (теоретический)/сентябрь</a:t>
            </a:r>
          </a:p>
          <a:p>
            <a:pPr marL="571500" indent="-571500">
              <a:buClr>
                <a:srgbClr val="C00000"/>
              </a:buClr>
              <a:buFont typeface="+mj-lt"/>
              <a:buAutoNum type="romanUcPeriod"/>
            </a:pPr>
            <a:r>
              <a:rPr lang="ru-RU" sz="2800" dirty="0" smtClean="0">
                <a:latin typeface="Calibri" pitchFamily="34" charset="0"/>
              </a:rPr>
              <a:t>Диагностический (анкетирование, мониторинг, опрос) /октябрь</a:t>
            </a:r>
          </a:p>
          <a:p>
            <a:pPr marL="571500" indent="-571500">
              <a:buClr>
                <a:srgbClr val="C00000"/>
              </a:buClr>
              <a:buFont typeface="+mj-lt"/>
              <a:buAutoNum type="romanUcPeriod"/>
            </a:pPr>
            <a:r>
              <a:rPr lang="ru-RU" sz="2800" dirty="0" smtClean="0">
                <a:latin typeface="Calibri" pitchFamily="34" charset="0"/>
              </a:rPr>
              <a:t>Практический (прохождение курса «Профессиональные пробы»)/ноябрь-декабрь</a:t>
            </a:r>
          </a:p>
          <a:p>
            <a:pPr marL="571500" indent="-571500">
              <a:buClr>
                <a:srgbClr val="C00000"/>
              </a:buClr>
              <a:buFont typeface="+mj-lt"/>
              <a:buAutoNum type="romanUcPeriod"/>
            </a:pPr>
            <a:r>
              <a:rPr lang="ru-RU" sz="2800" dirty="0" smtClean="0">
                <a:latin typeface="Calibri" pitchFamily="34" charset="0"/>
              </a:rPr>
              <a:t>Заключительный (анализ полученных результатов – проект) / январь-февраль</a:t>
            </a:r>
            <a:endParaRPr lang="ru-RU" sz="2800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71448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sz="3600" b="1" dirty="0" smtClean="0">
                <a:solidFill>
                  <a:srgbClr val="C00000"/>
                </a:solidFill>
                <a:latin typeface="Calibri" pitchFamily="34" charset="0"/>
              </a:rPr>
              <a:t>I </a:t>
            </a:r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</a:rPr>
              <a:t>этап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</a:rPr>
              <a:t>Что </a:t>
            </a:r>
            <a:r>
              <a:rPr lang="ru-RU" sz="3600" b="1" dirty="0">
                <a:solidFill>
                  <a:srgbClr val="C00000"/>
                </a:solidFill>
                <a:latin typeface="Calibri" pitchFamily="34" charset="0"/>
              </a:rPr>
              <a:t>представляет собой профессия?</a:t>
            </a:r>
          </a:p>
        </p:txBody>
      </p:sp>
      <p:pic>
        <p:nvPicPr>
          <p:cNvPr id="2050" name="Picture 2" descr="https://fs00.infourok.ru/images/doc/274/279599/hello_html_5b8009c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060848"/>
            <a:ext cx="1872208" cy="279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143116"/>
            <a:ext cx="59766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Следователь</a:t>
            </a:r>
            <a:r>
              <a:rPr lang="ru-RU" sz="2400" dirty="0"/>
              <a:t> – </a:t>
            </a:r>
            <a:r>
              <a:rPr lang="ru-RU" sz="2800" dirty="0">
                <a:latin typeface="Calibri" pitchFamily="34" charset="0"/>
              </a:rPr>
              <a:t>это должностное лицо, которое занимается расследованием преступлений. Специфика профессии следователь 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>
                <a:latin typeface="Calibri" pitchFamily="34" charset="0"/>
              </a:rPr>
              <a:t>— поиск преступников и привлечение их к ответственности.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95275880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</a:rPr>
              <a:t>История </a:t>
            </a:r>
            <a:r>
              <a:rPr lang="ru-RU" sz="3600" b="1" dirty="0">
                <a:solidFill>
                  <a:srgbClr val="C00000"/>
                </a:solidFill>
                <a:latin typeface="Calibri" pitchFamily="34" charset="0"/>
              </a:rPr>
              <a:t>профессии следователь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8412" y="1500174"/>
            <a:ext cx="8081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libri" pitchFamily="34" charset="0"/>
              </a:rPr>
              <a:t>Возникновение профессии следователя связано с появлением правоохранительных органов. </a:t>
            </a:r>
            <a:r>
              <a:rPr lang="ru-RU" sz="2400" dirty="0" smtClean="0">
                <a:latin typeface="Calibri" pitchFamily="34" charset="0"/>
              </a:rPr>
              <a:t>Первые упоминания об опознании преступников, допросах, обысках прослеживаются еще в священных книгах: Ветхий, Новый завет, Коран и памятниках права Древнего Рима, Греции, Китая и других государств</a:t>
            </a:r>
          </a:p>
          <a:p>
            <a:r>
              <a:rPr lang="ru-RU" sz="2400" dirty="0" smtClean="0">
                <a:latin typeface="Calibri" pitchFamily="34" charset="0"/>
              </a:rPr>
              <a:t>Ранние нормативные акты, такие как законы царя Хаммурапи, "Русская правда» систематизируют перечень преступлений и меры наказания.</a:t>
            </a:r>
            <a:endParaRPr lang="ru-RU" sz="2400" dirty="0">
              <a:latin typeface="Calibri" pitchFamily="34" charset="0"/>
            </a:endParaRPr>
          </a:p>
        </p:txBody>
      </p:sp>
      <p:pic>
        <p:nvPicPr>
          <p:cNvPr id="7171" name="Picture 3" descr="C:\Users\user\Desktop\Screenshot_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572008"/>
            <a:ext cx="3214710" cy="209067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172" name="Picture 4" descr="C:\Users\user\Desktop\Screenshot_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4786322"/>
            <a:ext cx="2381846" cy="178593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36553958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40" y="836712"/>
            <a:ext cx="5867400" cy="1219200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Calibri" pitchFamily="34" charset="0"/>
              </a:rPr>
              <a:t>Чем занимается </a:t>
            </a:r>
            <a:r>
              <a:rPr lang="en-US" sz="3200" dirty="0" smtClean="0">
                <a:solidFill>
                  <a:srgbClr val="C00000"/>
                </a:solidFill>
                <a:latin typeface="Calibri" pitchFamily="34" charset="0"/>
              </a:rPr>
              <a:t>c</a:t>
            </a:r>
            <a:r>
              <a:rPr lang="ru-RU" sz="3200" dirty="0" err="1" smtClean="0">
                <a:solidFill>
                  <a:srgbClr val="C00000"/>
                </a:solidFill>
                <a:latin typeface="Calibri" pitchFamily="34" charset="0"/>
              </a:rPr>
              <a:t>ледователь</a:t>
            </a:r>
            <a:r>
              <a:rPr lang="ru-RU" sz="3200" dirty="0">
                <a:solidFill>
                  <a:srgbClr val="C00000"/>
                </a:solidFill>
                <a:latin typeface="Calibri" pitchFamily="34" charset="0"/>
              </a:rPr>
              <a:t>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1700808"/>
            <a:ext cx="51125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2400" dirty="0" smtClean="0">
                <a:latin typeface="Calibri" pitchFamily="34" charset="0"/>
              </a:rPr>
              <a:t>Возбуждением </a:t>
            </a:r>
            <a:r>
              <a:rPr lang="ru-RU" sz="2400" dirty="0">
                <a:latin typeface="Calibri" pitchFamily="34" charset="0"/>
              </a:rPr>
              <a:t>уголовных </a:t>
            </a:r>
            <a:r>
              <a:rPr lang="ru-RU" sz="2400" dirty="0" smtClean="0">
                <a:latin typeface="Calibri" pitchFamily="34" charset="0"/>
              </a:rPr>
              <a:t>дел</a:t>
            </a:r>
            <a:endParaRPr lang="ru-RU" sz="2400" dirty="0">
              <a:latin typeface="Calibri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ru-RU" sz="2400" dirty="0" smtClean="0">
                <a:latin typeface="Calibri" pitchFamily="34" charset="0"/>
              </a:rPr>
              <a:t>Решением </a:t>
            </a:r>
            <a:r>
              <a:rPr lang="ru-RU" sz="2400" dirty="0">
                <a:latin typeface="Calibri" pitchFamily="34" charset="0"/>
              </a:rPr>
              <a:t>всех вопросов, возникающих в ходе </a:t>
            </a:r>
            <a:r>
              <a:rPr lang="ru-RU" sz="2400" dirty="0" smtClean="0">
                <a:latin typeface="Calibri" pitchFamily="34" charset="0"/>
              </a:rPr>
              <a:t>расследования, принятие </a:t>
            </a:r>
            <a:r>
              <a:rPr lang="ru-RU" sz="2400" dirty="0">
                <a:latin typeface="Calibri" pitchFamily="34" charset="0"/>
              </a:rPr>
              <a:t>необходимых </a:t>
            </a:r>
            <a:r>
              <a:rPr lang="ru-RU" sz="2400" dirty="0" smtClean="0">
                <a:latin typeface="Calibri" pitchFamily="34" charset="0"/>
              </a:rPr>
              <a:t>мер</a:t>
            </a:r>
            <a:endParaRPr lang="ru-RU" sz="2400" dirty="0">
              <a:latin typeface="Calibri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ru-RU" sz="2400" dirty="0" smtClean="0">
                <a:latin typeface="Calibri" pitchFamily="34" charset="0"/>
              </a:rPr>
              <a:t>Активным участием </a:t>
            </a:r>
            <a:r>
              <a:rPr lang="ru-RU" sz="2400" dirty="0">
                <a:latin typeface="Calibri" pitchFamily="34" charset="0"/>
              </a:rPr>
              <a:t>в судах над </a:t>
            </a:r>
            <a:r>
              <a:rPr lang="ru-RU" sz="2400" dirty="0" smtClean="0">
                <a:latin typeface="Calibri" pitchFamily="34" charset="0"/>
              </a:rPr>
              <a:t>обвиняемыми</a:t>
            </a:r>
            <a:endParaRPr lang="ru-RU" sz="2400" dirty="0">
              <a:latin typeface="Calibri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ru-RU" sz="2400" dirty="0" smtClean="0">
                <a:latin typeface="Calibri" pitchFamily="34" charset="0"/>
              </a:rPr>
              <a:t>Обжалованием </a:t>
            </a:r>
            <a:r>
              <a:rPr lang="ru-RU" sz="2400" dirty="0">
                <a:latin typeface="Calibri" pitchFamily="34" charset="0"/>
              </a:rPr>
              <a:t>некоторых решений </a:t>
            </a:r>
            <a:r>
              <a:rPr lang="ru-RU" sz="2400" dirty="0" smtClean="0">
                <a:latin typeface="Calibri" pitchFamily="34" charset="0"/>
              </a:rPr>
              <a:t>с целью добиться </a:t>
            </a:r>
            <a:r>
              <a:rPr lang="ru-RU" sz="2400" dirty="0">
                <a:latin typeface="Calibri" pitchFamily="34" charset="0"/>
              </a:rPr>
              <a:t>именно справедливого исхода судебных </a:t>
            </a:r>
            <a:r>
              <a:rPr lang="ru-RU" sz="2400" dirty="0" smtClean="0">
                <a:latin typeface="Calibri" pitchFamily="34" charset="0"/>
              </a:rPr>
              <a:t>дел</a:t>
            </a:r>
            <a:endParaRPr lang="ru-RU" sz="2400" dirty="0">
              <a:latin typeface="Calibri" pitchFamily="34" charset="0"/>
            </a:endParaRPr>
          </a:p>
        </p:txBody>
      </p:sp>
      <p:pic>
        <p:nvPicPr>
          <p:cNvPr id="4100" name="Picture 4" descr="http://laoblogger.com/images/binoculars-girl-png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28670"/>
            <a:ext cx="2688233" cy="50810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77747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457</TotalTime>
  <Words>511</Words>
  <Application>Microsoft Office PowerPoint</Application>
  <PresentationFormat>Экран (4:3)</PresentationFormat>
  <Paragraphs>158</Paragraphs>
  <Slides>26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Calibri</vt:lpstr>
      <vt:lpstr>Georgia</vt:lpstr>
      <vt:lpstr>Wingdings</vt:lpstr>
      <vt:lpstr>Wingdings 2</vt:lpstr>
      <vt:lpstr>Официальная</vt:lpstr>
      <vt:lpstr>Диаграмма</vt:lpstr>
      <vt:lpstr> ПРОЕКТ Следователь, или Справедливость должна восторжествовать!</vt:lpstr>
      <vt:lpstr>Актуальность</vt:lpstr>
      <vt:lpstr>Цель и задачи</vt:lpstr>
      <vt:lpstr>Методы </vt:lpstr>
      <vt:lpstr>Ожидаемые результаты</vt:lpstr>
      <vt:lpstr>Этапы реализации проекта</vt:lpstr>
      <vt:lpstr> I этап Что представляет собой профессия?</vt:lpstr>
      <vt:lpstr> История профессии следователь</vt:lpstr>
      <vt:lpstr>Чем занимается cледователь? </vt:lpstr>
      <vt:lpstr>Плюсы работы </vt:lpstr>
      <vt:lpstr>Минусы работы</vt:lpstr>
      <vt:lpstr>Требования к личности следователя </vt:lpstr>
      <vt:lpstr>Обязанности следователя </vt:lpstr>
      <vt:lpstr>Знания и навыки следователя</vt:lpstr>
      <vt:lpstr>Рабочее место следователя</vt:lpstr>
      <vt:lpstr>II этап Диагностика, опрос Востребованность </vt:lpstr>
      <vt:lpstr>II этап Диагностика, опрос</vt:lpstr>
      <vt:lpstr>II этап Диагностика, опрос</vt:lpstr>
      <vt:lpstr>Где можно получить профессию следователя?</vt:lpstr>
      <vt:lpstr>III этап Профессиональные пробы</vt:lpstr>
      <vt:lpstr>Проба  Следователь , или справедливость должна восторжествовать</vt:lpstr>
      <vt:lpstr>Проба  Расследование - поиск преступника или способ достижения истины</vt:lpstr>
      <vt:lpstr>IV этап Заключительный</vt:lpstr>
      <vt:lpstr>Заключение</vt:lpstr>
      <vt:lpstr>Информационные источники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 следователь</dc:title>
  <dc:creator>Алина Чивилёва</dc:creator>
  <cp:lastModifiedBy>учитель1</cp:lastModifiedBy>
  <cp:revision>40</cp:revision>
  <dcterms:created xsi:type="dcterms:W3CDTF">2018-01-18T14:18:48Z</dcterms:created>
  <dcterms:modified xsi:type="dcterms:W3CDTF">2018-02-08T09:37:59Z</dcterms:modified>
</cp:coreProperties>
</file>