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6"/>
  </p:notesMasterIdLst>
  <p:sldIdLst>
    <p:sldId id="256" r:id="rId3"/>
    <p:sldId id="257" r:id="rId4"/>
    <p:sldId id="272" r:id="rId5"/>
    <p:sldId id="258" r:id="rId6"/>
    <p:sldId id="273" r:id="rId7"/>
    <p:sldId id="260" r:id="rId8"/>
    <p:sldId id="274" r:id="rId9"/>
    <p:sldId id="262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80"/>
              </a:spcBef>
              <a:spcAft>
                <a:spcPts val="0"/>
              </a:spcAft>
              <a:buSzPts val="2550"/>
              <a:buFont typeface="Noto Sans Symbols"/>
              <a:buNone/>
              <a:defRPr sz="3400"/>
            </a:lvl1pPr>
            <a:lvl2pPr lvl="1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◻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◻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◻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◻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>
            <a:spLocks noGrp="1"/>
          </p:cNvSpPr>
          <p:nvPr>
            <p:ph type="title"/>
          </p:nvPr>
        </p:nvSpPr>
        <p:spPr>
          <a:xfrm rot="5400000">
            <a:off x="4953000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1"/>
          </p:nvPr>
        </p:nvSpPr>
        <p:spPr>
          <a:xfrm rot="5400000">
            <a:off x="762000" y="152400"/>
            <a:ext cx="54102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1"/>
          </p:nvPr>
        </p:nvSpPr>
        <p:spPr>
          <a:xfrm rot="5400000">
            <a:off x="2628900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■"/>
              <a:defRPr sz="3200"/>
            </a:lvl1pPr>
            <a:lvl2pPr marL="914400" lvl="1" indent="-370840" algn="l">
              <a:spcBef>
                <a:spcPts val="560"/>
              </a:spcBef>
              <a:spcAft>
                <a:spcPts val="0"/>
              </a:spcAft>
              <a:buSzPts val="2240"/>
              <a:buChar char="◻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◻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" name="Google Shape;7;p1"/>
            <p:cNvSpPr txBox="1"/>
            <p:nvPr/>
          </p:nvSpPr>
          <p:spPr>
            <a:xfrm>
              <a:off x="0" y="0"/>
              <a:ext cx="2208" cy="432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 txBox="1"/>
            <p:nvPr/>
          </p:nvSpPr>
          <p:spPr>
            <a:xfrm>
              <a:off x="1081" y="1065"/>
              <a:ext cx="4679" cy="1596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" name="Google Shape;9;p1"/>
            <p:cNvGrpSpPr/>
            <p:nvPr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" name="Google Shape;10;p1"/>
              <p:cNvSpPr txBox="1"/>
              <p:nvPr/>
            </p:nvSpPr>
            <p:spPr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11;p1"/>
              <p:cNvSpPr txBox="1"/>
              <p:nvPr/>
            </p:nvSpPr>
            <p:spPr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12;p1"/>
              <p:cNvSpPr txBox="1"/>
              <p:nvPr/>
            </p:nvSpPr>
            <p:spPr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1"/>
              <p:cNvSpPr txBox="1"/>
              <p:nvPr/>
            </p:nvSpPr>
            <p:spPr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 txBox="1"/>
              <p:nvPr/>
            </p:nvSpPr>
            <p:spPr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 txBox="1"/>
              <p:nvPr/>
            </p:nvSpPr>
            <p:spPr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 txBox="1"/>
              <p:nvPr/>
            </p:nvSpPr>
            <p:spPr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 txBox="1"/>
              <p:nvPr/>
            </p:nvSpPr>
            <p:spPr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"/>
              <p:cNvSpPr txBox="1"/>
              <p:nvPr/>
            </p:nvSpPr>
            <p:spPr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1"/>
              <p:cNvSpPr txBox="1"/>
              <p:nvPr/>
            </p:nvSpPr>
            <p:spPr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baseline="30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0" name="Google Shape;20;p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oogle Shape;34;p3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Google Shape;35;p3"/>
            <p:cNvSpPr txBox="1"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 txBox="1"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 txBox="1"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 txBox="1"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"/>
            <p:cNvSpPr txBox="1"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"/>
            <p:cNvSpPr txBox="1"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"/>
            <p:cNvSpPr txBox="1"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ctrTitle"/>
          </p:nvPr>
        </p:nvSpPr>
        <p:spPr>
          <a:xfrm>
            <a:off x="1371600" y="1676400"/>
            <a:ext cx="7615237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Times New Roman"/>
              <a:buNone/>
            </a:pPr>
            <a:r>
              <a:rPr lang="ru-RU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Функции</a:t>
            </a:r>
            <a:r>
              <a:rPr lang="en-US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600" b="1" i="0" u="none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содержащи</a:t>
            </a:r>
            <a:r>
              <a:rPr lang="ru-RU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r>
              <a:rPr lang="en-US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600" b="1" i="0" u="none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знак</a:t>
            </a:r>
            <a:r>
              <a:rPr lang="en-US" sz="4600" b="1" i="0" u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600" b="1" i="0" u="none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целой</a:t>
            </a:r>
            <a:r>
              <a:rPr lang="en-US" sz="4600" b="1" i="0" u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4600" b="1" i="0" u="none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дробной</a:t>
            </a:r>
            <a:r>
              <a:rPr lang="en-US" sz="4600" b="1" i="0" u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600" b="1" i="0" u="none" dirty="0" err="1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части</a:t>
            </a:r>
            <a:r>
              <a:rPr lang="ru-RU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4600" b="1" i="0" u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y=[x], y={x}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729761"/>
                <a:ext cx="4038600" cy="568862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525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729761"/>
                <a:ext cx="4038600" cy="56886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48200" y="729761"/>
            <a:ext cx="4038600" cy="568862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y=-{x}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547444"/>
            <a:ext cx="4117731" cy="47478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468" y="1547444"/>
            <a:ext cx="4117732" cy="474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106" cy="3429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106" cy="3429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518746"/>
                <a:ext cx="4038600" cy="58293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ru-RU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518746"/>
                <a:ext cx="4038600" cy="58293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48200" y="518746"/>
            <a:ext cx="4038600" cy="58293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y=[x-2]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15" y="1433146"/>
            <a:ext cx="3870569" cy="45807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468" y="1433145"/>
            <a:ext cx="4185140" cy="45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659423"/>
            <a:ext cx="8018585" cy="520797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y=[x]-{x}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2" y="1441938"/>
            <a:ext cx="5328138" cy="449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708" y="457200"/>
            <a:ext cx="7051430" cy="597877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уравнений и систем уравнений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6092"/>
            <a:ext cx="4038600" cy="46013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48200" y="1266092"/>
            <a:ext cx="4038600" cy="46013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6092"/>
            <a:ext cx="4038600" cy="46013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030" y="1266092"/>
            <a:ext cx="4108938" cy="46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</a:t>
            </a:r>
            <a:r>
              <a:rPr lang="en-US" sz="44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помним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dirty="0"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</a:pP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Целой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частью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числа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называется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наибольшее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целое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превышающее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</a:pP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Дробной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частью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числа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называют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разность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между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самим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числом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целой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частью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{x}= x – [x]   =&gt; x= {x}+[x]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baseline="30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= 3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[3,17] = 3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[-3,17] = -4</a:t>
            </a:r>
          </a:p>
          <a:p>
            <a:pPr marL="9525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{3,2} = 3,2 - 3 = 0,2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{-3,2} = -3,2-(-4)= 0,8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{-5} = -5 – (-5) = 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Вычислите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[-12]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[-</a:t>
            </a:r>
            <a:r>
              <a:rPr lang="en-US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7,41</a:t>
            </a: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[8,39]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</p:txBody>
      </p:sp>
      <p:sp>
        <p:nvSpPr>
          <p:cNvPr id="137" name="Google Shape;137;p17"/>
          <p:cNvSpPr txBox="1">
            <a:spLocks noGrp="1"/>
          </p:cNvSpPr>
          <p:nvPr>
            <p:ph type="body" idx="1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 </a:t>
            </a: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  <a:r>
              <a:rPr lang="en-US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-8,2</a:t>
            </a: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{-5}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Noto Sans Symbols"/>
              <a:buChar char="■"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{31,12} </a:t>
            </a: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dirty="0"/>
          </a:p>
        </p:txBody>
      </p:sp>
      <p:sp>
        <p:nvSpPr>
          <p:cNvPr id="138" name="Google Shape;138;p17"/>
          <p:cNvSpPr txBox="1"/>
          <p:nvPr/>
        </p:nvSpPr>
        <p:spPr>
          <a:xfrm>
            <a:off x="2019300" y="1981200"/>
            <a:ext cx="838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2365131" y="2743200"/>
            <a:ext cx="1292469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-12</a:t>
            </a:r>
            <a:endParaRPr dirty="0"/>
          </a:p>
        </p:txBody>
      </p:sp>
      <p:sp>
        <p:nvSpPr>
          <p:cNvPr id="140" name="Google Shape;140;p17"/>
          <p:cNvSpPr txBox="1"/>
          <p:nvPr/>
        </p:nvSpPr>
        <p:spPr>
          <a:xfrm>
            <a:off x="2667000" y="3505200"/>
            <a:ext cx="1060938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-8</a:t>
            </a:r>
            <a:endParaRPr dirty="0"/>
          </a:p>
        </p:txBody>
      </p:sp>
      <p:sp>
        <p:nvSpPr>
          <p:cNvPr id="141" name="Google Shape;141;p17"/>
          <p:cNvSpPr txBox="1"/>
          <p:nvPr/>
        </p:nvSpPr>
        <p:spPr>
          <a:xfrm>
            <a:off x="2325565" y="4343400"/>
            <a:ext cx="1371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8</a:t>
            </a:r>
            <a:endParaRPr dirty="0"/>
          </a:p>
        </p:txBody>
      </p:sp>
      <p:sp>
        <p:nvSpPr>
          <p:cNvPr id="142" name="Google Shape;142;p17"/>
          <p:cNvSpPr txBox="1"/>
          <p:nvPr/>
        </p:nvSpPr>
        <p:spPr>
          <a:xfrm>
            <a:off x="6172199" y="3581400"/>
            <a:ext cx="1336431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dirty="0"/>
          </a:p>
        </p:txBody>
      </p:sp>
      <p:sp>
        <p:nvSpPr>
          <p:cNvPr id="143" name="Google Shape;143;p17"/>
          <p:cNvSpPr txBox="1"/>
          <p:nvPr/>
        </p:nvSpPr>
        <p:spPr>
          <a:xfrm>
            <a:off x="7007469" y="2743200"/>
            <a:ext cx="1145931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0,8</a:t>
            </a:r>
            <a:endParaRPr dirty="0"/>
          </a:p>
        </p:txBody>
      </p:sp>
      <p:sp>
        <p:nvSpPr>
          <p:cNvPr id="144" name="Google Shape;144;p17"/>
          <p:cNvSpPr txBox="1"/>
          <p:nvPr/>
        </p:nvSpPr>
        <p:spPr>
          <a:xfrm>
            <a:off x="6233747" y="1981200"/>
            <a:ext cx="160899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0</a:t>
            </a:r>
            <a:endParaRPr dirty="0"/>
          </a:p>
        </p:txBody>
      </p:sp>
      <p:sp>
        <p:nvSpPr>
          <p:cNvPr id="145" name="Google Shape;145;p17"/>
          <p:cNvSpPr txBox="1"/>
          <p:nvPr/>
        </p:nvSpPr>
        <p:spPr>
          <a:xfrm>
            <a:off x="7162800" y="4343400"/>
            <a:ext cx="1233854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,12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функции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y=[x]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37238"/>
            <a:ext cx="8563708" cy="3886200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Посмотрим, как ведет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y=[x]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полуинтервале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[n;n+1)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за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 различные значения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Возьмем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[1;2).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точке этого полуинтервала значение функции будет постоянно и равно 1.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Возьмем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точке этого полуинтервала значение функции будет постоянно и равно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Google Shape;150;p18" descr="b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464170" y="3411416"/>
            <a:ext cx="3930162" cy="2970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58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0003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75"/>
              <a:buFont typeface="Noto Sans Symbols"/>
              <a:buNone/>
            </a:pPr>
            <a:endParaRPr sz="9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D(</a:t>
            </a:r>
            <a:r>
              <a:rPr lang="en-US" sz="2200" dirty="0"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R</a:t>
            </a:r>
            <a:endParaRPr dirty="0"/>
          </a:p>
          <a:p>
            <a:pPr marL="342900" indent="-342900">
              <a:lnSpc>
                <a:spcPct val="90000"/>
              </a:lnSpc>
              <a:spcBef>
                <a:spcPts val="440"/>
              </a:spcBef>
              <a:buSzPts val="1650"/>
            </a:pPr>
            <a:r>
              <a:rPr lang="en-US" sz="2200" dirty="0"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en-US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(y) </a:t>
            </a:r>
            <a:r>
              <a:rPr lang="en-US" sz="2200" dirty="0">
                <a:latin typeface="Times New Roman"/>
                <a:ea typeface="Times New Roman"/>
                <a:cs typeface="Times New Roman"/>
                <a:sym typeface="Times New Roman"/>
              </a:rPr>
              <a:t>= Z</a:t>
            </a:r>
            <a:endParaRPr lang="en-US" sz="2400"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четная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нечетная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Неограниченна</a:t>
            </a:r>
            <a:endParaRPr dirty="0" smtClean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ru-RU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Имеет разрыв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ru-RU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Неубывающая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принимает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наибольшего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наименьшего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значений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области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определения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т.к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постоянна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интервале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; 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+1)</a:t>
            </a:r>
            <a:endParaRPr dirty="0"/>
          </a:p>
        </p:txBody>
      </p:sp>
      <p:sp>
        <p:nvSpPr>
          <p:cNvPr id="157" name="Google Shape;157;p19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Свойства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функции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y=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4000" b="1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Построение </a:t>
            </a:r>
            <a:r>
              <a:rPr lang="ru-RU" b="1" dirty="0">
                <a:latin typeface="Times New Roman"/>
                <a:ea typeface="Times New Roman"/>
                <a:cs typeface="Times New Roman"/>
                <a:sym typeface="Times New Roman"/>
              </a:rPr>
              <a:t>функции </a:t>
            </a:r>
            <a:r>
              <a:rPr lang="en-US" b="1" i="1" dirty="0">
                <a:latin typeface="Times New Roman"/>
                <a:ea typeface="Times New Roman"/>
                <a:cs typeface="Times New Roman"/>
                <a:sym typeface="Times New Roman"/>
              </a:rPr>
              <a:t>y=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  <a:r>
              <a:rPr lang="en-US" b="1" i="1" dirty="0"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30923"/>
            <a:ext cx="8431823" cy="4636477"/>
          </a:xfrm>
        </p:spPr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Посмотрим, как ведет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y=[x]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полуинтервале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[n;n+1)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за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 различные значения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Возьмем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n=1,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[1;2).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Возьмем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/>
          </a:p>
        </p:txBody>
      </p:sp>
      <p:pic>
        <p:nvPicPr>
          <p:cNvPr id="5" name="Google Shape;162;p20" descr="b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484010" y="3402624"/>
            <a:ext cx="4378200" cy="284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86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Свойства функции </a:t>
            </a:r>
            <a:r>
              <a:rPr lang="en-US" sz="40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y=</a:t>
            </a: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  <a:r>
              <a:rPr lang="en-US" sz="40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4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/>
          </a:p>
        </p:txBody>
      </p:sp>
      <p:sp>
        <p:nvSpPr>
          <p:cNvPr id="169" name="Google Shape;169;p21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10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D(y) 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R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четная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нечетная</a:t>
            </a:r>
            <a:endParaRPr lang="en-US" dirty="0">
              <a:ea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E(y) 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[0,1)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Ограничена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ru-RU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Имеет разрыв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ru-RU" sz="2200" dirty="0"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озрастающая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полу</a:t>
            </a: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интервале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 n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650"/>
              <a:buFont typeface="Noto Sans Symbols"/>
              <a:buChar char="■"/>
            </a:pP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</a:t>
            </a:r>
            <a:r>
              <a:rPr lang="en-US" sz="22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интервале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+1)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функция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{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принимает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наименьшее</a:t>
            </a:r>
            <a:r>
              <a:rPr lang="en-US" sz="2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значение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точке</a:t>
            </a: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708" y="457200"/>
            <a:ext cx="6981092" cy="474785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график функции: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968" y="1327638"/>
            <a:ext cx="6823417" cy="961019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y=2[x]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58047" y="1386183"/>
            <a:ext cx="4038600" cy="507316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y=-3[x]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>              </a:t>
            </a:r>
            <a:endParaRPr lang="ru-RU" dirty="0"/>
          </a:p>
        </p:txBody>
      </p:sp>
      <p:pic>
        <p:nvPicPr>
          <p:cNvPr id="426" name="Рисунок 4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31" y="2118947"/>
            <a:ext cx="3640015" cy="4044462"/>
          </a:xfrm>
          <a:prstGeom prst="rect">
            <a:avLst/>
          </a:prstGeom>
        </p:spPr>
      </p:pic>
      <p:pic>
        <p:nvPicPr>
          <p:cNvPr id="427" name="Рисунок 4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62" y="2118946"/>
            <a:ext cx="4202722" cy="404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417</Words>
  <Application>Microsoft Office PowerPoint</Application>
  <PresentationFormat>Экран (4:3)</PresentationFormat>
  <Paragraphs>63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Cambria Math</vt:lpstr>
      <vt:lpstr>Noto Sans Symbols</vt:lpstr>
      <vt:lpstr>Times New Roman</vt:lpstr>
      <vt:lpstr>1_Пиксел</vt:lpstr>
      <vt:lpstr>Пиксел</vt:lpstr>
      <vt:lpstr>Функции, содержащие знак целой и дробной части: y=[x], y={x}</vt:lpstr>
      <vt:lpstr>Запомним!</vt:lpstr>
      <vt:lpstr>                 Например:</vt:lpstr>
      <vt:lpstr>Вычислите:</vt:lpstr>
      <vt:lpstr>   Построение функции y=[x]</vt:lpstr>
      <vt:lpstr>Свойства функции y=[x]</vt:lpstr>
      <vt:lpstr>    Построение функции y={x} </vt:lpstr>
      <vt:lpstr>Свойства функции y={x}</vt:lpstr>
      <vt:lpstr>Постройте график функции:</vt:lpstr>
      <vt:lpstr>Презентация PowerPoint</vt:lpstr>
      <vt:lpstr>Презентация PowerPoint</vt:lpstr>
      <vt:lpstr>Презентация PowerPoint</vt:lpstr>
      <vt:lpstr>Решение уравнений и систем уравнений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графиков функций, содержащих знак целой и дробной части</dc:title>
  <cp:lastModifiedBy>Алексей Бычкин</cp:lastModifiedBy>
  <cp:revision>43</cp:revision>
  <dcterms:modified xsi:type="dcterms:W3CDTF">2021-03-04T18:10:57Z</dcterms:modified>
</cp:coreProperties>
</file>