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</Types>
</file>

<file path=_rels/.rels><?xml version="1.0" encoding="UTF-8" standalone="no" ?>
<Relationships xmlns="http://schemas.openxmlformats.org/package/2006/relationships">
  <Relationship Id="rId3" Target="docProps/core.xml" Type="http://schemas.openxmlformats.org/package/2006/relationships/metadata/core-properties"/>
  <Relationship Id="rId2" Target="docProps/app.xml" Type="http://schemas.openxmlformats.org/officeDocument/2006/relationships/extended-properties"/>
  <Relationship Id="rId1" Target="ppt/presentation.xml" Type="http://schemas.openxmlformats.org/officeDocument/2006/relationships/officeDocument"/>
</Relationships>

</file>

<file path=ppt/presentation.xml><?xml version="1.0" encoding="utf-8"?>
<p:presentation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/>
  <p:notesSz cx="6858000" cy="9144000"/>
</p:presentation>
</file>

<file path=ppt/tableStyles.xml><?xml version="1.0" encoding="utf-8"?>
<a:tblStyleLs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def="{5C22544A-7EE6-4342-B048-85BDC9FD1C3A}"/>
</file>

<file path=ppt/_rels/presentation.xml.rels><?xml version="1.0" encoding="UTF-8" standalone="no" ?>
<Relationships xmlns="http://schemas.openxmlformats.org/package/2006/relationships">
  <Relationship Id="rId29" Target="tableStyles.xml" Type="http://schemas.openxmlformats.org/officeDocument/2006/relationships/tableStyles"/>
  <Relationship Id="rId28" Target="slides/slide26.xml" Type="http://schemas.openxmlformats.org/officeDocument/2006/relationships/slide"/>
  <Relationship Id="rId27" Target="slides/slide25.xml" Type="http://schemas.openxmlformats.org/officeDocument/2006/relationships/slide"/>
  <Relationship Id="rId23" Target="slides/slide21.xml" Type="http://schemas.openxmlformats.org/officeDocument/2006/relationships/slide"/>
  <Relationship Id="rId22" Target="slides/slide20.xml" Type="http://schemas.openxmlformats.org/officeDocument/2006/relationships/slide"/>
  <Relationship Id="rId25" Target="slides/slide23.xml" Type="http://schemas.openxmlformats.org/officeDocument/2006/relationships/slide"/>
  <Relationship Id="rId21" Target="slides/slide19.xml" Type="http://schemas.openxmlformats.org/officeDocument/2006/relationships/slide"/>
  <Relationship Id="rId13" Target="slides/slide11.xml" Type="http://schemas.openxmlformats.org/officeDocument/2006/relationships/slide"/>
  <Relationship Id="rId24" Target="slides/slide22.xml" Type="http://schemas.openxmlformats.org/officeDocument/2006/relationships/slide"/>
  <Relationship Id="rId11" Target="slides/slide9.xml" Type="http://schemas.openxmlformats.org/officeDocument/2006/relationships/slide"/>
  <Relationship Id="rId18" Target="slides/slide16.xml" Type="http://schemas.openxmlformats.org/officeDocument/2006/relationships/slide"/>
  <Relationship Id="rId17" Target="slides/slide15.xml" Type="http://schemas.openxmlformats.org/officeDocument/2006/relationships/slide"/>
  <Relationship Id="rId10" Target="slides/slide8.xml" Type="http://schemas.openxmlformats.org/officeDocument/2006/relationships/slide"/>
  <Relationship Id="rId26" Target="slides/slide24.xml" Type="http://schemas.openxmlformats.org/officeDocument/2006/relationships/slide"/>
  <Relationship Id="rId15" Target="slides/slide13.xml" Type="http://schemas.openxmlformats.org/officeDocument/2006/relationships/slide"/>
  <Relationship Id="rId9" Target="slides/slide7.xml" Type="http://schemas.openxmlformats.org/officeDocument/2006/relationships/slide"/>
  <Relationship Id="rId20" Target="slides/slide18.xml" Type="http://schemas.openxmlformats.org/officeDocument/2006/relationships/slide"/>
  <Relationship Id="rId19" Target="slides/slide17.xml" Type="http://schemas.openxmlformats.org/officeDocument/2006/relationships/slide"/>
  <Relationship Id="rId8" Target="slides/slide6.xml" Type="http://schemas.openxmlformats.org/officeDocument/2006/relationships/slide"/>
  <Relationship Id="rId7" Target="slides/slide5.xml" Type="http://schemas.openxmlformats.org/officeDocument/2006/relationships/slide"/>
  <Relationship Id="rId14" Target="slides/slide12.xml" Type="http://schemas.openxmlformats.org/officeDocument/2006/relationships/slide"/>
  <Relationship Id="rId6" Target="slides/slide4.xml" Type="http://schemas.openxmlformats.org/officeDocument/2006/relationships/slide"/>
  <Relationship Id="rId5" Target="slides/slide3.xml" Type="http://schemas.openxmlformats.org/officeDocument/2006/relationships/slide"/>
  <Relationship Id="rId4" Target="slides/slide2.xml" Type="http://schemas.openxmlformats.org/officeDocument/2006/relationships/slide"/>
  <Relationship Id="rId16" Target="slides/slide14.xml" Type="http://schemas.openxmlformats.org/officeDocument/2006/relationships/slide"/>
  <Relationship Id="rId12" Target="slides/slide10.xml" Type="http://schemas.openxmlformats.org/officeDocument/2006/relationships/slide"/>
  <Relationship Id="rId3" Target="slides/slide1.xml" Type="http://schemas.openxmlformats.org/officeDocument/2006/relationships/slide"/>
  <Relationship Id="rId2" Target="slideMasters/slideMaster1.xml" Type="http://schemas.openxmlformats.org/officeDocument/2006/relationships/slideMaster"/>
  <Relationship Id="rId1" Target="theme/theme1.xml" Type="http://schemas.openxmlformats.org/officeDocument/2006/relationships/theme"/>
</Relationships>

</file>

<file path=ppt/slideLayouts/_rels/slideLayout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0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7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8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">
  <p:cSld name="Title">
    <p:spTree>
      <p:nvGrpSpPr>
        <p:cNvPr hidden="false" id="7" name="GroupShape 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" name="Shape 8"/>
          <p:cNvSpPr txBox="true"/>
          <p:nvPr isPhoto="false">
            <p:ph idx="0" type="title"/>
          </p:nvPr>
        </p:nvSpPr>
        <p:spPr>
          <a:xfrm flipH="false" flipV="false" rot="0"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9" name="Shape 9"/>
          <p:cNvSpPr txBox="true"/>
          <p:nvPr isPhoto="false">
            <p:ph idx="1" type="subTitle"/>
          </p:nvPr>
        </p:nvSpPr>
        <p:spPr>
          <a:xfrm flipH="false" flipV="false" rot="0"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defPPr/>
            <a:lvl1pPr algn="ctr" indent="0" lvl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lvl="1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lvl="2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lvl="3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lvl="4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lvl="5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lvl="6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lvl="7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lvl="8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Образец подзаголовка</a:t>
            </a:r>
          </a:p>
        </p:txBody>
      </p:sp>
      <p:sp>
        <p:nvSpPr>
          <p:cNvPr hidden="false" id="10" name="Shape 1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30.10.2012</a:t>
            </a:r>
          </a:p>
        </p:txBody>
      </p:sp>
      <p:sp>
        <p:nvSpPr>
          <p:cNvPr hidden="false" id="11" name="Shape 1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2" name="Shape 1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x">
  <p:cSld name="Title and Vertical Text">
    <p:spTree>
      <p:nvGrpSpPr>
        <p:cNvPr hidden="false" id="56" name="GroupShape 5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7" name="Shape 57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58" name="Shape 58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59" name="Shape 59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30.10.2012</a:t>
            </a:r>
          </a:p>
        </p:txBody>
      </p:sp>
      <p:sp>
        <p:nvSpPr>
          <p:cNvPr hidden="false" id="60" name="Shape 60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1" name="Shape 61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itleAndTx">
  <p:cSld name="Vertical Title and Text">
    <p:spTree>
      <p:nvGrpSpPr>
        <p:cNvPr hidden="false" id="50" name="GroupShape 5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1" name="Shape 51"/>
          <p:cNvSpPr txBox="true"/>
          <p:nvPr isPhoto="false">
            <p:ph idx="0" type="title"/>
          </p:nvPr>
        </p:nvSpPr>
        <p:spPr>
          <a:xfrm flipH="false" flipV="false" rot="0"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52" name="Shape 52"/>
          <p:cNvSpPr txBox="true"/>
          <p:nvPr isPhoto="false">
            <p:ph idx="1" type="body"/>
          </p:nvPr>
        </p:nvSpPr>
        <p:spPr>
          <a:xfrm flipH="false" flipV="false" rot="0"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53" name="Shape 5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30.10.2012</a:t>
            </a:r>
          </a:p>
        </p:txBody>
      </p:sp>
      <p:sp>
        <p:nvSpPr>
          <p:cNvPr hidden="false" id="54" name="Shape 5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5" name="Shape 5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20" name="GroupShape 2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1" name="Shape 21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22" name="Shape 22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3" name="Shape 2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30.10.2012</a:t>
            </a:r>
          </a:p>
        </p:txBody>
      </p:sp>
      <p:sp>
        <p:nvSpPr>
          <p:cNvPr hidden="false" id="24" name="Shape 2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5" name="Shape 2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secHead">
  <p:cSld name="Title and Subtitle">
    <p:spTree>
      <p:nvGrpSpPr>
        <p:cNvPr hidden="false" id="26" name="GroupShape 2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7" name="Shape 27"/>
          <p:cNvSpPr txBox="true"/>
          <p:nvPr isPhoto="false">
            <p:ph idx="0" type="title"/>
          </p:nvPr>
        </p:nvSpPr>
        <p:spPr>
          <a:xfrm flipH="false" flipV="false" rot="0"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defPPr/>
            <a:lvl1pPr algn="l" lvl="0">
              <a:defRPr b="true" cap="all" sz="4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28" name="Shape 28"/>
          <p:cNvSpPr txBox="true"/>
          <p:nvPr isPhoto="false">
            <p:ph idx="1" type="body"/>
          </p:nvPr>
        </p:nvSpPr>
        <p:spPr>
          <a:xfrm flipH="false" flipV="false" rot="0">
            <a:off x="722313" y="2906713"/>
            <a:ext cx="7772400" cy="1500186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lvl="1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29" name="Shape 29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30.10.2012</a:t>
            </a:r>
          </a:p>
        </p:txBody>
      </p:sp>
      <p:sp>
        <p:nvSpPr>
          <p:cNvPr hidden="false" id="30" name="Shape 30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1" name="Shape 31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Only">
  <p:cSld name="Slide Title">
    <p:spTree>
      <p:nvGrpSpPr>
        <p:cNvPr hidden="false" id="45" name="GroupShape 4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6" name="Shape 46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47" name="Shape 4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30.10.2012</a:t>
            </a:r>
          </a:p>
        </p:txBody>
      </p:sp>
      <p:sp>
        <p:nvSpPr>
          <p:cNvPr hidden="false" id="48" name="Shape 48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9" name="Shape 4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spTree>
      <p:nvGrpSpPr>
        <p:cNvPr hidden="false" id="62" name="GroupShape 6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3" name="Shape 63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64" name="Shape 64"/>
          <p:cNvSpPr txBox="true"/>
          <p:nvPr isPhoto="false">
            <p:ph idx="1" type="body"/>
          </p:nvPr>
        </p:nvSpPr>
        <p:spPr>
          <a:xfrm flipH="false" flipV="false" rot="0"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65" name="Shape 65"/>
          <p:cNvSpPr txBox="true"/>
          <p:nvPr isPhoto="false">
            <p:ph idx="2" type="body"/>
          </p:nvPr>
        </p:nvSpPr>
        <p:spPr>
          <a:xfrm flipH="false" flipV="false" rot="0"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66" name="Shape 66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30.10.2012</a:t>
            </a:r>
          </a:p>
        </p:txBody>
      </p:sp>
      <p:sp>
        <p:nvSpPr>
          <p:cNvPr hidden="false" id="67" name="Shape 6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8" name="Shape 6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41" name="GroupShape 4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2" name="Shape 42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30.10.2012</a:t>
            </a:r>
          </a:p>
        </p:txBody>
      </p:sp>
      <p:sp>
        <p:nvSpPr>
          <p:cNvPr hidden="false" id="43" name="Shape 43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4" name="Shape 44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TxTwoObj">
  <p:cSld name="Comparison">
    <p:spTree>
      <p:nvGrpSpPr>
        <p:cNvPr hidden="false" id="32" name="GroupShape 3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3" name="Shape 33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34" name="Shape 34"/>
          <p:cNvSpPr txBox="true"/>
          <p:nvPr isPhoto="false">
            <p:ph idx="1" type="body"/>
          </p:nvPr>
        </p:nvSpPr>
        <p:spPr>
          <a:xfrm flipH="false" flipV="false" rot="0"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35" name="Shape 35"/>
          <p:cNvSpPr txBox="true"/>
          <p:nvPr isPhoto="false">
            <p:ph idx="2" type="body"/>
          </p:nvPr>
        </p:nvSpPr>
        <p:spPr>
          <a:xfrm flipH="false" flipV="false" rot="0"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6" name="Shape 36"/>
          <p:cNvSpPr txBox="true"/>
          <p:nvPr isPhoto="false">
            <p:ph idx="3" type="body"/>
          </p:nvPr>
        </p:nvSpPr>
        <p:spPr>
          <a:xfrm flipH="false" flipV="false" rot="0"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37" name="Shape 37"/>
          <p:cNvSpPr txBox="true"/>
          <p:nvPr isPhoto="false">
            <p:ph idx="4" type="body"/>
          </p:nvPr>
        </p:nvSpPr>
        <p:spPr>
          <a:xfrm flipH="false" flipV="false" rot="0"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8" name="Shape 38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30.10.2012</a:t>
            </a:r>
          </a:p>
        </p:txBody>
      </p:sp>
      <p:sp>
        <p:nvSpPr>
          <p:cNvPr hidden="false" id="39" name="Shape 39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0" name="Shape 40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Tx">
  <p:cSld name="Title, Text and Object">
    <p:spTree>
      <p:nvGrpSpPr>
        <p:cNvPr hidden="false" id="69" name="GroupShape 6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0" name="Shape 70"/>
          <p:cNvSpPr txBox="true"/>
          <p:nvPr isPhoto="false">
            <p:ph idx="0" type="title"/>
          </p:nvPr>
        </p:nvSpPr>
        <p:spPr>
          <a:xfrm flipH="false" flipV="false" rot="0"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defPPr/>
            <a:lvl1pPr algn="l" lvl="0">
              <a:defRPr b="true" sz="2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71" name="Shape 71"/>
          <p:cNvSpPr txBox="true"/>
          <p:nvPr isPhoto="false">
            <p:ph idx="1" type="body"/>
          </p:nvPr>
        </p:nvSpPr>
        <p:spPr>
          <a:xfrm flipH="false" flipV="false" rot="0"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72" name="Shape 72"/>
          <p:cNvSpPr txBox="true"/>
          <p:nvPr isPhoto="false">
            <p:ph idx="2" type="body"/>
          </p:nvPr>
        </p:nvSpPr>
        <p:spPr>
          <a:xfrm flipH="false" flipV="false" rot="0"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400"/>
            </a:lvl1pPr>
            <a:lvl2pPr indent="0" lvl="1" marL="457200">
              <a:buNone/>
              <a:defRPr sz="1200"/>
            </a:lvl2pPr>
            <a:lvl3pPr indent="0" lvl="2" marL="914400">
              <a:buNone/>
              <a:defRPr sz="1000"/>
            </a:lvl3pPr>
            <a:lvl4pPr indent="0" lvl="3" marL="1371600">
              <a:buNone/>
              <a:defRPr sz="900"/>
            </a:lvl4pPr>
            <a:lvl5pPr indent="0" lvl="4" marL="1828800">
              <a:buNone/>
              <a:defRPr sz="900"/>
            </a:lvl5pPr>
            <a:lvl6pPr indent="0" lvl="5" marL="2286000">
              <a:buNone/>
              <a:defRPr sz="900"/>
            </a:lvl6pPr>
            <a:lvl7pPr indent="0" lvl="6" marL="2743200">
              <a:buNone/>
              <a:defRPr sz="900"/>
            </a:lvl7pPr>
            <a:lvl8pPr indent="0" lvl="7" marL="3200400">
              <a:buNone/>
              <a:defRPr sz="900"/>
            </a:lvl8pPr>
            <a:lvl9pPr indent="0" lvl="8" marL="365760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73" name="Shape 7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30.10.2012</a:t>
            </a:r>
          </a:p>
        </p:txBody>
      </p:sp>
      <p:sp>
        <p:nvSpPr>
          <p:cNvPr hidden="false" id="74" name="Shape 7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75" name="Shape 7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picTx">
  <p:cSld name="Title and Picture">
    <p:spTree>
      <p:nvGrpSpPr>
        <p:cNvPr hidden="false" id="13" name="GroupShape 1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4" name="Shape 14"/>
          <p:cNvSpPr txBox="true"/>
          <p:nvPr isPhoto="false">
            <p:ph idx="0" type="title"/>
          </p:nvPr>
        </p:nvSpPr>
        <p:spPr>
          <a:xfrm flipH="false" flipV="false" rot="0">
            <a:off x="1792288" y="4800600"/>
            <a:ext cx="5486400" cy="566737"/>
          </a:xfrm>
          <a:prstGeom prst="rect">
            <a:avLst/>
          </a:prstGeom>
        </p:spPr>
        <p:txBody>
          <a:bodyPr anchor="b"/>
          <a:lstStyle>
            <a:defPPr/>
            <a:lvl1pPr algn="l" lvl="0">
              <a:defRPr b="true" sz="2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15" name="Shape 15"/>
          <p:cNvSpPr txBox="true"/>
          <p:nvPr isPhoto="false">
            <p:ph idx="1" type="body"/>
          </p:nvPr>
        </p:nvSpPr>
        <p:spPr>
          <a:xfrm flipH="false" flipV="false" rot="0"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3200"/>
            </a:lvl1pPr>
            <a:lvl2pPr indent="0" lvl="1" marL="457200">
              <a:buNone/>
              <a:defRPr sz="2800"/>
            </a:lvl2pPr>
            <a:lvl3pPr indent="0" lvl="2" marL="914400">
              <a:buNone/>
              <a:defRPr sz="2400"/>
            </a:lvl3pPr>
            <a:lvl4pPr indent="0" lvl="3" marL="1371600">
              <a:buNone/>
              <a:defRPr sz="2000"/>
            </a:lvl4pPr>
            <a:lvl5pPr indent="0" lvl="4" marL="1828800">
              <a:buNone/>
              <a:defRPr sz="2000"/>
            </a:lvl5pPr>
            <a:lvl6pPr indent="0" lvl="5" marL="2286000">
              <a:buNone/>
              <a:defRPr sz="2000"/>
            </a:lvl6pPr>
            <a:lvl7pPr indent="0" lvl="6" marL="2743200">
              <a:buNone/>
              <a:defRPr sz="2000"/>
            </a:lvl7pPr>
            <a:lvl8pPr indent="0" lvl="7" marL="3200400">
              <a:buNone/>
              <a:defRPr sz="2000"/>
            </a:lvl8pPr>
            <a:lvl9pPr indent="0" lvl="8" marL="3657600">
              <a:buNone/>
              <a:defRPr sz="2000"/>
            </a:lvl9pPr>
          </a:lstStyle>
          <a:p/>
        </p:txBody>
      </p:sp>
      <p:sp>
        <p:nvSpPr>
          <p:cNvPr hidden="false" id="16" name="Shape 16"/>
          <p:cNvSpPr txBox="true"/>
          <p:nvPr isPhoto="false">
            <p:ph idx="2" type="body"/>
          </p:nvPr>
        </p:nvSpPr>
        <p:spPr>
          <a:xfrm flipH="false" flipV="false" rot="0"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400"/>
            </a:lvl1pPr>
            <a:lvl2pPr indent="0" lvl="1" marL="457200">
              <a:buNone/>
              <a:defRPr sz="1200"/>
            </a:lvl2pPr>
            <a:lvl3pPr indent="0" lvl="2" marL="914400">
              <a:buNone/>
              <a:defRPr sz="1000"/>
            </a:lvl3pPr>
            <a:lvl4pPr indent="0" lvl="3" marL="1371600">
              <a:buNone/>
              <a:defRPr sz="900"/>
            </a:lvl4pPr>
            <a:lvl5pPr indent="0" lvl="4" marL="1828800">
              <a:buNone/>
              <a:defRPr sz="900"/>
            </a:lvl5pPr>
            <a:lvl6pPr indent="0" lvl="5" marL="2286000">
              <a:buNone/>
              <a:defRPr sz="900"/>
            </a:lvl6pPr>
            <a:lvl7pPr indent="0" lvl="6" marL="2743200">
              <a:buNone/>
              <a:defRPr sz="900"/>
            </a:lvl7pPr>
            <a:lvl8pPr indent="0" lvl="7" marL="3200400">
              <a:buNone/>
              <a:defRPr sz="900"/>
            </a:lvl8pPr>
            <a:lvl9pPr indent="0" lvl="8" marL="365760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17" name="Shape 1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30.10.2012</a:t>
            </a:r>
          </a:p>
        </p:txBody>
      </p:sp>
      <p:sp>
        <p:nvSpPr>
          <p:cNvPr hidden="false" id="18" name="Shape 18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9" name="Shape 1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Masters/_rels/slideMaster1.xml.rels><?xml version="1.0" encoding="UTF-8" standalone="no" ?>
<Relationships xmlns="http://schemas.openxmlformats.org/package/2006/relationships">
  <Relationship Id="rId11" Target="../slideLayouts/slideLayout10.xml" Type="http://schemas.openxmlformats.org/officeDocument/2006/relationships/slideLayout"/>
  <Relationship Id="rId10" Target="../slideLayouts/slideLayout9.xml" Type="http://schemas.openxmlformats.org/officeDocument/2006/relationships/slideLayout"/>
  <Relationship Id="rId9" Target="../slideLayouts/slideLayout8.xml" Type="http://schemas.openxmlformats.org/officeDocument/2006/relationships/slideLayout"/>
  <Relationship Id="rId8" Target="../slideLayouts/slideLayout7.xml" Type="http://schemas.openxmlformats.org/officeDocument/2006/relationships/slideLayout"/>
  <Relationship Id="rId7" Target="../slideLayouts/slideLayout6.xml" Type="http://schemas.openxmlformats.org/officeDocument/2006/relationships/slideLayout"/>
  <Relationship Id="rId6" Target="../slideLayouts/slideLayout5.xml" Type="http://schemas.openxmlformats.org/officeDocument/2006/relationships/slideLayout"/>
  <Relationship Id="rId5" Target="../slideLayouts/slideLayout4.xml" Type="http://schemas.openxmlformats.org/officeDocument/2006/relationships/slideLayout"/>
  <Relationship Id="rId4" Target="../slideLayouts/slideLayout3.xml" Type="http://schemas.openxmlformats.org/officeDocument/2006/relationships/slideLayout"/>
  <Relationship Id="rId12" Target="../slideLayouts/slideLayout11.xml" Type="http://schemas.openxmlformats.org/officeDocument/2006/relationships/slideLayout"/>
  <Relationship Id="rId3" Target="../slideLayouts/slideLayout2.xml" Type="http://schemas.openxmlformats.org/officeDocument/2006/relationships/slideLayout"/>
  <Relationship Id="rId2" Target="../slideLayouts/slideLayout1.xml" Type="http://schemas.openxmlformats.org/officeDocument/2006/relationships/slideLayout"/>
  <Relationship Id="rId1" Target="../theme/theme1.xml" Type="http://schemas.openxmlformats.org/officeDocument/2006/relationships/theme"/>
</Relationships>

</file>

<file path=ppt/slideMasters/slideMaster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Ref idx="1001">
        <a:schemeClr val="bg1"/>
      </p:bgRef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" name="Shape 2"/>
          <p:cNvSpPr txBox="true"/>
          <p:nvPr isPhoto="false">
            <p:ph idx="0" type="title"/>
          </p:nvPr>
        </p:nvSpPr>
        <p:spPr>
          <a:xfrm flipH="false" flipV="false" rot="0">
            <a:off x="457200" y="274638"/>
            <a:ext cx="8229600" cy="1143000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r>
              <a:t>Образец заголовка</a:t>
            </a:r>
          </a:p>
        </p:txBody>
      </p:sp>
      <p:sp>
        <p:nvSpPr>
          <p:cNvPr hidden="false" id="3" name="Shape 3"/>
          <p:cNvSpPr txBox="true"/>
          <p:nvPr isPhoto="false">
            <p:ph idx="1" type="body"/>
          </p:nvPr>
        </p:nvSpPr>
        <p:spPr>
          <a:xfrm flipH="false" flipV="false" rot="0">
            <a:off x="457200" y="1600200"/>
            <a:ext cx="8229600" cy="4525963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" name="Shape 4"/>
          <p:cNvSpPr txBox="true"/>
          <p:nvPr isPhoto="false">
            <p:ph idx="2" type="dt"/>
          </p:nvPr>
        </p:nvSpPr>
        <p:spPr>
          <a:xfrm flipH="false" flipV="false" rot="0">
            <a:off x="457200" y="6356350"/>
            <a:ext cx="21336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l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30.10.2012</a:t>
            </a:r>
          </a:p>
        </p:txBody>
      </p:sp>
      <p:sp>
        <p:nvSpPr>
          <p:cNvPr hidden="false" id="5" name="Shape 5"/>
          <p:cNvSpPr txBox="true"/>
          <p:nvPr isPhoto="false">
            <p:ph idx="3" type="ftr"/>
          </p:nvPr>
        </p:nvSpPr>
        <p:spPr>
          <a:xfrm flipH="false" flipV="false" rot="0">
            <a:off x="3124200" y="6356350"/>
            <a:ext cx="28956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ctr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hidden="false" id="6" name="Shape 6"/>
          <p:cNvSpPr txBox="true"/>
          <p:nvPr isPhoto="false">
            <p:ph idx="4" type="sldNum"/>
          </p:nvPr>
        </p:nvSpPr>
        <p:spPr>
          <a:xfrm flipH="false" flipV="false" rot="0">
            <a:off x="6553200" y="6356350"/>
            <a:ext cx="21336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r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defPPr/>
      <a:lvl1pPr algn="ctr" lvl="0"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algn="l" indent="-342900" lvl="0" marL="342900"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algn="l" indent="-285750" lvl="1" marL="742950"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algn="l" indent="-228600" lvl="2" marL="1143000"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algn="l" indent="-228600" lvl="3" marL="1600200"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algn="l" indent="-228600" lvl="4" marL="2057400"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algn="l" indent="-228600" lvl="5" marL="2514600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algn="l" indent="-228600" lvl="6" marL="2971800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algn="l" indent="-228600" lvl="7" marL="3429000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algn="l" indent="-228600" lvl="8" marL="3886200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algn="l" indent="0" lvl="0" mar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algn="l" indent="0" lvl="1" marL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algn="l" indent="0" lvl="2" marL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algn="l" indent="0" lvl="3" marL="13716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0" lvl="4" marL="18288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0" lvl="5" marL="22860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0" lvl="6" marL="2743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0" lvl="7" marL="3200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0" lvl="8" marL="36576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 ?>
<Relationships xmlns="http://schemas.openxmlformats.org/package/2006/relationships">
  <Relationship Id="rId3" Target="../slideLayouts/slideLayout6.xml" Type="http://schemas.openxmlformats.org/officeDocument/2006/relationships/slideLayout"/>
  <Relationship Id="rId2" Target="../media/2.png" Type="http://schemas.openxmlformats.org/officeDocument/2006/relationships/image"/>
  <Relationship Id="rId1" Target="../media/1.jpeg" Type="http://schemas.openxmlformats.org/officeDocument/2006/relationships/image"/>
</Relationships>

</file>

<file path=ppt/slides/_rels/slide10.xml.rels><?xml version="1.0" encoding="UTF-8" standalone="no" ?>
<Relationships xmlns="http://schemas.openxmlformats.org/package/2006/relationships">
  <Relationship Id="rId2" Target="../slideLayouts/slideLayout6.xml" Type="http://schemas.openxmlformats.org/officeDocument/2006/relationships/slideLayout"/>
  <Relationship Id="rId1" Target="../media/14.png" Type="http://schemas.openxmlformats.org/officeDocument/2006/relationships/image"/>
</Relationships>

</file>

<file path=ppt/slides/_rels/slide11.xml.rels><?xml version="1.0" encoding="UTF-8" standalone="no" ?>
<Relationships xmlns="http://schemas.openxmlformats.org/package/2006/relationships">
  <Relationship Id="rId2" Target="../slideLayouts/slideLayout6.xml" Type="http://schemas.openxmlformats.org/officeDocument/2006/relationships/slideLayout"/>
  <Relationship Id="rId1" Target="../media/15.png" Type="http://schemas.openxmlformats.org/officeDocument/2006/relationships/image"/>
</Relationships>

</file>

<file path=ppt/slides/_rels/slide12.xml.rels><?xml version="1.0" encoding="UTF-8" standalone="no" ?>
<Relationships xmlns="http://schemas.openxmlformats.org/package/2006/relationships">
  <Relationship Id="rId2" Target="../slideLayouts/slideLayout6.xml" Type="http://schemas.openxmlformats.org/officeDocument/2006/relationships/slideLayout"/>
  <Relationship Id="rId1" Target="../media/16.jpeg" Type="http://schemas.openxmlformats.org/officeDocument/2006/relationships/image"/>
</Relationships>

</file>

<file path=ppt/slides/_rels/slide13.xml.rels><?xml version="1.0" encoding="UTF-8" standalone="no" ?>
<Relationships xmlns="http://schemas.openxmlformats.org/package/2006/relationships">
  <Relationship Id="rId2" Target="../slideLayouts/slideLayout6.xml" Type="http://schemas.openxmlformats.org/officeDocument/2006/relationships/slideLayout"/>
  <Relationship Id="rId1" Target="../media/17.png" Type="http://schemas.openxmlformats.org/officeDocument/2006/relationships/image"/>
</Relationships>

</file>

<file path=ppt/slides/_rels/slide14.xml.rels><?xml version="1.0" encoding="UTF-8" standalone="no" ?>
<Relationships xmlns="http://schemas.openxmlformats.org/package/2006/relationships">
  <Relationship Id="rId1" Target="../slideLayouts/slideLayout6.xml" Type="http://schemas.openxmlformats.org/officeDocument/2006/relationships/slideLayout"/>
</Relationships>

</file>

<file path=ppt/slides/_rels/slide15.xml.rels><?xml version="1.0" encoding="UTF-8" standalone="no" ?>
<Relationships xmlns="http://schemas.openxmlformats.org/package/2006/relationships">
  <Relationship Id="rId1" Target="../slideLayouts/slideLayout6.xml" Type="http://schemas.openxmlformats.org/officeDocument/2006/relationships/slideLayout"/>
</Relationships>

</file>

<file path=ppt/slides/_rels/slide16.xml.rels><?xml version="1.0" encoding="UTF-8" standalone="no" ?>
<Relationships xmlns="http://schemas.openxmlformats.org/package/2006/relationships">
  <Relationship Id="rId2" Target="../slideLayouts/slideLayout6.xml" Type="http://schemas.openxmlformats.org/officeDocument/2006/relationships/slideLayout"/>
  <Relationship Id="rId1" Target="../media/18.png" Type="http://schemas.openxmlformats.org/officeDocument/2006/relationships/image"/>
</Relationships>

</file>

<file path=ppt/slides/_rels/slide17.xml.rels><?xml version="1.0" encoding="UTF-8" standalone="no" ?>
<Relationships xmlns="http://schemas.openxmlformats.org/package/2006/relationships">
  <Relationship Id="rId3" Target="../slideLayouts/slideLayout6.xml" Type="http://schemas.openxmlformats.org/officeDocument/2006/relationships/slideLayout"/>
  <Relationship Id="rId2" Target="../media/20.png" Type="http://schemas.openxmlformats.org/officeDocument/2006/relationships/image"/>
  <Relationship Id="rId1" Target="../media/19.png" Type="http://schemas.openxmlformats.org/officeDocument/2006/relationships/image"/>
</Relationships>

</file>

<file path=ppt/slides/_rels/slide18.xml.rels><?xml version="1.0" encoding="UTF-8" standalone="no" ?>
<Relationships xmlns="http://schemas.openxmlformats.org/package/2006/relationships">
  <Relationship Id="rId2" Target="../slideLayouts/slideLayout6.xml" Type="http://schemas.openxmlformats.org/officeDocument/2006/relationships/slideLayout"/>
  <Relationship Id="rId1" Target="../media/21.jpeg" Type="http://schemas.openxmlformats.org/officeDocument/2006/relationships/image"/>
</Relationships>

</file>

<file path=ppt/slides/_rels/slide19.xml.rels><?xml version="1.0" encoding="UTF-8" standalone="no" ?>
<Relationships xmlns="http://schemas.openxmlformats.org/package/2006/relationships">
  <Relationship Id="rId2" Target="../slideLayouts/slideLayout6.xml" Type="http://schemas.openxmlformats.org/officeDocument/2006/relationships/slideLayout"/>
  <Relationship Id="rId1" Target="../media/22.png" Type="http://schemas.openxmlformats.org/officeDocument/2006/relationships/image"/>
</Relationships>

</file>

<file path=ppt/slides/_rels/slide2.xml.rels><?xml version="1.0" encoding="UTF-8" standalone="no" ?>
<Relationships xmlns="http://schemas.openxmlformats.org/package/2006/relationships">
  <Relationship Id="rId3" Target="../slideLayouts/slideLayout1.xml" Type="http://schemas.openxmlformats.org/officeDocument/2006/relationships/slideLayout"/>
  <Relationship Id="rId2" Target="../media/4.png" Type="http://schemas.openxmlformats.org/officeDocument/2006/relationships/image"/>
  <Relationship Id="rId1" Target="../media/3.jpeg" Type="http://schemas.openxmlformats.org/officeDocument/2006/relationships/image"/>
</Relationships>

</file>

<file path=ppt/slides/_rels/slide20.xml.rels><?xml version="1.0" encoding="UTF-8" standalone="no" ?>
<Relationships xmlns="http://schemas.openxmlformats.org/package/2006/relationships">
  <Relationship Id="rId2" Target="../slideLayouts/slideLayout6.xml" Type="http://schemas.openxmlformats.org/officeDocument/2006/relationships/slideLayout"/>
  <Relationship Id="rId1" Target="../media/23.jpeg" Type="http://schemas.openxmlformats.org/officeDocument/2006/relationships/image"/>
</Relationships>

</file>

<file path=ppt/slides/_rels/slide21.xml.rels><?xml version="1.0" encoding="UTF-8" standalone="no" ?>
<Relationships xmlns="http://schemas.openxmlformats.org/package/2006/relationships">
  <Relationship Id="rId2" Target="../slideLayouts/slideLayout6.xml" Type="http://schemas.openxmlformats.org/officeDocument/2006/relationships/slideLayout"/>
  <Relationship Id="rId1" Target="../media/24.png" Type="http://schemas.openxmlformats.org/officeDocument/2006/relationships/image"/>
</Relationships>

</file>

<file path=ppt/slides/_rels/slide22.xml.rels><?xml version="1.0" encoding="UTF-8" standalone="no" ?>
<Relationships xmlns="http://schemas.openxmlformats.org/package/2006/relationships">
  <Relationship Id="rId1" Target="../slideLayouts/slideLayout6.xml" Type="http://schemas.openxmlformats.org/officeDocument/2006/relationships/slideLayout"/>
</Relationships>

</file>

<file path=ppt/slides/_rels/slide23.xml.rels><?xml version="1.0" encoding="UTF-8" standalone="no" ?>
<Relationships xmlns="http://schemas.openxmlformats.org/package/2006/relationships">
  <Relationship Id="rId2" Target="../slideLayouts/slideLayout6.xml" Type="http://schemas.openxmlformats.org/officeDocument/2006/relationships/slideLayout"/>
  <Relationship Id="rId1" Target="../media/25.png" Type="http://schemas.openxmlformats.org/officeDocument/2006/relationships/image"/>
</Relationships>

</file>

<file path=ppt/slides/_rels/slide24.xml.rels><?xml version="1.0" encoding="UTF-8" standalone="no" ?>
<Relationships xmlns="http://schemas.openxmlformats.org/package/2006/relationships">
  <Relationship Id="rId1" Target="../slideLayouts/slideLayout6.xml" Type="http://schemas.openxmlformats.org/officeDocument/2006/relationships/slideLayout"/>
</Relationships>

</file>

<file path=ppt/slides/_rels/slide25.xml.rels><?xml version="1.0" encoding="UTF-8" standalone="no" ?>
<Relationships xmlns="http://schemas.openxmlformats.org/package/2006/relationships">
  <Relationship Id="rId2" Target="../slideLayouts/slideLayout6.xml" Type="http://schemas.openxmlformats.org/officeDocument/2006/relationships/slideLayout"/>
  <Relationship Id="rId1" Target="../media/26.jpeg" Type="http://schemas.openxmlformats.org/officeDocument/2006/relationships/image"/>
</Relationships>

</file>

<file path=ppt/slides/_rels/slide26.xml.rels><?xml version="1.0" encoding="UTF-8" standalone="no" ?>
<Relationships xmlns="http://schemas.openxmlformats.org/package/2006/relationships">
  <Relationship Id="rId1" Target="../slideLayouts/slideLayout6.xml" Type="http://schemas.openxmlformats.org/officeDocument/2006/relationships/slideLayout"/>
</Relationships>

</file>

<file path=ppt/slides/_rels/slide3.xml.rels><?xml version="1.0" encoding="UTF-8" standalone="no" ?>
<Relationships xmlns="http://schemas.openxmlformats.org/package/2006/relationships">
  <Relationship Id="rId3" Target="../slideLayouts/slideLayout6.xml" Type="http://schemas.openxmlformats.org/officeDocument/2006/relationships/slideLayout"/>
  <Relationship Id="rId2" Target="../media/6.png" Type="http://schemas.openxmlformats.org/officeDocument/2006/relationships/image"/>
  <Relationship Id="rId1" Target="../media/5.jpeg" Type="http://schemas.openxmlformats.org/officeDocument/2006/relationships/image"/>
</Relationships>

</file>

<file path=ppt/slides/_rels/slide4.xml.rels><?xml version="1.0" encoding="UTF-8" standalone="no" ?>
<Relationships xmlns="http://schemas.openxmlformats.org/package/2006/relationships">
  <Relationship Id="rId3" Target="../slideLayouts/slideLayout6.xml" Type="http://schemas.openxmlformats.org/officeDocument/2006/relationships/slideLayout"/>
  <Relationship Id="rId2" Target="../media/8.png" Type="http://schemas.openxmlformats.org/officeDocument/2006/relationships/image"/>
  <Relationship Id="rId1" Target="../media/7.png" Type="http://schemas.openxmlformats.org/officeDocument/2006/relationships/image"/>
</Relationships>

</file>

<file path=ppt/slides/_rels/slide5.xml.rels><?xml version="1.0" encoding="UTF-8" standalone="no" ?>
<Relationships xmlns="http://schemas.openxmlformats.org/package/2006/relationships">
  <Relationship Id="rId2" Target="../slideLayouts/slideLayout6.xml" Type="http://schemas.openxmlformats.org/officeDocument/2006/relationships/slideLayout"/>
  <Relationship Id="rId1" Target="../media/9.png" Type="http://schemas.openxmlformats.org/officeDocument/2006/relationships/image"/>
</Relationships>

</file>

<file path=ppt/slides/_rels/slide6.xml.rels><?xml version="1.0" encoding="UTF-8" standalone="no" ?>
<Relationships xmlns="http://schemas.openxmlformats.org/package/2006/relationships">
  <Relationship Id="rId2" Target="../slideLayouts/slideLayout6.xml" Type="http://schemas.openxmlformats.org/officeDocument/2006/relationships/slideLayout"/>
  <Relationship Id="rId1" Target="../media/10.jpeg" Type="http://schemas.openxmlformats.org/officeDocument/2006/relationships/image"/>
</Relationships>

</file>

<file path=ppt/slides/_rels/slide7.xml.rels><?xml version="1.0" encoding="UTF-8" standalone="no" ?>
<Relationships xmlns="http://schemas.openxmlformats.org/package/2006/relationships">
  <Relationship Id="rId2" Target="../slideLayouts/slideLayout6.xml" Type="http://schemas.openxmlformats.org/officeDocument/2006/relationships/slideLayout"/>
  <Relationship Id="rId1" Target="../media/11.png" Type="http://schemas.openxmlformats.org/officeDocument/2006/relationships/image"/>
</Relationships>

</file>

<file path=ppt/slides/_rels/slide8.xml.rels><?xml version="1.0" encoding="UTF-8" standalone="no" ?>
<Relationships xmlns="http://schemas.openxmlformats.org/package/2006/relationships">
  <Relationship Id="rId2" Target="../slideLayouts/slideLayout2.xml" Type="http://schemas.openxmlformats.org/officeDocument/2006/relationships/slideLayout"/>
  <Relationship Id="rId1" Target="../media/12.jpeg" Type="http://schemas.openxmlformats.org/officeDocument/2006/relationships/image"/>
</Relationships>

</file>

<file path=ppt/slides/_rels/slide9.xml.rels><?xml version="1.0" encoding="UTF-8" standalone="no" ?>
<Relationships xmlns="http://schemas.openxmlformats.org/package/2006/relationships">
  <Relationship Id="rId2" Target="../slideLayouts/slideLayout6.xml" Type="http://schemas.openxmlformats.org/officeDocument/2006/relationships/slideLayout"/>
  <Relationship Id="rId1" Target="../media/13.png" Type="http://schemas.openxmlformats.org/officeDocument/2006/relationships/image"/>
</Relationships>

</file>

<file path=ppt/slides/slide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76" name="GroupShape 7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78" name="Picture 78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9144000" cy="6858000"/>
          </a:xfrm>
          <a:prstGeom prst="rect">
            <a:avLst/>
          </a:prstGeom>
        </p:spPr>
      </p:pic>
      <p:sp>
        <p:nvSpPr>
          <p:cNvPr hidden="false" id="79" name="Shape 79"/>
          <p:cNvSpPr txBox="true"/>
          <p:nvPr isPhoto="false"/>
        </p:nvSpPr>
        <p:spPr>
          <a:xfrm flipH="false" flipV="false" rot="0">
            <a:off x="2485851" y="1323100"/>
            <a:ext cx="5832649" cy="2431435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5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Картотека опытов и экспериментов</a:t>
            </a:r>
            <a:endParaRPr b="true" sz="5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indent="0" marL="0"/>
            <a:r>
              <a:rPr b="true" sz="4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b="true" sz="4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81" name="Picture 81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8318500" y="6032500"/>
            <a:ext cx="609600" cy="609600"/>
          </a:xfrm>
          <a:prstGeom prst="rect">
            <a:avLst/>
          </a:prstGeom>
        </p:spPr>
      </p:pic>
    </p:spTree>
  </p:cSld>
</p:sld>
</file>

<file path=ppt/slides/slide10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22" name="GroupShape 12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23" name="Shape 123"/>
          <p:cNvSpPr txBox="false"/>
          <p:nvPr isPhoto="false"/>
        </p:nvSpPr>
        <p:spPr>
          <a:xfrm flipH="false" flipV="false" rot="0">
            <a:off x="0" y="-1"/>
            <a:ext cx="9144000" cy="4093428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3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Лед </a:t>
            </a:r>
            <a:r>
              <a:rPr b="true" sz="3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твердая </a:t>
            </a:r>
            <a:r>
              <a:rPr b="true" sz="3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вода</a:t>
            </a:r>
            <a:endParaRPr b="true" sz="3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Цель: 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знакомить со свойствами воды</a:t>
            </a:r>
            <a:endParaRPr b="true" i="true"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Материалы: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сосульки различных размеров, миски</a:t>
            </a:r>
            <a:endParaRPr b="true" i="true"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Принесите сосульки в помещение, поместив каждую в отдельную посуду, чтобы ребенок наблюдал за своей сосулькой. Если опыт проводится в теплое время года, сделайте кубики льда, заморозив воду в холодильнике. Вместо сосулек можно взять шарики из снега.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Дети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должны следить за состоянием сосулек и кубиков льда в теплом помещении. Обращайте их внимание на то, как постепенно уменьшаются сосульки и кубики льда. Что с ними происходит? Возьмите одну большую сосульку и несколько маленьких. Следите, какая из них растает быстрее.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Важно, чтобы дети обратили внимание на то, что отличающиеся по величине куски льда растают за разные промежутки времени.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2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Вывод</a:t>
            </a:r>
            <a:r>
              <a:rPr b="true" i="true" sz="2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лед, снег – это тоже вода.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125" name="Picture 12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5292080" y="3429000"/>
            <a:ext cx="3851920" cy="342900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26" name="GroupShape 12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27" name="Shape 127"/>
          <p:cNvSpPr txBox="false"/>
          <p:nvPr isPhoto="false"/>
        </p:nvSpPr>
        <p:spPr>
          <a:xfrm flipH="false" flipV="false" rot="0">
            <a:off x="0" y="0"/>
            <a:ext cx="8329438" cy="584775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3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Игра: </a:t>
            </a:r>
            <a:r>
              <a:rPr b="true" sz="3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"Где </a:t>
            </a:r>
            <a:r>
              <a:rPr b="true" sz="3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спряталась </a:t>
            </a:r>
            <a:r>
              <a:rPr b="true" sz="3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вода»</a:t>
            </a:r>
            <a:endParaRPr b="true" sz="3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129" name="Picture 12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584775"/>
            <a:ext cx="9144000" cy="4006274"/>
          </a:xfrm>
          <a:prstGeom prst="rect">
            <a:avLst/>
          </a:prstGeom>
          <a:ln>
            <a:noFill/>
          </a:ln>
        </p:spPr>
      </p:pic>
      <p:sp>
        <p:nvSpPr>
          <p:cNvPr hidden="false" id="130" name="Shape 130"/>
          <p:cNvSpPr txBox="true"/>
          <p:nvPr isPhoto="false"/>
        </p:nvSpPr>
        <p:spPr>
          <a:xfrm flipH="false" flipV="false" rot="0">
            <a:off x="1" y="4591050"/>
            <a:ext cx="9144000" cy="156966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Посмотрите на картинки и отыщите где спряталась вода.</a:t>
            </a:r>
            <a:endParaRPr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endParaRPr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Вывод: </a:t>
            </a:r>
            <a:r>
              <a:rPr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вода в окружающей среде бывает разной. Твердая как лед, в виде пара и жидкая. Она прозрачна, без вкуса, цвета и запаха.</a:t>
            </a:r>
            <a:endParaRPr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1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31" name="GroupShape 13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33" name="Picture 133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-36871"/>
            <a:ext cx="9863064" cy="6894870"/>
          </a:xfrm>
          <a:prstGeom prst="rect">
            <a:avLst/>
          </a:prstGeom>
        </p:spPr>
      </p:pic>
      <p:sp>
        <p:nvSpPr>
          <p:cNvPr hidden="false" id="134" name="Shape 134"/>
          <p:cNvSpPr txBox="false"/>
          <p:nvPr isPhoto="false"/>
        </p:nvSpPr>
        <p:spPr>
          <a:xfrm flipH="false" flipV="false" rot="0">
            <a:off x="4931532" y="1484785"/>
            <a:ext cx="4320988" cy="2862321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cap="none" spc="0" sz="6000">
                <a:solidFill>
                  <a:srgbClr val="F09F9D"/>
                </a:solidFill>
                <a:latin typeface="+mn-lt"/>
                <a:ea typeface="+mn-ea"/>
                <a:cs typeface="+mn-cs"/>
              </a:rPr>
              <a:t>ОПЫТЫ  </a:t>
            </a:r>
            <a:endParaRPr b="true" cap="none" spc="0" sz="6000">
              <a:solidFill>
                <a:srgbClr val="F09F9D"/>
              </a:solidFill>
              <a:latin typeface="+mn-lt"/>
              <a:ea typeface="+mn-ea"/>
              <a:cs typeface="+mn-cs"/>
            </a:endParaRPr>
          </a:p>
          <a:p>
            <a:pPr algn="ctr" indent="0" marL="0"/>
            <a:r>
              <a:rPr b="true" cap="none" spc="0" sz="6000">
                <a:solidFill>
                  <a:srgbClr val="F09F9D"/>
                </a:solidFill>
                <a:latin typeface="+mn-lt"/>
                <a:ea typeface="+mn-ea"/>
                <a:cs typeface="+mn-cs"/>
              </a:rPr>
              <a:t>С ВОЗДУХОМ</a:t>
            </a:r>
            <a:endParaRPr b="true" cap="none" spc="0" sz="6000">
              <a:solidFill>
                <a:srgbClr val="F09F9D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1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35" name="GroupShape 13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36" name="Shape 136"/>
          <p:cNvSpPr txBox="false"/>
          <p:nvPr isPhoto="false"/>
        </p:nvSpPr>
        <p:spPr>
          <a:xfrm flipH="false" flipV="false" rot="0">
            <a:off x="0" y="116632"/>
            <a:ext cx="9144000" cy="5232202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3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Существование воздуха</a:t>
            </a:r>
            <a:endParaRPr b="true" sz="3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Цель: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Доказать существование воздуха</a:t>
            </a:r>
            <a:endParaRPr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Материалы: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таз с водой, пустой стакан, соломинка</a:t>
            </a:r>
            <a:endParaRPr b="true" i="true"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18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Опыт 1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.Перевернуть стакан вверх дном и медленно опустить его в банку. Обратить внимание детей на то, что стакан нужно держать очень ровно. Что получается? Попадает ли вода в стакан? Почему нет?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Вывод</a:t>
            </a:r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стакане есть воздух, он не пускает туда воду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18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Опыт 2.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Детям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предлагается снова опустить стакан в банку с водой, но теперь предлагается держать стакан не прямо, а немного наклонив его. Что появляется в воде? (Видны пузырьки воздуха). Откуда они взялись? Воздух выходит из стакана, и его место занимает вода.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Вывод</a:t>
            </a:r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Воздух прозрачный, невидимый</a:t>
            </a:r>
            <a:r>
              <a:rPr b="true" i="true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b="true" i="true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20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Опыт 3.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Детям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предлагается опустить в стакан с водой соломинку и дуть в неё. Что получается? (Получается буря в стакане воды).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Вывод</a:t>
            </a:r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воде есть воздух</a:t>
            </a:r>
            <a:endParaRPr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138" name="Picture 138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5148064" y="4433000"/>
            <a:ext cx="3528392" cy="242500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39" name="GroupShape 13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40" name="Shape 140"/>
          <p:cNvSpPr txBox="false"/>
          <p:nvPr isPhoto="false"/>
        </p:nvSpPr>
        <p:spPr>
          <a:xfrm flipH="false" flipV="false" rot="0">
            <a:off x="0" y="0"/>
            <a:ext cx="9144000" cy="5755422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3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Воздух меняет </a:t>
            </a:r>
            <a:r>
              <a:rPr b="true" sz="3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объем</a:t>
            </a:r>
            <a:endParaRPr b="true" sz="3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Цель: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показать, что воздух имеет объем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Материалы: 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пластиковая бутылка, таз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полиэтиленовый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пакет, шарик для пинг-понга, теплая вода, лед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18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Опыт 1</a:t>
            </a:r>
            <a:r>
              <a:rPr i="true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Подпрыгивающая </a:t>
            </a:r>
            <a:r>
              <a:rPr i="true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монета.</a:t>
            </a:r>
            <a:endParaRPr i="true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помощью расширяющегося воздуха можно заставить монету подпрыгнуть. Поставь бутылку с длинным горлышком в глубокий таз. Намочи ободок горлышка и положи сверху большую монету. Теперь налей в таз тепой воды.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Теплая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вода нагреет воздух внутри бутылки. Воздух расширяется и толкает монету вверх.	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18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Опыт </a:t>
            </a:r>
            <a:r>
              <a:rPr b="true" i="true" sz="18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i="true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Воздух охлаждается. </a:t>
            </a:r>
            <a:endParaRPr i="true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Проделай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этот опыт, чтобы узнать, что происходит, когда воздух охлаждается. Положи в полиэтиленовый пакет несколько кубиков льда и раскроши их с помощью скалки. Насыпь лед в бутылку и заверни крышку. Потряси бутылку, потом поставь ее. Смотри, что произойдет с бутылкой, когда лед охладит внутри нее воздух.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Когда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воздух охлаждается, он сжимается. Стенки бутылки втягиваются, так что внутри не остается пустого пространства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18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Опыт 3. </a:t>
            </a:r>
            <a:r>
              <a:rPr i="true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Исчезающая вмятина. </a:t>
            </a:r>
            <a:endParaRPr i="true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Сделай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вмятину в шарике для пинг-понга. Теперь положи его в стакан с теплой водой. Вода нагреет воздух внутри шарика. Воздух расширится и выправит вмятину.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1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41" name="GroupShape 14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42" name="Shape 142"/>
          <p:cNvSpPr txBox="false"/>
          <p:nvPr isPhoto="false"/>
        </p:nvSpPr>
        <p:spPr>
          <a:xfrm flipH="false" flipV="false" rot="0">
            <a:off x="0" y="0"/>
            <a:ext cx="9143999" cy="8740854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3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работает воздух.</a:t>
            </a:r>
            <a:endParaRPr b="true" sz="3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</a:t>
            </a:r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увидеть, как  воздух может поддерживать предметы.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Материал: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два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одинаковых листа бумаги, стул.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Предложите малышу скомкать один лист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бумаги. Затем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пускай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встанет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стул и с одинаковой высоты бросит одновременно смятый и ровный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листок. Какой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листок приземлился раньше?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2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Вывод: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смятый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листок упал на пол раньше, так как ровный листок опускается, плавно кружась. Его поддерживает воздух.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        </a:t>
            </a:r>
            <a:r>
              <a:rPr b="true" sz="3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Воздух легче воды</a:t>
            </a:r>
            <a:endParaRPr b="true" sz="3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Цель: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доказать, что воздух легче воды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Материал</a:t>
            </a:r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надувные игрушки, таз с водой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Детям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предлагается "утопить" игрушки, наполненные воздухом, в том числе спасательные круги. Почему они не тонут?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2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Вывод</a:t>
            </a:r>
            <a:r>
              <a:rPr b="true" i="true" sz="2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Воздух легче воды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indent="0" marL="0"/>
            <a:r>
              <a:rPr b="true" sz="3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Движение </a:t>
            </a:r>
            <a:r>
              <a:rPr b="true" sz="3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воздуха – </a:t>
            </a:r>
            <a:r>
              <a:rPr b="true" sz="3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ветер</a:t>
            </a:r>
            <a:endParaRPr b="true" sz="3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Налейте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таз воду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Возьмите веер и помашите им над водой. Почему появились волны? Веер движется и как бы получается ветер. Воздух тоже начинает двигаться. Ветер – это движение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воздуха. Сделайте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бумажные кораблики и опустите их в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воду. Подуйте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кораблики. Кораблики плывут, благодаря ветру. Что происходит с корабликами, если ветра нет? А если ветер очень сильный? Начинается буря и кораблик может потерпеть настоящее крушение. (Всё это дети могут продемонстрировать).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endParaRPr b="true" i="true"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endParaRPr b="true" i="true"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endParaRPr b="true" i="true"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endParaRPr b="true" i="true"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1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43" name="GroupShape 14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44" name="Shape 144"/>
          <p:cNvSpPr txBox="false"/>
          <p:nvPr isPhoto="false"/>
        </p:nvSpPr>
        <p:spPr>
          <a:xfrm flipH="false" flipV="false" rot="0">
            <a:off x="0" y="0"/>
            <a:ext cx="9144000" cy="1877437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3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Воздух </a:t>
            </a:r>
            <a:r>
              <a:rPr b="true" sz="3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имеет </a:t>
            </a:r>
            <a:r>
              <a:rPr b="true" sz="3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вес</a:t>
            </a:r>
            <a:endParaRPr b="true" sz="3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Цель: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знакомить детей со свойствами воздуха</a:t>
            </a:r>
            <a:endParaRPr b="true" i="true"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Материалы: 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воздушные шарики, весы</a:t>
            </a:r>
            <a:endParaRPr b="true" i="true"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Положите на чаши весов надутый и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ненадутый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шарики: чаша с надутым шариком перевесит.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146" name="Picture 146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187624" y="1643063"/>
            <a:ext cx="7956376" cy="5214936"/>
          </a:xfrm>
          <a:prstGeom prst="rect">
            <a:avLst/>
          </a:prstGeom>
          <a:ln>
            <a:noFill/>
          </a:ln>
        </p:spPr>
      </p:pic>
    </p:spTree>
  </p:cSld>
</p:sld>
</file>

<file path=ppt/slides/slide1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47" name="GroupShape 14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48" name="Shape 148"/>
          <p:cNvSpPr txBox="false"/>
          <p:nvPr isPhoto="false"/>
        </p:nvSpPr>
        <p:spPr>
          <a:xfrm flipH="false" flipV="false" rot="0">
            <a:off x="0" y="0"/>
            <a:ext cx="9144000" cy="2708434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3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Воздух внутри </a:t>
            </a:r>
            <a:r>
              <a:rPr b="true" sz="3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</a:t>
            </a:r>
            <a:endParaRPr b="true" sz="3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Цель: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знакомить детей со свойствами воздуха</a:t>
            </a:r>
            <a:endParaRPr b="true" i="true"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Материалы: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мыльные пузыри</a:t>
            </a:r>
            <a:endParaRPr b="true" i="true"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Поставьте перед ребёнком стаканчик с мыльными пузырями и предложите выдуть мыльные пузыри.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Обсудите, почему они называются мыльными, что внутри этих пузырей и почему они такие легкие, летают.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150" name="Picture 150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2348880"/>
            <a:ext cx="5292080" cy="4509119"/>
          </a:xfrm>
          <a:prstGeom prst="rect">
            <a:avLst/>
          </a:prstGeom>
          <a:ln>
            <a:noFill/>
          </a:ln>
        </p:spPr>
      </p:pic>
      <p:pic>
        <p:nvPicPr>
          <p:cNvPr hidden="false" id="152" name="Picture 152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5292080" y="2348879"/>
            <a:ext cx="3851920" cy="4509118"/>
          </a:xfrm>
          <a:prstGeom prst="rect">
            <a:avLst/>
          </a:prstGeom>
          <a:ln>
            <a:noFill/>
          </a:ln>
        </p:spPr>
      </p:pic>
    </p:spTree>
  </p:cSld>
</p:sld>
</file>

<file path=ppt/slides/slide1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53" name="GroupShape 15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55" name="Picture 15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-22123"/>
            <a:ext cx="9144000" cy="6858000"/>
          </a:xfrm>
          <a:prstGeom prst="rect">
            <a:avLst/>
          </a:prstGeom>
        </p:spPr>
      </p:pic>
      <p:sp>
        <p:nvSpPr>
          <p:cNvPr hidden="false" id="156" name="Shape 156"/>
          <p:cNvSpPr txBox="false"/>
          <p:nvPr isPhoto="false"/>
        </p:nvSpPr>
        <p:spPr>
          <a:xfrm flipH="false" flipV="false" rot="0">
            <a:off x="3779912" y="-1"/>
            <a:ext cx="5364088" cy="1754326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cap="none" spc="0" sz="5400">
                <a:solidFill>
                  <a:srgbClr val="D81F1A"/>
                </a:solidFill>
                <a:latin typeface="+mn-lt"/>
                <a:ea typeface="+mn-ea"/>
                <a:cs typeface="+mn-cs"/>
              </a:rPr>
              <a:t>ЭКСПЕРИМЕНТЫ С МАГНИТОМ</a:t>
            </a:r>
            <a:endParaRPr b="true" cap="none" spc="0" sz="5400">
              <a:solidFill>
                <a:srgbClr val="D81F1A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1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57" name="GroupShape 15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58" name="Shape 158"/>
          <p:cNvSpPr txBox="false"/>
          <p:nvPr isPhoto="false"/>
        </p:nvSpPr>
        <p:spPr>
          <a:xfrm flipH="false" flipV="false" rot="0">
            <a:off x="0" y="0"/>
            <a:ext cx="9144000" cy="4216539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3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Магнитная задача.</a:t>
            </a:r>
            <a:endParaRPr b="true" sz="3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</a:t>
            </a:r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узнать, действительно ли магнит притягивает металлические предметы.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Материал: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небольшой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лист бумаги, гвоздь, магнит.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Малыш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кладет на стол лист  бумаги, а рядом –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гвоздь. Как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помощью магнита можно поднять лист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бумаги? Нужно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положить под бумагу гвоздь, а сверху приложить магнит и поднять. Гвоздь прилипнет к магниту и поднимет бумагу.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indent="0" marL="0"/>
            <a:r>
              <a:rPr b="true" sz="3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Летающая </a:t>
            </a:r>
            <a:r>
              <a:rPr b="true" sz="3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бабочка.</a:t>
            </a:r>
            <a:endParaRPr b="true" sz="3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</a:t>
            </a:r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познакомиться с магнитом и магнитной силой.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Материал</a:t>
            </a:r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лист цветной бумаги, скрепка, нитки, магнит.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Малыш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вашей помощью вырезает из бумаги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бабочку. Теперь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прикрепляет к ней скрепку, а к скрепке –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нитку. Пусть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возьмет в одну руку нитку, а в другую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магнит. Как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заставить бабочку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летать? Магнит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притягивает скрепку, и бабочка поднимается  - «летает».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160" name="Picture 160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2123728" y="4216540"/>
            <a:ext cx="4320480" cy="264146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82" name="GroupShape 8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84" name="Picture 84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280" y="26446"/>
            <a:ext cx="9281798" cy="6858000"/>
          </a:xfrm>
          <a:prstGeom prst="rect">
            <a:avLst/>
          </a:prstGeom>
        </p:spPr>
      </p:pic>
      <p:sp>
        <p:nvSpPr>
          <p:cNvPr hidden="false" id="85" name="Shape 85"/>
          <p:cNvSpPr txBox="true"/>
          <p:nvPr isPhoto="false"/>
        </p:nvSpPr>
        <p:spPr>
          <a:xfrm flipH="false" flipV="false" rot="0">
            <a:off x="971600" y="476672"/>
            <a:ext cx="184730" cy="369331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86" name="Shape 86"/>
          <p:cNvSpPr txBox="true"/>
          <p:nvPr isPhoto="false"/>
        </p:nvSpPr>
        <p:spPr>
          <a:xfrm flipH="false" flipV="false" rot="0">
            <a:off x="1156331" y="2852936"/>
            <a:ext cx="184730" cy="707885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l" indent="0" marL="0"/>
            <a:endParaRPr b="true" sz="40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87" name="Shape 87"/>
          <p:cNvSpPr txBox="false"/>
          <p:nvPr isPhoto="false"/>
        </p:nvSpPr>
        <p:spPr>
          <a:xfrm flipH="false" flipV="false" rot="0">
            <a:off x="539552" y="661338"/>
            <a:ext cx="5112568" cy="2800767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cap="all" spc="0" sz="8800">
                <a:solidFill>
                  <a:srgbClr val="52238A"/>
                </a:solidFill>
                <a:latin typeface="+mn-lt"/>
                <a:ea typeface="+mn-ea"/>
                <a:cs typeface="+mn-cs"/>
              </a:rPr>
              <a:t>ОПЫТЫ С ВОДОЙ</a:t>
            </a:r>
            <a:endParaRPr b="true" cap="all" spc="0" sz="8800">
              <a:solidFill>
                <a:srgbClr val="52238A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89" name="Picture 89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8318500" y="6032500"/>
            <a:ext cx="609600" cy="609600"/>
          </a:xfrm>
          <a:prstGeom prst="rect">
            <a:avLst/>
          </a:prstGeom>
        </p:spPr>
      </p:pic>
    </p:spTree>
  </p:cSld>
</p:sld>
</file>

<file path=ppt/slides/slide20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61" name="GroupShape 16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63" name="Picture 163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8236" y="0"/>
            <a:ext cx="9144000" cy="6858000"/>
          </a:xfrm>
          <a:prstGeom prst="rect">
            <a:avLst/>
          </a:prstGeom>
        </p:spPr>
      </p:pic>
      <p:sp>
        <p:nvSpPr>
          <p:cNvPr hidden="false" id="164" name="Shape 164"/>
          <p:cNvSpPr txBox="false"/>
          <p:nvPr isPhoto="false"/>
        </p:nvSpPr>
        <p:spPr>
          <a:xfrm flipH="false" flipV="false" rot="0">
            <a:off x="2195736" y="116632"/>
            <a:ext cx="6768752" cy="92333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cap="none" spc="0" sz="5400">
                <a:solidFill>
                  <a:schemeClr val="accent6">
                    <a:tint val="15000"/>
                    <a:satMod val="200000"/>
                  </a:schemeClr>
                </a:solidFill>
                <a:latin typeface="+mn-lt"/>
                <a:ea typeface="+mn-ea"/>
                <a:cs typeface="+mn-cs"/>
              </a:rPr>
              <a:t>ОПЫТЫ С ПЕСКОМ</a:t>
            </a:r>
            <a:endParaRPr b="true" cap="none" spc="0" sz="5400">
              <a:solidFill>
                <a:schemeClr val="accent6">
                  <a:tint val="15000"/>
                  <a:satMod val="20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2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65" name="GroupShape 16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66" name="Shape 166"/>
          <p:cNvSpPr txBox="false"/>
          <p:nvPr isPhoto="false"/>
        </p:nvSpPr>
        <p:spPr>
          <a:xfrm flipH="false" flipV="false" rot="0">
            <a:off x="0" y="0"/>
            <a:ext cx="9144000" cy="4493538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3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Сыпучий песок</a:t>
            </a:r>
            <a:endParaRPr b="true" sz="3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Цель: </a:t>
            </a:r>
            <a:r>
              <a:rPr i="true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знакомить детей со свойствами песка</a:t>
            </a:r>
            <a:endParaRPr b="true" i="true"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Материалы: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лоток, песок, лупа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Возьмите чистый песок и насыпьте его в большой лоток. Рассмотрите через лупу форму песчинок. Она может быть разной, в пустыне она имеет форму ромба. Возьмите песок в руки, он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сыпучий. Попробуйте его пересыпать из рук в руки.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indent="0" marL="0"/>
            <a:r>
              <a:rPr b="true" sz="3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Песок </a:t>
            </a:r>
            <a:r>
              <a:rPr b="true" sz="3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может </a:t>
            </a:r>
            <a:r>
              <a:rPr b="true" sz="3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двигаться</a:t>
            </a:r>
            <a:endParaRPr b="true" sz="3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Цель: </a:t>
            </a:r>
            <a:r>
              <a:rPr i="true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знакомить детей со свойствами песка</a:t>
            </a:r>
            <a:endParaRPr b="true" i="true"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Материалы: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лоток,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песок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Возьмите горсть сухого песка и выпустите его струйкой так, чтобы он попал в одно место. Постепенно в месте падения образуется конус, растущий в высоту и занимающий все большую площадь у основания. Если долго сыпать песок, то в одном месте, или в другом возникают сплавы. Движение песка похоже на течение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168" name="Picture 168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5689722" y="4149080"/>
            <a:ext cx="3346774" cy="2708918"/>
          </a:xfrm>
          <a:prstGeom prst="rect">
            <a:avLst/>
          </a:prstGeom>
          <a:ln>
            <a:noFill/>
          </a:ln>
        </p:spPr>
      </p:pic>
    </p:spTree>
  </p:cSld>
</p:sld>
</file>

<file path=ppt/slides/slide2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69" name="GroupShape 16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70" name="Shape 170"/>
          <p:cNvSpPr txBox="false"/>
          <p:nvPr isPhoto="false"/>
        </p:nvSpPr>
        <p:spPr>
          <a:xfrm flipH="false" flipV="false" rot="0">
            <a:off x="0" y="166569"/>
            <a:ext cx="9144000" cy="6709529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3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Свойства рассеянного песка</a:t>
            </a:r>
            <a:endParaRPr b="true" sz="3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Цель: </a:t>
            </a:r>
            <a:r>
              <a:rPr i="true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знакомить детей со свойствами песка</a:t>
            </a:r>
            <a:endParaRPr b="true" i="true"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Материалы: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лоток, песок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Разровняйте площадку из сухого песка. Равномерно по всей поверхности сыпьте песок через сито. Погрузите без надавливания в песок карандаш. Положите на поверхность песка какой-нибудь тяжелый предмет (например, ключ). Обратите внимание на глубину следа, оставшегося от предмета на песке. А теперь встряхните лоток. Проделайте ключом и карандашом аналогичные действия. В набросанный песок карандаш погрузится примерно вдвое глубже, чем в рассеянный. Отпечаток тяжелого предмета будет заметно более отчетливым на набросанном песке, чем на рассеянном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Рассеянный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песок заметнее плотнее.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indent="0" marL="0"/>
            <a:r>
              <a:rPr b="true" sz="3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Свойства </a:t>
            </a:r>
            <a:r>
              <a:rPr b="true" sz="3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мокрого </a:t>
            </a:r>
            <a:r>
              <a:rPr b="true" sz="3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песка</a:t>
            </a:r>
            <a:endParaRPr b="true" sz="3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Цель: </a:t>
            </a:r>
            <a:r>
              <a:rPr i="true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знакомить детей со свойствами песка</a:t>
            </a:r>
            <a:endParaRPr b="true" i="true"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Материалы: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лоток, песок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Предложите 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пересыпать мокрый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песок. Мокрый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песок нельзя сыпать струйкой из ладони, зато он может принимать  любую нужную форму, пока не высохнет.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Когда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песок намокнет, воздух между гранями каждой песчинки исчезает, мокрые грани слипаются и держат друг друга.  На мокром песке можно рисовать, высыхая, рисунок сохраняется.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мокрый песок добавить цемент,  то и высохнув, песок свою форму не потеряет и станет твердым, как камень.  Вот так песок работает на строительстве  домов.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Предложите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сделать постройки из песка, нарисовать картинки на песке.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2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71" name="GroupShape 17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72" name="Shape 172"/>
          <p:cNvSpPr txBox="false"/>
          <p:nvPr isPhoto="false"/>
        </p:nvSpPr>
        <p:spPr>
          <a:xfrm flipH="false" flipV="false" rot="0">
            <a:off x="-29497" y="7334"/>
            <a:ext cx="9144000" cy="498598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3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Рыхлый песок</a:t>
            </a:r>
            <a:endParaRPr b="true" sz="3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Цель: </a:t>
            </a:r>
            <a:r>
              <a:rPr i="true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знакомить детей со свойствами песка</a:t>
            </a:r>
            <a:endParaRPr b="true" i="true"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Материалы: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лоток, песок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2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Опыт 1: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Предложите пересыпать песок из стаканчика на лист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бумаги. Легко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 сыплется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песок? Попробуем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поставить («посадить») в стаканчик с песком палочку, как будто сажаем маленькое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деревце. Что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происходит?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Почему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палочка не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падает? Палочка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расталкивает песчинки, которые « не держатся друг за друга», и поэтому ее легко воткнуть.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Вывод</a:t>
            </a:r>
            <a:r>
              <a:rPr b="true" i="true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Сухой песок рыхлый.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2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Опыт </a:t>
            </a:r>
            <a:r>
              <a:rPr b="true" i="true" sz="2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b="true" i="true" sz="2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Аккуратно налейте немного воды в стаканчик с песком. Потрогайте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его. Каким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стал песок? (влажным,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мокрым) Куда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исчезла вода? (она «забралась» в песок между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песчинками) Попробуем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«посадить» палочку в мокрый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песок. В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какой песок она легче входит?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Вывод</a:t>
            </a:r>
            <a:r>
              <a:rPr b="true" i="true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помощью воды песчинки слипаются и крепко держатся друг за друга, мокрый песок плотный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174" name="Picture 174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4788024" y="4406408"/>
            <a:ext cx="4032448" cy="2451591"/>
          </a:xfrm>
          <a:prstGeom prst="rect">
            <a:avLst/>
          </a:prstGeom>
          <a:ln>
            <a:noFill/>
          </a:ln>
        </p:spPr>
      </p:pic>
    </p:spTree>
  </p:cSld>
</p:sld>
</file>

<file path=ppt/slides/slide2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75" name="GroupShape 17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76" name="Shape 176"/>
          <p:cNvSpPr txBox="false"/>
          <p:nvPr isPhoto="false"/>
        </p:nvSpPr>
        <p:spPr>
          <a:xfrm flipH="false" flipV="false" rot="0">
            <a:off x="0" y="0"/>
            <a:ext cx="9144000" cy="5601533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3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Где </a:t>
            </a:r>
            <a:r>
              <a:rPr b="true" sz="3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вода</a:t>
            </a:r>
            <a:r>
              <a:rPr b="true" sz="3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b="true" sz="3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Цель: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знакомить детей со свойствами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песка и глины</a:t>
            </a:r>
            <a:endParaRPr b="true"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Материалы: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лоток,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песок, глина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Предложить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детям выяснить свойства песка и глины, пробуя их на ощупь (сыпучие, сухие). Дети наливают стаканчики одновременно одинаковым количеством воды (волы наливают ровно столько, сколько чтобы полностью ушла в песок). Выяснить, что произошло в емкостях с песком и глиной (Вся вода ушла в песок, но стоит на поверхности глины); почему (у глины частички ближе друг к другу, не пропускают воду); где больше луж после дождя (на асфальте, на глинистой почве, т.к. они не пропускают воду внутрь; на земле, в песочнице луж нет); почему дорожки в огороде посыпают песком (для впитывания воды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.)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indent="0" marL="0"/>
            <a:r>
              <a:rPr b="true" sz="3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Песочные часы</a:t>
            </a:r>
            <a:endParaRPr b="true" sz="3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Цель: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знакомить детей со свойствами песка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Материалы</a:t>
            </a:r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лоток, песок,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песочные часы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Показать детям песочные часы. Пусть они последят за тем, как пересыпается песок. Дайте детям возможность ощутить длительность минуты. Попросить детей набрать в ладошку как можно больше песка, сжать кулачок и смотреть, как бежит струйка песка. Дети не должны разжимать свой кулачки до тех пор, пока не высыплется весь песок.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2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77" name="GroupShape 17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79" name="Picture 17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9144000" cy="6858000"/>
          </a:xfrm>
          <a:prstGeom prst="rect">
            <a:avLst/>
          </a:prstGeom>
        </p:spPr>
      </p:pic>
      <p:sp>
        <p:nvSpPr>
          <p:cNvPr hidden="false" id="180" name="Shape 180"/>
          <p:cNvSpPr txBox="false"/>
          <p:nvPr isPhoto="false"/>
        </p:nvSpPr>
        <p:spPr>
          <a:xfrm flipH="false" flipV="false" rot="0">
            <a:off x="0" y="0"/>
            <a:ext cx="7524328" cy="2308324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cap="all" sz="72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ЭКСПЕРИМЕНТЫ </a:t>
            </a:r>
            <a:r>
              <a:rPr b="true" cap="all" spc="0" sz="72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С ПОЧВОЙ</a:t>
            </a:r>
            <a:endParaRPr b="true" cap="all" spc="0" sz="720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2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81" name="GroupShape 18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82" name="Shape 182"/>
          <p:cNvSpPr txBox="false"/>
          <p:nvPr isPhoto="false"/>
        </p:nvSpPr>
        <p:spPr>
          <a:xfrm flipH="false" flipV="false" rot="0">
            <a:off x="0" y="0"/>
            <a:ext cx="9144000" cy="5355312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3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Где </a:t>
            </a:r>
            <a:r>
              <a:rPr b="true" sz="3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лучше </a:t>
            </a:r>
            <a:r>
              <a:rPr b="true" sz="3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расти?</a:t>
            </a:r>
            <a:endParaRPr b="true" sz="3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Цель: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знакомить детей со свойствами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почвы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Материалы</a:t>
            </a:r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лотки,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песок,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глина, почва, семечки, перегнившие листья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Возьмите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глубокий лоток.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Приготовьте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почву: песок, глину, перегнившие листья, затем посадите туда семечко быстрорастущего растения. Полейте водой и поставьте в теплое место. Вместе с детьми ухаживайте за посевом, через некоторое время появится росток.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2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Вывод</a:t>
            </a:r>
            <a:r>
              <a:rPr b="true" i="true" sz="2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земля плодородная, в ней много минералов, она рыхлая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indent="0" marL="0"/>
            <a:r>
              <a:rPr b="true" i="true" sz="3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</a:t>
            </a:r>
            <a:r>
              <a:rPr b="true" i="true" sz="3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передвигается вода в </a:t>
            </a:r>
            <a:r>
              <a:rPr b="true" i="true" sz="3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почве</a:t>
            </a:r>
            <a:endParaRPr b="true" sz="3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Цель: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знакомить детей со свойствами почвы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Материалы: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почва, цветочный горшок, вода</a:t>
            </a:r>
            <a:endParaRPr b="true" i="true"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Насыпьте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сухой земли в цветочный горшок или в жестяную жестянку от консервов с отверстиями в дне. Поставьте горшок в тарелку с водой. Пройдет некоторое время, и вы заметите, что почва смочилась до самого верха. Когда нет дождей, растения живут за счет воды, которая поднимается из более глубоких слоев почвы.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90" name="GroupShape 9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91" name="Shape 91"/>
          <p:cNvSpPr txBox="false"/>
          <p:nvPr isPhoto="false"/>
        </p:nvSpPr>
        <p:spPr>
          <a:xfrm flipH="false" flipV="false" rot="0">
            <a:off x="0" y="0"/>
            <a:ext cx="9144000" cy="2708434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b="true" sz="3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Вода прозрачная</a:t>
            </a:r>
            <a:endParaRPr sz="3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Цель: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познакомить детей еще с одним свойством воды-прозрачностью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Материал: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стакан с водой, стакан с молоком,2 ложечки.</a:t>
            </a:r>
            <a:endParaRPr b="true" i="true"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Воспитатель предлагает в 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оба стаканчика положить палочки или ложечки. В каком из стаканчиков они видны, а в каком - нет? Почему? Перед нами молоко и вода, в стаканчике с водой мы видим палочку, а в стаканчике с молоком - нет.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Вывод</a:t>
            </a:r>
            <a:r>
              <a:rPr b="true" i="true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вода прозрачная, а молоко - нет.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93" name="Picture 93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619672" y="2649392"/>
            <a:ext cx="5904655" cy="4208607"/>
          </a:xfrm>
          <a:prstGeom prst="rect">
            <a:avLst/>
          </a:prstGeom>
        </p:spPr>
      </p:pic>
      <p:pic>
        <p:nvPicPr>
          <p:cNvPr hidden="false" id="95" name="Picture 95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8318500" y="6032500"/>
            <a:ext cx="609600" cy="609600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96" name="GroupShape 9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97" name="Shape 97"/>
          <p:cNvSpPr txBox="false"/>
          <p:nvPr isPhoto="false"/>
        </p:nvSpPr>
        <p:spPr>
          <a:xfrm flipH="false" flipV="false" rot="0">
            <a:off x="0" y="1"/>
            <a:ext cx="9144000" cy="2985433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3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воды нет запаха</a:t>
            </a:r>
            <a:endParaRPr b="true" sz="3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Цель: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познакомить детей со свойствами воды</a:t>
            </a:r>
            <a:endParaRPr b="true" i="true"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Материалы: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стаканы с водопроводной водой</a:t>
            </a:r>
            <a:endParaRPr i="true"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Предложите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детям понюхать воду и сказать, чем она пахнет (или совсем не пахнет). Как и в предыдущем случае, из самых лучших побуж­дений они вас начнут уверять, что вода очень приятно пахнет. Пусть ню­хают еще и еще, пока не убедятся, что запаха нет. Однако подчеркните, что вода из водопроводного крана может иметь запах, так как ее очища­ют специальными веществами, чтобы она была безопасной для вашего здоровья.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99" name="Picture 9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03649" y="2636912"/>
            <a:ext cx="6552728" cy="3888432"/>
          </a:xfrm>
          <a:prstGeom prst="rect">
            <a:avLst/>
          </a:prstGeom>
          <a:ln>
            <a:noFill/>
          </a:ln>
        </p:spPr>
      </p:pic>
      <p:pic>
        <p:nvPicPr>
          <p:cNvPr hidden="false" id="101" name="Picture 101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8318500" y="6032500"/>
            <a:ext cx="609600" cy="609600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02" name="GroupShape 10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03" name="Shape 103"/>
          <p:cNvSpPr txBox="false"/>
          <p:nvPr isPhoto="false"/>
        </p:nvSpPr>
        <p:spPr>
          <a:xfrm flipH="false" flipV="false" rot="0">
            <a:off x="0" y="58847"/>
            <a:ext cx="9144000" cy="3262431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3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воды нет </a:t>
            </a:r>
            <a:r>
              <a:rPr b="true" sz="3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вкуса</a:t>
            </a:r>
            <a:endParaRPr b="true" sz="3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Цель: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познакомить детей со свойствами воды</a:t>
            </a:r>
            <a:endParaRPr b="true" i="true"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Материалы: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стаканы с водой, стаканы с соком</a:t>
            </a:r>
            <a:endParaRPr i="true"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Предложите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детям попробовать через соломинку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воду. </a:t>
            </a:r>
            <a:r>
              <a:rPr i="true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Вопрос</a:t>
            </a:r>
            <a:r>
              <a:rPr i="true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есть ли у нее вкус?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Очень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часто дети убежденно говорят, что вода очень вкусная. Дай­те им для сравнения попробовать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сок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Если они не убеди­лись, пусть еще раз попробуют воду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Объясните, что когда человек очень хочет пить, то с удовольствием пьет воду, и, чтобы выразить свое удо­вольствие, говорит: «Какая вкусная вода!», хотя на самом деле ее вкуса не чувствует.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вот морская вода на вкус соленая, потому что в ней много разных солей. Ее человек не может пить.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105" name="Picture 10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403647" y="3068961"/>
            <a:ext cx="6264697" cy="3789040"/>
          </a:xfrm>
          <a:prstGeom prst="rect">
            <a:avLst/>
          </a:prstGeom>
          <a:ln>
            <a:noFill/>
          </a:ln>
        </p:spPr>
      </p:pic>
    </p:spTree>
  </p:cSld>
</p:sld>
</file>

<file path=ppt/slides/slide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06" name="GroupShape 10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07" name="Shape 107"/>
          <p:cNvSpPr txBox="false"/>
          <p:nvPr isPhoto="false"/>
        </p:nvSpPr>
        <p:spPr>
          <a:xfrm flipH="false" flipV="false" rot="0">
            <a:off x="0" y="0"/>
            <a:ext cx="9144000" cy="3816429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3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Куда делась вода? </a:t>
            </a:r>
            <a:endParaRPr b="true" sz="3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Цель:</a:t>
            </a:r>
            <a:r>
              <a:rPr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выявить процесс испарения воды, зависимость скорости испарения от условий (открытая и закрытая поверхность воды).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Материал:</a:t>
            </a:r>
            <a:r>
              <a:rPr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две мерные одинаковые ёмкости.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Дети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наливают равное количество воды в ёмкости; вместе с воспитателем делают отметку уровня; одну банку закрывают плотно крышкой, другую - оставляют открытой; обе банки ставят на подоконник.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течение недели наблюдают процесс испарения, делая отметки на стенках ёмкостей и фиксируя результаты в дневнике наблюдений. Обсуждают, изменилось ли количество воды (уровень воды стал ниже отметки), куда исчезла вода с открытой банки (частицы воды поднялись с поверхности в воздух). Когда ёмкость закрыты, испарение слабое (частицы воды не могут испариться с закрытого сосуда).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109" name="Picture 10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2195736" y="3816429"/>
            <a:ext cx="4824536" cy="3041570"/>
          </a:xfrm>
          <a:prstGeom prst="rect">
            <a:avLst/>
          </a:prstGeom>
        </p:spPr>
      </p:pic>
    </p:spTree>
  </p:cSld>
</p:sld>
</file>

<file path=ppt/slides/slide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10" name="GroupShape 11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11" name="Shape 111"/>
          <p:cNvSpPr txBox="false"/>
          <p:nvPr isPhoto="false"/>
        </p:nvSpPr>
        <p:spPr>
          <a:xfrm flipH="false" flipV="false" rot="0">
            <a:off x="0" y="1"/>
            <a:ext cx="9144000" cy="3262431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3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Вода - жидкая, может </a:t>
            </a:r>
            <a:r>
              <a:rPr b="true" sz="3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течь и не имеет формы</a:t>
            </a:r>
            <a:endParaRPr b="true" sz="3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Цель: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Доказать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что вода – жидкая, может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течь, не имеет формы</a:t>
            </a:r>
            <a:endParaRPr b="true" i="true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Материалы: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Пустой стакан, стакан с водой, сосуды различной формы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Дайте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детям два стаканчика - один с водой, другой - пустой, и пред­ложите аккуратно перелить воду из одного в другой. Льется вода? Поче­му? Потому что она жидкая. Если бы вода не была жидкой, то она не смогла бы течь в реках и ручейках, не текла бы из крана.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Поскольку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вода жидкая, может течь, ее называют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жидкостью. Теперь предложить переливать воду в сосуды различных форм. Что происходит с водой, какую форму она принимает ?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113" name="Picture 113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835696" y="2636912"/>
            <a:ext cx="7308304" cy="4221088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14" name="GroupShape 11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15" name="Shape 115"/>
          <p:cNvSpPr txBox="false"/>
          <p:nvPr isPhoto="false"/>
        </p:nvSpPr>
        <p:spPr>
          <a:xfrm flipH="false" flipV="false" rot="0">
            <a:off x="0" y="0"/>
            <a:ext cx="9144000" cy="353943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3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Окрашивание воды</a:t>
            </a:r>
            <a:endParaRPr b="true" sz="3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Цель:</a:t>
            </a:r>
            <a:r>
              <a:rPr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выявить свойства воды: вода может быть тёплой и холодной, некоторые вещества растворяются в воде. Чем больше этого вещества, тем интенсивнее цвет; чем теплее вода, тем быстрее растворяется вещество.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Материал:</a:t>
            </a:r>
            <a:r>
              <a:rPr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ёмкости с водой (холодной и тёплой), краска, палочки для размешивания, мерные стаканчики.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Взрослый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дети рассматривают в воде 2-3 предмета, выясняют, почему они хорошо видны (вода прозрачная). Далее выясняют, как можно окрасить воду (добавить краску). Взрослый предлагает окрасить воду самим (в стаканчиках с тёплой и холодной водой). В каком стаканчике краска быстрее растворится? (В стакане с тёплой водой). Как окрасится вода, если красителя будет больше? (Вода станет более окрашенной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117" name="Picture 117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763688" y="3539430"/>
            <a:ext cx="5688632" cy="3318570"/>
          </a:xfrm>
          <a:prstGeom prst="rect">
            <a:avLst/>
          </a:prstGeom>
        </p:spPr>
      </p:pic>
    </p:spTree>
  </p:cSld>
</p:sld>
</file>

<file path=ppt/slides/slide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18" name="GroupShape 11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19" name="Shape 119"/>
          <p:cNvSpPr txBox="false"/>
          <p:nvPr isPhoto="false"/>
        </p:nvSpPr>
        <p:spPr>
          <a:xfrm flipH="false" flipV="false" rot="0">
            <a:off x="0" y="0"/>
            <a:ext cx="9144000" cy="3754874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3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</a:t>
            </a:r>
            <a:r>
              <a:rPr b="true" sz="3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воде одни вещества растворяются, другие не </a:t>
            </a:r>
            <a:r>
              <a:rPr b="true" sz="3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растворяются</a:t>
            </a:r>
            <a:endParaRPr sz="3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b="true" i="true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</a:t>
            </a:r>
            <a:r>
              <a:rPr b="true" i="true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закрепить понимание того, что вещества в воде не исчезают, а растворяются.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Материалы:</a:t>
            </a:r>
            <a:r>
              <a:rPr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стаканы с водой, песок, сахарный песок, акварельные краски, ложечки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Возьмите два стаканчика с водой. В один из них дети положат обыч­ный песок и попробуют размешать его ложкой. Что получается? Раство­рился песок или нет? Возьмем другой стаканчик и насыплем в него ло­жечку сахарного песка, размешаем его. Что теперь произошло? В каком из стаканчиков песок растворился? Предложите 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детям размешать акварельную краску в стаканчике с водой. Желательно, чтобы у каждого ребенка была своя краска, тогда вы получите целый набор разноцветной воды. Почему вода стала цветной? Краска в ней растворилась.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121" name="Picture 121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3779912" y="3428998"/>
            <a:ext cx="5364088" cy="3429001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MyOffice-CoreFramework-Android/29-1028.734.7326.662.0@RELEASE-CORE-29.0-RC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2023-03-18T06:53:56Z</dcterms:modified>
</cp:coreProperties>
</file>