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8"/>
  </p:notes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4" r:id="rId12"/>
    <p:sldId id="265" r:id="rId13"/>
    <p:sldId id="266" r:id="rId14"/>
    <p:sldId id="270" r:id="rId15"/>
    <p:sldId id="268" r:id="rId16"/>
    <p:sldId id="269" r:id="rId17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63185-4380-47CF-8B7E-994DF5B222A4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210AC-ED61-49ED-8379-F637268F9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366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210AC-ED61-49ED-8379-F637268F9D6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796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4C6B-AD8E-4AEB-93F2-B24F3E9012D7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1C6C303-FFA3-450E-92F1-F7F59795DE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4C6B-AD8E-4AEB-93F2-B24F3E9012D7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C303-FFA3-450E-92F1-F7F59795DE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4C6B-AD8E-4AEB-93F2-B24F3E9012D7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C303-FFA3-450E-92F1-F7F59795DE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4C6B-AD8E-4AEB-93F2-B24F3E9012D7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C303-FFA3-450E-92F1-F7F59795DE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4C6B-AD8E-4AEB-93F2-B24F3E9012D7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C6C303-FFA3-450E-92F1-F7F59795DE6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4C6B-AD8E-4AEB-93F2-B24F3E9012D7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C303-FFA3-450E-92F1-F7F59795DE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4C6B-AD8E-4AEB-93F2-B24F3E9012D7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C303-FFA3-450E-92F1-F7F59795DE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4C6B-AD8E-4AEB-93F2-B24F3E9012D7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C303-FFA3-450E-92F1-F7F59795DE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4C6B-AD8E-4AEB-93F2-B24F3E9012D7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C303-FFA3-450E-92F1-F7F59795DE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4C6B-AD8E-4AEB-93F2-B24F3E9012D7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C303-FFA3-450E-92F1-F7F59795DE6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4C6B-AD8E-4AEB-93F2-B24F3E9012D7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1C6C303-FFA3-450E-92F1-F7F59795DE6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E814C6B-AD8E-4AEB-93F2-B24F3E9012D7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1C6C303-FFA3-450E-92F1-F7F59795DE6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Tags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4000" dirty="0" smtClean="0"/>
              <a:t>Разделительные вопросы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73887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99176" cy="1371600"/>
          </a:xfrm>
        </p:spPr>
        <p:txBody>
          <a:bodyPr/>
          <a:lstStyle/>
          <a:p>
            <a:pPr algn="ctr"/>
            <a:r>
              <a:rPr lang="en-US" dirty="0" smtClean="0"/>
              <a:t>Remember!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dirty="0" smtClean="0"/>
              <a:t>Если в первой части предложения</a:t>
            </a:r>
          </a:p>
          <a:p>
            <a:r>
              <a:rPr lang="ru-RU" sz="3200" dirty="0"/>
              <a:t>е</a:t>
            </a:r>
            <a:r>
              <a:rPr lang="ru-RU" sz="3200" dirty="0" smtClean="0"/>
              <a:t>сть глаголы-помощники </a:t>
            </a:r>
            <a:r>
              <a:rPr lang="en-US" sz="3200" dirty="0" smtClean="0">
                <a:solidFill>
                  <a:srgbClr val="FF0000"/>
                </a:solidFill>
              </a:rPr>
              <a:t>do/does/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did</a:t>
            </a:r>
            <a:r>
              <a:rPr lang="ru-RU" sz="3200" dirty="0" smtClean="0"/>
              <a:t>,то во второй части предложения</a:t>
            </a:r>
          </a:p>
          <a:p>
            <a:r>
              <a:rPr lang="ru-RU" sz="3200" dirty="0"/>
              <a:t>и</a:t>
            </a:r>
            <a:r>
              <a:rPr lang="ru-RU" sz="3200" dirty="0" smtClean="0"/>
              <a:t>спользуется тот же глагол-</a:t>
            </a:r>
          </a:p>
          <a:p>
            <a:r>
              <a:rPr lang="ru-RU" sz="3200" dirty="0"/>
              <a:t>п</a:t>
            </a:r>
            <a:r>
              <a:rPr lang="ru-RU" sz="3200" dirty="0" smtClean="0"/>
              <a:t>омощник.</a:t>
            </a:r>
          </a:p>
          <a:p>
            <a:r>
              <a:rPr lang="en-US" sz="3200" dirty="0" smtClean="0"/>
              <a:t>He doesn’t play tennis, does he?</a:t>
            </a:r>
          </a:p>
          <a:p>
            <a:r>
              <a:rPr lang="en-US" sz="3200" dirty="0" smtClean="0"/>
              <a:t>She didn’t get the </a:t>
            </a:r>
            <a:r>
              <a:rPr lang="en-US" sz="3200" err="1" smtClean="0"/>
              <a:t>invitation</a:t>
            </a:r>
            <a:r>
              <a:rPr lang="en-US" sz="3200" smtClean="0"/>
              <a:t>, did she? </a:t>
            </a:r>
            <a:r>
              <a:rPr lang="ru-RU" sz="3200" dirty="0" smtClean="0"/>
              <a:t> </a:t>
            </a:r>
            <a:r>
              <a:rPr lang="en-US" sz="3200" dirty="0" smtClean="0"/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1166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148"/>
            <a:ext cx="8527504" cy="13716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Что изменилось во 2 части?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1. You </a:t>
            </a:r>
            <a:r>
              <a:rPr lang="en-US" sz="3200" dirty="0" smtClean="0">
                <a:solidFill>
                  <a:srgbClr val="FF0000"/>
                </a:solidFill>
              </a:rPr>
              <a:t>can’t</a:t>
            </a:r>
            <a:r>
              <a:rPr lang="en-US" sz="3200" dirty="0" smtClean="0"/>
              <a:t> sing, </a:t>
            </a:r>
            <a:r>
              <a:rPr lang="en-US" sz="3200" dirty="0" smtClean="0">
                <a:solidFill>
                  <a:srgbClr val="FF0000"/>
                </a:solidFill>
              </a:rPr>
              <a:t>can</a:t>
            </a:r>
            <a:r>
              <a:rPr lang="en-US" sz="3200" dirty="0" smtClean="0"/>
              <a:t> you?</a:t>
            </a:r>
          </a:p>
          <a:p>
            <a:r>
              <a:rPr lang="en-US" sz="3200" dirty="0" smtClean="0"/>
              <a:t>    She </a:t>
            </a:r>
            <a:r>
              <a:rPr lang="en-US" sz="3200" dirty="0" smtClean="0">
                <a:solidFill>
                  <a:srgbClr val="FF0000"/>
                </a:solidFill>
              </a:rPr>
              <a:t>has</a:t>
            </a:r>
            <a:r>
              <a:rPr lang="en-US" sz="3200" dirty="0" smtClean="0"/>
              <a:t> got a dog, </a:t>
            </a:r>
            <a:r>
              <a:rPr lang="en-US" sz="3200" dirty="0" smtClean="0">
                <a:solidFill>
                  <a:srgbClr val="FF0000"/>
                </a:solidFill>
              </a:rPr>
              <a:t>hasn’t</a:t>
            </a:r>
            <a:r>
              <a:rPr lang="en-US" sz="3200" dirty="0" smtClean="0"/>
              <a:t> she?</a:t>
            </a:r>
            <a:endParaRPr lang="ru-RU" sz="3200" dirty="0" smtClean="0"/>
          </a:p>
          <a:p>
            <a:r>
              <a:rPr lang="ru-RU" sz="3200" dirty="0" smtClean="0"/>
              <a:t>2. </a:t>
            </a:r>
            <a:r>
              <a:rPr lang="en-US" sz="3200" dirty="0" smtClean="0"/>
              <a:t>My </a:t>
            </a:r>
            <a:r>
              <a:rPr lang="en-US" sz="3200" dirty="0" smtClean="0">
                <a:solidFill>
                  <a:srgbClr val="FF0000"/>
                </a:solidFill>
              </a:rPr>
              <a:t>friends</a:t>
            </a:r>
            <a:r>
              <a:rPr lang="en-US" sz="3200" dirty="0" smtClean="0"/>
              <a:t> didn’t see us, did </a:t>
            </a:r>
            <a:r>
              <a:rPr lang="en-US" sz="3200" dirty="0" smtClean="0">
                <a:solidFill>
                  <a:srgbClr val="FF0000"/>
                </a:solidFill>
              </a:rPr>
              <a:t>they</a:t>
            </a:r>
            <a:r>
              <a:rPr lang="en-US" sz="3200" dirty="0" smtClean="0"/>
              <a:t>?</a:t>
            </a:r>
          </a:p>
          <a:p>
            <a:r>
              <a:rPr lang="en-US" sz="3200" dirty="0" smtClean="0"/>
              <a:t>    His </a:t>
            </a:r>
            <a:r>
              <a:rPr lang="en-US" sz="3200" dirty="0" smtClean="0">
                <a:solidFill>
                  <a:srgbClr val="FF0000"/>
                </a:solidFill>
              </a:rPr>
              <a:t>sister</a:t>
            </a:r>
            <a:r>
              <a:rPr lang="en-US" sz="3200" dirty="0" smtClean="0"/>
              <a:t> can dance, can’t </a:t>
            </a:r>
            <a:r>
              <a:rPr lang="en-US" sz="3200" dirty="0" smtClean="0">
                <a:solidFill>
                  <a:srgbClr val="FF0000"/>
                </a:solidFill>
              </a:rPr>
              <a:t>she</a:t>
            </a:r>
            <a:r>
              <a:rPr lang="en-US" sz="3200" dirty="0" smtClean="0"/>
              <a:t>?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0664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39"/>
            <a:ext cx="8239472" cy="1371600"/>
          </a:xfrm>
        </p:spPr>
        <p:txBody>
          <a:bodyPr/>
          <a:lstStyle/>
          <a:p>
            <a:pPr algn="ctr"/>
            <a:r>
              <a:rPr lang="en-US" dirty="0" smtClean="0"/>
              <a:t>Add the tag </a:t>
            </a:r>
            <a:r>
              <a:rPr lang="en-US" dirty="0"/>
              <a:t>e</a:t>
            </a:r>
            <a:r>
              <a:rPr lang="en-US" dirty="0" smtClean="0"/>
              <a:t>ndings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57400"/>
            <a:ext cx="8556104" cy="5400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It’s a lovely evening,                   </a:t>
            </a:r>
            <a:r>
              <a:rPr lang="en-US" sz="3200" dirty="0" smtClean="0">
                <a:solidFill>
                  <a:srgbClr val="FF0000"/>
                </a:solidFill>
              </a:rPr>
              <a:t>wasn’t it</a:t>
            </a:r>
            <a:r>
              <a:rPr lang="en-US" sz="3200" dirty="0" smtClean="0"/>
              <a:t>?</a:t>
            </a:r>
          </a:p>
          <a:p>
            <a:r>
              <a:rPr lang="en-US" sz="3200" dirty="0" smtClean="0"/>
              <a:t>You will come here again,           </a:t>
            </a:r>
            <a:r>
              <a:rPr lang="en-US" sz="3200" dirty="0" smtClean="0">
                <a:solidFill>
                  <a:srgbClr val="FF0000"/>
                </a:solidFill>
              </a:rPr>
              <a:t>isn’t it</a:t>
            </a:r>
            <a:r>
              <a:rPr lang="en-US" sz="3200" dirty="0" smtClean="0"/>
              <a:t>?</a:t>
            </a:r>
          </a:p>
          <a:p>
            <a:r>
              <a:rPr lang="en-US" sz="3200" dirty="0" smtClean="0"/>
              <a:t>We could go together,                 </a:t>
            </a:r>
            <a:r>
              <a:rPr lang="en-US" sz="3200" dirty="0" smtClean="0">
                <a:solidFill>
                  <a:srgbClr val="FF0000"/>
                </a:solidFill>
              </a:rPr>
              <a:t>won’t you</a:t>
            </a:r>
            <a:r>
              <a:rPr lang="en-US" sz="3200" dirty="0" smtClean="0"/>
              <a:t>?</a:t>
            </a:r>
          </a:p>
          <a:p>
            <a:r>
              <a:rPr lang="en-US" sz="3200" dirty="0" smtClean="0"/>
              <a:t>We can sing English songs,       </a:t>
            </a:r>
            <a:r>
              <a:rPr lang="en-US" sz="3200" dirty="0" smtClean="0">
                <a:solidFill>
                  <a:srgbClr val="FF0000"/>
                </a:solidFill>
              </a:rPr>
              <a:t>aren’t you</a:t>
            </a:r>
            <a:r>
              <a:rPr lang="en-US" sz="3200" dirty="0" smtClean="0"/>
              <a:t>?</a:t>
            </a:r>
          </a:p>
          <a:p>
            <a:r>
              <a:rPr lang="en-US" sz="3200" dirty="0" smtClean="0"/>
              <a:t>You are responsible for </a:t>
            </a:r>
          </a:p>
          <a:p>
            <a:r>
              <a:rPr lang="en-US" sz="3200" dirty="0" smtClean="0"/>
              <a:t> the party,                                      </a:t>
            </a:r>
            <a:r>
              <a:rPr lang="en-US" sz="3200" dirty="0" smtClean="0">
                <a:solidFill>
                  <a:srgbClr val="FF0000"/>
                </a:solidFill>
              </a:rPr>
              <a:t>can’t we</a:t>
            </a:r>
            <a:r>
              <a:rPr lang="en-US" sz="3200" dirty="0" smtClean="0"/>
              <a:t>?</a:t>
            </a:r>
          </a:p>
          <a:p>
            <a:r>
              <a:rPr lang="en-US" sz="3200" dirty="0" smtClean="0"/>
              <a:t>It was a wonderful game,         </a:t>
            </a:r>
            <a:r>
              <a:rPr lang="en-US" sz="3200" dirty="0" smtClean="0">
                <a:solidFill>
                  <a:srgbClr val="FF0000"/>
                </a:solidFill>
              </a:rPr>
              <a:t>couldn’t we</a:t>
            </a:r>
            <a:r>
              <a:rPr lang="en-US" sz="3200" dirty="0" smtClean="0"/>
              <a:t>?     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7767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68952" cy="1371600"/>
          </a:xfrm>
        </p:spPr>
        <p:txBody>
          <a:bodyPr/>
          <a:lstStyle/>
          <a:p>
            <a:pPr algn="ctr"/>
            <a:r>
              <a:rPr lang="en-US" dirty="0" smtClean="0"/>
              <a:t>Add the  tag endings: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8" cy="5184576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You don’t need any help,          </a:t>
            </a:r>
            <a:r>
              <a:rPr lang="en-US" sz="3200" dirty="0" smtClean="0">
                <a:solidFill>
                  <a:srgbClr val="FF0000"/>
                </a:solidFill>
              </a:rPr>
              <a:t>does she</a:t>
            </a:r>
            <a:r>
              <a:rPr lang="en-US" sz="3200" dirty="0" smtClean="0"/>
              <a:t>?</a:t>
            </a:r>
          </a:p>
          <a:p>
            <a:r>
              <a:rPr lang="en-US" sz="3200" dirty="0" smtClean="0"/>
              <a:t>Paul isn’t good at </a:t>
            </a:r>
            <a:r>
              <a:rPr lang="en-US" sz="3200" dirty="0" err="1" smtClean="0"/>
              <a:t>Maths</a:t>
            </a:r>
            <a:r>
              <a:rPr lang="en-US" sz="3200" dirty="0" smtClean="0"/>
              <a:t>,          </a:t>
            </a:r>
            <a:r>
              <a:rPr lang="en-US" sz="3200" dirty="0" smtClean="0">
                <a:solidFill>
                  <a:srgbClr val="FF0000"/>
                </a:solidFill>
              </a:rPr>
              <a:t>will she</a:t>
            </a:r>
            <a:r>
              <a:rPr lang="en-US" sz="3200" dirty="0" smtClean="0"/>
              <a:t>?</a:t>
            </a:r>
          </a:p>
          <a:p>
            <a:r>
              <a:rPr lang="en-US" sz="3200" dirty="0" smtClean="0"/>
              <a:t>She doesn’t speak </a:t>
            </a:r>
            <a:r>
              <a:rPr lang="en-US" sz="3200" dirty="0" err="1" smtClean="0"/>
              <a:t>Italien</a:t>
            </a:r>
            <a:r>
              <a:rPr lang="en-US" sz="3200" dirty="0" smtClean="0"/>
              <a:t>,         </a:t>
            </a:r>
            <a:r>
              <a:rPr lang="en-US" sz="3200" dirty="0" smtClean="0">
                <a:solidFill>
                  <a:srgbClr val="FF0000"/>
                </a:solidFill>
              </a:rPr>
              <a:t>did they</a:t>
            </a:r>
            <a:r>
              <a:rPr lang="en-US" sz="3200" dirty="0" smtClean="0"/>
              <a:t>? </a:t>
            </a:r>
          </a:p>
          <a:p>
            <a:r>
              <a:rPr lang="en-US" sz="3200" dirty="0" smtClean="0"/>
              <a:t>Our match wasn’t interesting,    </a:t>
            </a:r>
            <a:r>
              <a:rPr lang="en-US" sz="3200" dirty="0" smtClean="0">
                <a:solidFill>
                  <a:srgbClr val="FF0000"/>
                </a:solidFill>
              </a:rPr>
              <a:t>are they</a:t>
            </a:r>
            <a:r>
              <a:rPr lang="en-US" sz="3200" dirty="0" smtClean="0"/>
              <a:t>?</a:t>
            </a:r>
          </a:p>
          <a:p>
            <a:r>
              <a:rPr lang="en-US" sz="3200" dirty="0" smtClean="0"/>
              <a:t>My sister won’t give he bike,      </a:t>
            </a:r>
            <a:r>
              <a:rPr lang="en-US" sz="3200" dirty="0" smtClean="0">
                <a:solidFill>
                  <a:srgbClr val="FF0000"/>
                </a:solidFill>
              </a:rPr>
              <a:t>do you</a:t>
            </a:r>
            <a:r>
              <a:rPr lang="en-US" sz="3200" dirty="0" smtClean="0"/>
              <a:t>?</a:t>
            </a:r>
          </a:p>
          <a:p>
            <a:r>
              <a:rPr lang="en-US" sz="3200" dirty="0" smtClean="0"/>
              <a:t>My friends aren’t from Britain,       </a:t>
            </a:r>
            <a:r>
              <a:rPr lang="en-US" sz="3200" dirty="0" smtClean="0">
                <a:solidFill>
                  <a:srgbClr val="FF0000"/>
                </a:solidFill>
              </a:rPr>
              <a:t>is he</a:t>
            </a:r>
            <a:r>
              <a:rPr lang="en-US" sz="3200" dirty="0" smtClean="0"/>
              <a:t>?</a:t>
            </a:r>
          </a:p>
          <a:p>
            <a:r>
              <a:rPr lang="en-US" sz="3200" dirty="0" smtClean="0"/>
              <a:t>They didn’t arrange a date</a:t>
            </a:r>
          </a:p>
          <a:p>
            <a:r>
              <a:rPr lang="en-US" sz="3200" dirty="0"/>
              <a:t>o</a:t>
            </a:r>
            <a:r>
              <a:rPr lang="en-US" sz="3200" dirty="0" smtClean="0"/>
              <a:t>f the competition,                        </a:t>
            </a:r>
            <a:r>
              <a:rPr lang="en-US" sz="3200" dirty="0" smtClean="0">
                <a:solidFill>
                  <a:srgbClr val="FF0000"/>
                </a:solidFill>
              </a:rPr>
              <a:t>was it</a:t>
            </a:r>
            <a:r>
              <a:rPr lang="en-US" sz="3200" dirty="0" smtClean="0"/>
              <a:t>?  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7889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63272" cy="1371600"/>
          </a:xfrm>
        </p:spPr>
        <p:txBody>
          <a:bodyPr/>
          <a:lstStyle/>
          <a:p>
            <a:pPr algn="ctr"/>
            <a:r>
              <a:rPr lang="en-US" dirty="0" smtClean="0"/>
              <a:t>Write your homework!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     Ex.7 p.27 in Student’s Book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546569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6048672" cy="1371600"/>
          </a:xfrm>
        </p:spPr>
        <p:txBody>
          <a:bodyPr/>
          <a:lstStyle/>
          <a:p>
            <a:pPr algn="ctr"/>
            <a:r>
              <a:rPr lang="en-US" dirty="0" smtClean="0"/>
              <a:t>Our short break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1.Come to me, please, take the flowers and give the flowers to Lena. Sit down, please.</a:t>
            </a:r>
          </a:p>
          <a:p>
            <a:r>
              <a:rPr lang="en-US" sz="2400" dirty="0" smtClean="0"/>
              <a:t>2.Lena, pass the flowers to your classmate, please.</a:t>
            </a:r>
          </a:p>
          <a:p>
            <a:r>
              <a:rPr lang="en-US" sz="2400" dirty="0" smtClean="0"/>
              <a:t>3.Maksim,come to Lena, please, take the flowers and give the flowers to me.</a:t>
            </a:r>
          </a:p>
          <a:p>
            <a:r>
              <a:rPr lang="en-US" sz="2400" dirty="0" smtClean="0"/>
              <a:t>4.Stand up on the tip toes, please, hands up, look on the lamp, hands down, turn your head to the left, up, turn your head to the right, up, down</a:t>
            </a:r>
          </a:p>
          <a:p>
            <a:r>
              <a:rPr lang="en-US" sz="2400" dirty="0" smtClean="0"/>
              <a:t>5.Touch to me! Touch to your chair! Sit down, please. Well done.</a:t>
            </a:r>
          </a:p>
          <a:p>
            <a:r>
              <a:rPr lang="en-US" sz="2400" dirty="0" smtClean="0"/>
              <a:t>6.Now go to your computers and do the </a:t>
            </a:r>
            <a:r>
              <a:rPr lang="en-US" sz="2400" dirty="0" err="1" smtClean="0"/>
              <a:t>test,please</a:t>
            </a:r>
            <a:r>
              <a:rPr lang="en-US" sz="2400" dirty="0" smtClean="0"/>
              <a:t>!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062129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99176" cy="1371600"/>
          </a:xfrm>
        </p:spPr>
        <p:txBody>
          <a:bodyPr/>
          <a:lstStyle/>
          <a:p>
            <a:pPr algn="ctr"/>
            <a:r>
              <a:rPr lang="en-US" dirty="0" smtClean="0"/>
              <a:t>Our results: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Come to me, please, take your marks and show to our guests.</a:t>
            </a:r>
          </a:p>
          <a:p>
            <a:r>
              <a:rPr lang="en-US" sz="3200" dirty="0" smtClean="0"/>
              <a:t>Stand in order, at first with the marks-5, then with marks-4, then with marks-3 and go to </a:t>
            </a:r>
            <a:r>
              <a:rPr lang="en-US" sz="3200" dirty="0" smtClean="0"/>
              <a:t>the dinning </a:t>
            </a:r>
            <a:r>
              <a:rPr lang="en-US" sz="3200" dirty="0" err="1" smtClean="0"/>
              <a:t>room,please</a:t>
            </a:r>
            <a:r>
              <a:rPr lang="en-US" sz="3200" smtClean="0"/>
              <a:t>!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55385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5791200" cy="1371600"/>
          </a:xfrm>
        </p:spPr>
        <p:txBody>
          <a:bodyPr/>
          <a:lstStyle/>
          <a:p>
            <a:pPr algn="ctr"/>
            <a:r>
              <a:rPr lang="ru-RU" dirty="0" smtClean="0"/>
              <a:t>Цель урока: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1.</a:t>
            </a:r>
            <a:r>
              <a:rPr lang="ru-RU" sz="2400" dirty="0" smtClean="0"/>
              <a:t>Познакомить учащихся с правилами             употребления разделительных вопросов.</a:t>
            </a:r>
          </a:p>
          <a:p>
            <a:r>
              <a:rPr lang="ru-RU" sz="2400" dirty="0" smtClean="0"/>
              <a:t>2.Упражнять в употреблении разделительных </a:t>
            </a:r>
            <a:r>
              <a:rPr lang="en-US" sz="2400" dirty="0" smtClean="0"/>
              <a:t>     </a:t>
            </a:r>
            <a:r>
              <a:rPr lang="ru-RU" sz="2400" dirty="0" smtClean="0"/>
              <a:t>вопросов со зрительной опорой.</a:t>
            </a:r>
            <a:endParaRPr lang="ru-RU" sz="2400" dirty="0" smtClean="0"/>
          </a:p>
          <a:p>
            <a:r>
              <a:rPr lang="ru-RU" sz="2400" dirty="0" smtClean="0"/>
              <a:t>3.Закрепить понимание употребления глаголов</a:t>
            </a:r>
            <a:r>
              <a:rPr lang="en-US" sz="2400" dirty="0" smtClean="0"/>
              <a:t>:</a:t>
            </a:r>
            <a:r>
              <a:rPr lang="en-US" sz="2400" dirty="0" err="1" smtClean="0"/>
              <a:t>take,give,come,go,pass</a:t>
            </a:r>
            <a:r>
              <a:rPr lang="en-US" sz="2400" dirty="0" smtClean="0"/>
              <a:t>, turn</a:t>
            </a:r>
            <a:r>
              <a:rPr lang="ru-RU" sz="2400" dirty="0" smtClean="0"/>
              <a:t> на слух</a:t>
            </a:r>
            <a:r>
              <a:rPr lang="en-US" sz="2400" dirty="0" smtClean="0"/>
              <a:t>.</a:t>
            </a:r>
            <a:endParaRPr lang="ru-RU" sz="2400" dirty="0" smtClean="0"/>
          </a:p>
          <a:p>
            <a:r>
              <a:rPr lang="ru-RU" sz="2400" dirty="0" smtClean="0"/>
              <a:t>4.Продолжать формировать произносительные навыки, повторяя слова и фразы скороговорки со звуком-</a:t>
            </a:r>
            <a:r>
              <a:rPr lang="en-US" sz="2400" dirty="0" err="1" smtClean="0"/>
              <a:t>sh</a:t>
            </a:r>
            <a:r>
              <a:rPr lang="en-US" sz="2400" dirty="0" smtClean="0"/>
              <a:t>-</a:t>
            </a:r>
          </a:p>
          <a:p>
            <a:r>
              <a:rPr lang="ru-RU" sz="2400" dirty="0" smtClean="0"/>
              <a:t>5.Воспитывать доброжелательное отношение друг к другу и к окружающим, умение вежливо обратиться к взрослому и сверстнику.</a:t>
            </a:r>
            <a:endParaRPr lang="en-US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2823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47248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Read and say this tongue twister as quickly as you can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7620000" cy="4373563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 Fried fresh</a:t>
            </a:r>
            <a:r>
              <a:rPr lang="ru-RU" sz="3200" dirty="0" smtClean="0"/>
              <a:t> </a:t>
            </a:r>
            <a:r>
              <a:rPr lang="en-US" sz="3200" dirty="0" smtClean="0"/>
              <a:t>fish</a:t>
            </a:r>
          </a:p>
          <a:p>
            <a:pPr algn="ctr"/>
            <a:r>
              <a:rPr lang="en-US" sz="3200" dirty="0"/>
              <a:t> </a:t>
            </a:r>
            <a:r>
              <a:rPr lang="en-US" sz="3200" dirty="0" smtClean="0"/>
              <a:t>Fish fried fresh,</a:t>
            </a:r>
          </a:p>
          <a:p>
            <a:pPr algn="ctr"/>
            <a:r>
              <a:rPr lang="en-US" sz="3200" dirty="0"/>
              <a:t> </a:t>
            </a:r>
            <a:r>
              <a:rPr lang="en-US" sz="3200" dirty="0" smtClean="0"/>
              <a:t>Fresh fried fish,</a:t>
            </a:r>
          </a:p>
          <a:p>
            <a:pPr algn="ctr"/>
            <a:r>
              <a:rPr lang="en-US" sz="3200" dirty="0"/>
              <a:t> </a:t>
            </a:r>
            <a:r>
              <a:rPr lang="en-US" sz="3200" dirty="0" smtClean="0"/>
              <a:t>Fresh fish fried,</a:t>
            </a:r>
          </a:p>
          <a:p>
            <a:pPr algn="ctr"/>
            <a:r>
              <a:rPr lang="en-US" sz="3200" dirty="0"/>
              <a:t> </a:t>
            </a:r>
            <a:r>
              <a:rPr lang="en-US" sz="3200" dirty="0" smtClean="0"/>
              <a:t>Oh, fish, fresh, fried.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73923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47248" cy="1371600"/>
          </a:xfrm>
        </p:spPr>
        <p:txBody>
          <a:bodyPr>
            <a:noAutofit/>
          </a:bodyPr>
          <a:lstStyle/>
          <a:p>
            <a:r>
              <a:rPr lang="en-US" sz="4400" dirty="0" err="1" smtClean="0"/>
              <a:t>GRAmmar</a:t>
            </a:r>
            <a:r>
              <a:rPr lang="en-US" sz="4400" dirty="0" smtClean="0"/>
              <a:t> discoveries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lIns="108000" anchor="ctr">
            <a:normAutofit fontScale="77500" lnSpcReduction="20000"/>
          </a:bodyPr>
          <a:lstStyle/>
          <a:p>
            <a:r>
              <a:rPr lang="ru-RU" sz="4000" dirty="0" smtClean="0"/>
              <a:t>В английском языке существуют</a:t>
            </a:r>
            <a:endParaRPr lang="en-US" sz="4000" dirty="0" smtClean="0"/>
          </a:p>
          <a:p>
            <a:r>
              <a:rPr lang="ru-RU" sz="4000" dirty="0" smtClean="0"/>
              <a:t> специальные окончания вопросов,</a:t>
            </a:r>
            <a:endParaRPr lang="en-US" sz="4000" dirty="0" smtClean="0"/>
          </a:p>
          <a:p>
            <a:r>
              <a:rPr lang="ru-RU" sz="4000" dirty="0" smtClean="0"/>
              <a:t> которые очень важны для</a:t>
            </a:r>
            <a:endParaRPr lang="en-US" sz="4000" dirty="0" smtClean="0"/>
          </a:p>
          <a:p>
            <a:r>
              <a:rPr lang="ru-RU" sz="4000" dirty="0" smtClean="0"/>
              <a:t> поддержания беседы. Они как бы </a:t>
            </a:r>
          </a:p>
          <a:p>
            <a:r>
              <a:rPr lang="ru-RU" sz="4000" dirty="0" smtClean="0"/>
              <a:t>помогают перебросить  «мостик» к</a:t>
            </a:r>
          </a:p>
          <a:p>
            <a:r>
              <a:rPr lang="en-US" sz="4000" dirty="0"/>
              <a:t>c</a:t>
            </a:r>
            <a:r>
              <a:rPr lang="ru-RU" sz="4000" dirty="0" err="1" smtClean="0"/>
              <a:t>обеседнику</a:t>
            </a:r>
            <a:r>
              <a:rPr lang="ru-RU" sz="4000" dirty="0" smtClean="0"/>
              <a:t>, чтобы тот мог </a:t>
            </a:r>
            <a:r>
              <a:rPr lang="ru-RU" sz="4000" dirty="0" err="1" smtClean="0"/>
              <a:t>продол</a:t>
            </a:r>
            <a:r>
              <a:rPr lang="ru-RU" sz="4000" dirty="0" smtClean="0"/>
              <a:t>-</a:t>
            </a:r>
          </a:p>
          <a:p>
            <a:r>
              <a:rPr lang="ru-RU" sz="4000" dirty="0"/>
              <a:t>ж</a:t>
            </a:r>
            <a:r>
              <a:rPr lang="ru-RU" sz="4000" dirty="0" smtClean="0"/>
              <a:t>ить беседу.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52760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Сравните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484784"/>
            <a:ext cx="77724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She is a very good girl, </a:t>
            </a:r>
            <a:r>
              <a:rPr lang="en-US" sz="4400" dirty="0" smtClean="0">
                <a:solidFill>
                  <a:srgbClr val="FF0000"/>
                </a:solidFill>
              </a:rPr>
              <a:t>isn’t</a:t>
            </a:r>
            <a:r>
              <a:rPr lang="ru-RU" sz="4400" dirty="0" smtClean="0"/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she</a:t>
            </a:r>
            <a:r>
              <a:rPr lang="en-US" sz="4400" dirty="0" smtClean="0"/>
              <a:t>?</a:t>
            </a:r>
            <a:endParaRPr lang="ru-RU" sz="4400" dirty="0" smtClean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ru-RU" sz="4400" dirty="0" smtClean="0"/>
              <a:t>Она хорошая девочка ,</a:t>
            </a:r>
            <a:r>
              <a:rPr lang="ru-RU" sz="4400" dirty="0" smtClean="0">
                <a:solidFill>
                  <a:srgbClr val="FF0000"/>
                </a:solidFill>
              </a:rPr>
              <a:t>не так ли?</a:t>
            </a:r>
          </a:p>
          <a:p>
            <a:pPr marL="0" indent="0">
              <a:buNone/>
            </a:pPr>
            <a:endParaRPr lang="en-US" sz="4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30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095456" cy="1371600"/>
          </a:xfrm>
        </p:spPr>
        <p:txBody>
          <a:bodyPr anchor="ctr"/>
          <a:lstStyle/>
          <a:p>
            <a:pPr algn="ctr"/>
            <a:r>
              <a:rPr lang="ru-RU" dirty="0" smtClean="0"/>
              <a:t>Сравните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He can’t sing, </a:t>
            </a:r>
            <a:r>
              <a:rPr lang="en-US" sz="3200" dirty="0" smtClean="0">
                <a:solidFill>
                  <a:srgbClr val="FF0000"/>
                </a:solidFill>
              </a:rPr>
              <a:t>can he</a:t>
            </a:r>
            <a:r>
              <a:rPr lang="en-US" sz="3200" dirty="0" smtClean="0"/>
              <a:t>? </a:t>
            </a:r>
          </a:p>
          <a:p>
            <a:r>
              <a:rPr lang="ru-RU" sz="3200" dirty="0" smtClean="0"/>
              <a:t>Он не может петь, </a:t>
            </a:r>
            <a:r>
              <a:rPr lang="ru-RU" sz="3200" dirty="0" smtClean="0">
                <a:solidFill>
                  <a:srgbClr val="FF0000"/>
                </a:solidFill>
              </a:rPr>
              <a:t>не так ли</a:t>
            </a:r>
            <a:r>
              <a:rPr lang="ru-RU" sz="3200" dirty="0" smtClean="0"/>
              <a:t>?</a:t>
            </a:r>
          </a:p>
          <a:p>
            <a:r>
              <a:rPr lang="en-US" sz="3200" dirty="0" smtClean="0"/>
              <a:t>We  mustn’t do it, </a:t>
            </a:r>
            <a:r>
              <a:rPr lang="en-US" sz="3200" dirty="0" smtClean="0">
                <a:solidFill>
                  <a:srgbClr val="FF0000"/>
                </a:solidFill>
              </a:rPr>
              <a:t>must we</a:t>
            </a:r>
            <a:r>
              <a:rPr lang="en-US" sz="3200" dirty="0" smtClean="0"/>
              <a:t>?</a:t>
            </a:r>
          </a:p>
          <a:p>
            <a:r>
              <a:rPr lang="ru-RU" sz="3200" dirty="0" smtClean="0"/>
              <a:t>Мы не должны делать так,</a:t>
            </a:r>
          </a:p>
          <a:p>
            <a:r>
              <a:rPr lang="ru-RU" sz="3200" dirty="0">
                <a:solidFill>
                  <a:srgbClr val="FF0000"/>
                </a:solidFill>
              </a:rPr>
              <a:t>н</a:t>
            </a:r>
            <a:r>
              <a:rPr lang="ru-RU" sz="3200" dirty="0" smtClean="0">
                <a:solidFill>
                  <a:srgbClr val="FF0000"/>
                </a:solidFill>
              </a:rPr>
              <a:t>е правда ли</a:t>
            </a:r>
            <a:r>
              <a:rPr lang="ru-RU" sz="3200" dirty="0" smtClean="0"/>
              <a:t>?</a:t>
            </a:r>
          </a:p>
          <a:p>
            <a:r>
              <a:rPr lang="en-US" sz="3200" dirty="0" smtClean="0"/>
              <a:t>It was windy yesterday, it </a:t>
            </a:r>
            <a:r>
              <a:rPr lang="en-US" sz="3200" dirty="0" smtClean="0">
                <a:solidFill>
                  <a:srgbClr val="FF0000"/>
                </a:solidFill>
              </a:rPr>
              <a:t>wasn’t</a:t>
            </a:r>
            <a:r>
              <a:rPr lang="en-US" sz="3200" dirty="0" smtClean="0"/>
              <a:t>? </a:t>
            </a:r>
          </a:p>
          <a:p>
            <a:r>
              <a:rPr lang="ru-RU" sz="3200" dirty="0" smtClean="0"/>
              <a:t>Было ветрено вчера, </a:t>
            </a:r>
            <a:r>
              <a:rPr lang="ru-RU" sz="3200" dirty="0" smtClean="0">
                <a:solidFill>
                  <a:srgbClr val="FF0000"/>
                </a:solidFill>
              </a:rPr>
              <a:t>не так ли</a:t>
            </a:r>
            <a:r>
              <a:rPr lang="ru-RU" sz="3200" dirty="0" smtClean="0"/>
              <a:t>?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5710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527504" cy="13716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Подобные вопросы называются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Tag-questions</a:t>
            </a:r>
            <a:r>
              <a:rPr lang="en-US" sz="3200" dirty="0" smtClean="0"/>
              <a:t>-</a:t>
            </a:r>
            <a:r>
              <a:rPr lang="ru-RU" sz="3200" dirty="0" smtClean="0"/>
              <a:t>разделительные</a:t>
            </a:r>
          </a:p>
          <a:p>
            <a:r>
              <a:rPr lang="ru-RU" sz="3200" dirty="0" smtClean="0"/>
              <a:t> вопросы. Главное – научиться</a:t>
            </a:r>
          </a:p>
          <a:p>
            <a:r>
              <a:rPr lang="ru-RU" sz="3200" dirty="0" smtClean="0"/>
              <a:t> выбирать нужные окончания </a:t>
            </a:r>
          </a:p>
          <a:p>
            <a:r>
              <a:rPr lang="ru-RU" sz="3200" dirty="0" smtClean="0"/>
              <a:t>вопросов, которых в английском</a:t>
            </a:r>
          </a:p>
          <a:p>
            <a:r>
              <a:rPr lang="ru-RU" sz="3200" dirty="0" smtClean="0"/>
              <a:t> языке больше, чем в русском. 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8832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example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…won’t you? …will you?...doesn’t it?</a:t>
            </a:r>
          </a:p>
          <a:p>
            <a:r>
              <a:rPr lang="en-US" sz="3200" dirty="0" smtClean="0"/>
              <a:t>…does he?...don’t we?...do you?</a:t>
            </a:r>
          </a:p>
          <a:p>
            <a:r>
              <a:rPr lang="en-US" sz="3200" dirty="0" smtClean="0"/>
              <a:t>…can she?...can’t they?...could we?</a:t>
            </a:r>
          </a:p>
          <a:p>
            <a:r>
              <a:rPr lang="en-US" sz="3200" dirty="0" smtClean="0"/>
              <a:t>…couldn’t I?...did you?...didn’t we?</a:t>
            </a:r>
          </a:p>
          <a:p>
            <a:r>
              <a:rPr lang="en-US" sz="3200" dirty="0" smtClean="0"/>
              <a:t>…was he?...wasn’t he?...were they?</a:t>
            </a:r>
          </a:p>
          <a:p>
            <a:r>
              <a:rPr lang="en-US" sz="3200" dirty="0" smtClean="0"/>
              <a:t>weren’t they?...have she?...haven’t it?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0779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Remember!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16760"/>
          </a:xfrm>
        </p:spPr>
        <p:txBody>
          <a:bodyPr anchor="ctr">
            <a:normAutofit/>
          </a:bodyPr>
          <a:lstStyle/>
          <a:p>
            <a:r>
              <a:rPr lang="en-US" sz="3200" dirty="0" smtClean="0"/>
              <a:t> </a:t>
            </a:r>
            <a:r>
              <a:rPr lang="ru-RU" sz="3200" dirty="0" smtClean="0"/>
              <a:t>Если в первой части предложения</a:t>
            </a:r>
          </a:p>
          <a:p>
            <a:r>
              <a:rPr lang="en-US" sz="3200" dirty="0" smtClean="0"/>
              <a:t> </a:t>
            </a:r>
            <a:r>
              <a:rPr lang="ru-RU" sz="3200" dirty="0" smtClean="0"/>
              <a:t>есть </a:t>
            </a:r>
            <a:r>
              <a:rPr lang="ru-RU" sz="3200" dirty="0" smtClean="0">
                <a:solidFill>
                  <a:srgbClr val="FF0000"/>
                </a:solidFill>
              </a:rPr>
              <a:t>СИЛЬНЫЕ</a:t>
            </a:r>
            <a:r>
              <a:rPr lang="ru-RU" sz="3200" dirty="0" smtClean="0"/>
              <a:t> глаголы</a:t>
            </a:r>
            <a:r>
              <a:rPr lang="ru-RU" sz="3200" dirty="0"/>
              <a:t>,</a:t>
            </a:r>
            <a:r>
              <a:rPr lang="ru-RU" sz="3200" dirty="0" smtClean="0"/>
              <a:t> то во</a:t>
            </a:r>
          </a:p>
          <a:p>
            <a:r>
              <a:rPr lang="ru-RU" sz="3200" dirty="0" smtClean="0"/>
              <a:t> второй части предложения</a:t>
            </a:r>
          </a:p>
          <a:p>
            <a:r>
              <a:rPr lang="ru-RU" sz="3200" dirty="0" smtClean="0"/>
              <a:t> используется тот же глагол!</a:t>
            </a:r>
          </a:p>
          <a:p>
            <a:r>
              <a:rPr lang="en-US" sz="3200" dirty="0" smtClean="0"/>
              <a:t> You </a:t>
            </a:r>
            <a:r>
              <a:rPr lang="en-US" sz="3200" dirty="0" smtClean="0">
                <a:solidFill>
                  <a:srgbClr val="FF0000"/>
                </a:solidFill>
              </a:rPr>
              <a:t>can’t</a:t>
            </a:r>
            <a:r>
              <a:rPr lang="en-US" sz="3200" dirty="0" smtClean="0"/>
              <a:t> finish this work today,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 can</a:t>
            </a:r>
            <a:r>
              <a:rPr lang="en-US" sz="3200" dirty="0" smtClean="0"/>
              <a:t> you? </a:t>
            </a: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20424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383</TotalTime>
  <Words>723</Words>
  <Application>Microsoft Office PowerPoint</Application>
  <PresentationFormat>Экран (4:3)</PresentationFormat>
  <Paragraphs>97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Главная</vt:lpstr>
      <vt:lpstr>Tags</vt:lpstr>
      <vt:lpstr>Цель урока:</vt:lpstr>
      <vt:lpstr>Read and say this tongue twister as quickly as you can</vt:lpstr>
      <vt:lpstr>GRAmmar discoveries</vt:lpstr>
      <vt:lpstr>Сравните</vt:lpstr>
      <vt:lpstr>Сравните</vt:lpstr>
      <vt:lpstr>Подобные вопросы называются</vt:lpstr>
      <vt:lpstr>For example</vt:lpstr>
      <vt:lpstr>Remember!</vt:lpstr>
      <vt:lpstr>Remember!</vt:lpstr>
      <vt:lpstr>Что изменилось во 2 части?</vt:lpstr>
      <vt:lpstr>Add the tag endings</vt:lpstr>
      <vt:lpstr>Add the  tag endings:</vt:lpstr>
      <vt:lpstr>Write your homework!</vt:lpstr>
      <vt:lpstr>Our short break</vt:lpstr>
      <vt:lpstr>Our results: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Tags</dc:title>
  <dc:creator>НР</dc:creator>
  <cp:lastModifiedBy>НР</cp:lastModifiedBy>
  <cp:revision>35</cp:revision>
  <cp:lastPrinted>2011-11-20T19:31:40Z</cp:lastPrinted>
  <dcterms:created xsi:type="dcterms:W3CDTF">2011-11-15T10:37:30Z</dcterms:created>
  <dcterms:modified xsi:type="dcterms:W3CDTF">2011-11-23T17:08:41Z</dcterms:modified>
</cp:coreProperties>
</file>