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12"/>
  </p:notesMasterIdLst>
  <p:sldIdLst>
    <p:sldId id="262" r:id="rId2"/>
    <p:sldId id="276" r:id="rId3"/>
    <p:sldId id="301" r:id="rId4"/>
    <p:sldId id="277" r:id="rId5"/>
    <p:sldId id="304" r:id="rId6"/>
    <p:sldId id="303" r:id="rId7"/>
    <p:sldId id="302" r:id="rId8"/>
    <p:sldId id="291" r:id="rId9"/>
    <p:sldId id="288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4665"/>
  </p:normalViewPr>
  <p:slideViewPr>
    <p:cSldViewPr snapToGrid="0" snapToObjects="1">
      <p:cViewPr>
        <p:scale>
          <a:sx n="90" d="100"/>
          <a:sy n="90" d="100"/>
        </p:scale>
        <p:origin x="-127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Эмпатия к родителям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EB-46A3-8093-F608D03589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Эмпатия к животным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 formatCode="0.00%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EB-46A3-8093-F608D03589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Эмпатия к старикам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 formatCode="0%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EB-46A3-8093-F608D03589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Эмпатия к детям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 formatCode="0.00%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EB-46A3-8093-F608D035895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Эмпатия к героям художеств.произведений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 formatCode="0.00%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EB-46A3-8093-F608D0358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32768"/>
        <c:axId val="27634304"/>
        <c:axId val="0"/>
      </c:bar3DChart>
      <c:catAx>
        <c:axId val="2763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34304"/>
        <c:crosses val="autoZero"/>
        <c:auto val="1"/>
        <c:lblAlgn val="ctr"/>
        <c:lblOffset val="100"/>
        <c:noMultiLvlLbl val="0"/>
      </c:catAx>
      <c:valAx>
        <c:axId val="27634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763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78432863162928"/>
          <c:y val="8.0460379785381522E-2"/>
          <c:w val="0.33921566887826787"/>
          <c:h val="0.9195396202146184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2020E-BA64-4263-AA00-C4F8C745B0C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244FB-5AC2-40FC-BF68-1C917DB49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2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244FB-5AC2-40FC-BF68-1C917DB49D4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образ проект\проект\d2.jpg"/>
          <p:cNvPicPr>
            <a:picLocks noChangeAspect="1" noChangeArrowheads="1"/>
          </p:cNvPicPr>
          <p:nvPr/>
        </p:nvPicPr>
        <p:blipFill>
          <a:blip r:embed="rId2">
            <a:lum bright="47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1397" y="1341861"/>
            <a:ext cx="5901397" cy="40934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ru-RU" alt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> </a:t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> </a:t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0825" y="5064369"/>
            <a:ext cx="6485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Шелепёнок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Ирина Васильевна,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КСОШ «Радуга»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2118502" y="457201"/>
            <a:ext cx="8018583" cy="457199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«Педагогический 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дебют-2019»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 Box 60"/>
          <p:cNvSpPr txBox="1">
            <a:spLocks noChangeArrowheads="1"/>
          </p:cNvSpPr>
          <p:nvPr/>
        </p:nvSpPr>
        <p:spPr bwMode="auto">
          <a:xfrm>
            <a:off x="1984714" y="1222096"/>
            <a:ext cx="8917748" cy="202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altLang="en-US" sz="2400" b="1" dirty="0">
              <a:solidFill>
                <a:schemeClr val="hlink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en-US" sz="3200" u="sng" dirty="0" smtClean="0">
                <a:solidFill>
                  <a:srgbClr val="0070C0"/>
                </a:solidFill>
                <a:latin typeface="Arial Black" pitchFamily="34" charset="0"/>
              </a:rPr>
              <a:t>Образовательный </a:t>
            </a:r>
            <a:r>
              <a:rPr lang="ru-RU" altLang="en-US" sz="3200" u="sng" dirty="0">
                <a:solidFill>
                  <a:srgbClr val="0070C0"/>
                </a:solidFill>
                <a:latin typeface="Arial Black" pitchFamily="34" charset="0"/>
              </a:rPr>
              <a:t>проект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en-US" sz="4000" u="sng" dirty="0" smtClean="0">
                <a:solidFill>
                  <a:srgbClr val="0070C0"/>
                </a:solidFill>
                <a:latin typeface="Arial Black" pitchFamily="34" charset="0"/>
              </a:rPr>
              <a:t>«Карта Добрых дел»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7085" y="249338"/>
            <a:ext cx="1479518" cy="13301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ÐÐ°ÑÑÐ¸Ð½ÐºÐ¸ Ð¿Ð¾ Ð·Ð°Ð¿ÑÐ¾ÑÑ ÐºÐ°ÑÑÐ¸Ð½ÐºÐ¸ Ð´ÐµÐ»Ð°Ð¹ Ð´Ð¾Ð±Ñ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640" y="264087"/>
            <a:ext cx="6076412" cy="6076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2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образ проект\проект\d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74" y="724486"/>
            <a:ext cx="10208456" cy="105507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создать Карту добрых дел на основе волонтерской деятельности младших школьников.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</a:br>
            <a:endParaRPr lang="ru-RU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2118502" y="422032"/>
            <a:ext cx="8018583" cy="309489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«Педагогический дебют-2018»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C:\Users\1039593\Desktop\2wGedJ0GSF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2425" y="1786598"/>
            <a:ext cx="4588260" cy="4884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04304" y="2504049"/>
            <a:ext cx="8783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 класса для планирования и подготовки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дел, оформления Карты добрых дел.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Составить календарный график Дел.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Согласовать план-график с социальными институтами 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Красноселькуп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Привлечь родительскую общественность для участия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мероприятиях проекта.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15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42535" y="314773"/>
            <a:ext cx="103256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диагностического исследования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«Определение уровня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(И.М. Юсупов)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 обучающихся 4 класса.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6130829"/>
              </p:ext>
            </p:extLst>
          </p:nvPr>
        </p:nvGraphicFramePr>
        <p:xfrm>
          <a:off x="942535" y="1915211"/>
          <a:ext cx="10128739" cy="422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образ проект\проект\d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95754"/>
            <a:ext cx="10972800" cy="527538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	- </a:t>
            </a:r>
            <a:r>
              <a:rPr lang="ru-RU" dirty="0"/>
              <a:t>добровольность; </a:t>
            </a:r>
            <a:br>
              <a:rPr lang="ru-RU" dirty="0"/>
            </a:br>
            <a:r>
              <a:rPr lang="ru-RU" dirty="0"/>
              <a:t>- самоуправление; </a:t>
            </a:r>
            <a:br>
              <a:rPr lang="ru-RU" dirty="0"/>
            </a:br>
            <a:r>
              <a:rPr lang="ru-RU" dirty="0"/>
              <a:t>- свобода определения внутренней структуры, форм и методов работы; </a:t>
            </a:r>
            <a:br>
              <a:rPr lang="ru-RU" dirty="0"/>
            </a:br>
            <a:r>
              <a:rPr lang="ru-RU" dirty="0"/>
              <a:t>- осознание членами волонтерского движения личностной и социальной значимости их деятельности; </a:t>
            </a:r>
            <a:br>
              <a:rPr lang="ru-RU" dirty="0"/>
            </a:br>
            <a:r>
              <a:rPr lang="ru-RU" dirty="0"/>
              <a:t>- ответственное отношение к деятельности.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4619"/>
            <a:ext cx="10972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принципы: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Кадровые 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заместитель директора по ВР;</a:t>
            </a:r>
          </a:p>
          <a:p>
            <a:pPr marL="0" indent="0">
              <a:buNone/>
            </a:pPr>
            <a:r>
              <a:rPr lang="ru-RU" dirty="0"/>
              <a:t>•	педагог-психолог;</a:t>
            </a:r>
          </a:p>
          <a:p>
            <a:pPr marL="0" indent="0">
              <a:buNone/>
            </a:pPr>
            <a:r>
              <a:rPr lang="ru-RU" dirty="0"/>
              <a:t>•	педагог-организатор;</a:t>
            </a:r>
          </a:p>
          <a:p>
            <a:pPr marL="0" indent="0">
              <a:buNone/>
            </a:pPr>
            <a:r>
              <a:rPr lang="ru-RU" dirty="0"/>
              <a:t>•	классный руководитель;</a:t>
            </a:r>
          </a:p>
          <a:p>
            <a:pPr marL="0" indent="0">
              <a:buNone/>
            </a:pPr>
            <a:r>
              <a:rPr lang="ru-RU" dirty="0"/>
              <a:t>•	социальный педагог;</a:t>
            </a:r>
          </a:p>
          <a:p>
            <a:pPr marL="0" indent="0">
              <a:buNone/>
            </a:pPr>
            <a:r>
              <a:rPr lang="ru-RU" dirty="0"/>
              <a:t>•	библиотекарь;</a:t>
            </a:r>
          </a:p>
          <a:p>
            <a:pPr marL="0" indent="0">
              <a:buNone/>
            </a:pPr>
            <a:r>
              <a:rPr lang="ru-RU" dirty="0"/>
              <a:t>•	учитель музыки.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образ проект\проект\d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реализации проекта выделено 3 основных этапа: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рефлексивно-обобщающий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F:\образ проект\проект\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019425"/>
            <a:ext cx="478155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4619"/>
            <a:ext cx="10972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содержание проекта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образ проект\проект\d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619"/>
            <a:ext cx="10972800" cy="7791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план-график Добрых дел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55538"/>
              </p:ext>
            </p:extLst>
          </p:nvPr>
        </p:nvGraphicFramePr>
        <p:xfrm>
          <a:off x="314179" y="695671"/>
          <a:ext cx="11563642" cy="5901449"/>
        </p:xfrm>
        <a:graphic>
          <a:graphicData uri="http://schemas.openxmlformats.org/drawingml/2006/table">
            <a:tbl>
              <a:tblPr/>
              <a:tblGrid>
                <a:gridCol w="2856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2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94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3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Запланированные мероприятия 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реализации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Предполагаемый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«Пусть осень жизни будет золотой»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Изготовление подарков для пожилых людей, музыкальное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поздравление.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«Чистое село»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Уборка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территории у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престарелых.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 «От сердца к сердцу»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Благотворительный сбор игрушек для воспитанников социального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приюта.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«Подари книге вторую жизнь»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Переплет старый книг школьной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библиотеки.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«Тепло родного дома»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 и отправка посылок ребятам-односельчанам, несущим военную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службу.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Коллективное творческое дело «Неразлучные друзья – взрослые и дети»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Конкурсно-игровая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«А ну-ка, бабушки», спортивное соревнование «Папа, мама, я – спортивная семья», выставка рисунков «Я и моя семья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3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«Весенняя неделя добра»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Выступление младших школьников и волонтеров перед детьми детского сада и пожилыми людьми дома престарелых  с отрывком из пьесы «12 месяцев»; уборка школьного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двора.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64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 «Спасибо, Вам мы говорим!»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«Бессмертный полк», выставка рисунков «Этих дней не смолкнет слава», линейка «Поминальная свеча», митинг, изготовление открыток для ветеранов ко дню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Победы.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37" marR="4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образ проект\проект\d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8475" r="-2562" b="28844"/>
          <a:stretch/>
        </p:blipFill>
        <p:spPr bwMode="auto">
          <a:xfrm rot="1437430">
            <a:off x="10215912" y="-260405"/>
            <a:ext cx="2732976" cy="17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981011"/>
              </p:ext>
            </p:extLst>
          </p:nvPr>
        </p:nvGraphicFramePr>
        <p:xfrm>
          <a:off x="781665" y="1340768"/>
          <a:ext cx="10800735" cy="5133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5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Активизация и обновление совместной работы образовательного учреждения, социальных партнёров в направлении духовно-нравственного и гражданско-патриотического воспитания младших школьников</a:t>
                      </a:r>
                      <a:endParaRPr lang="ru-RU" sz="24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85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Повышение гражданской активности школьников, к волонтерской деятельности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привлечены не менее 70% учащихся класса и 25% родителей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06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Повышение уровня развития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эмпатии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обучающихся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73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Сокращение времени препровождения детей с гаджетами и девайсами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46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Ожидаемые результаты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2531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474488"/>
              </p:ext>
            </p:extLst>
          </p:nvPr>
        </p:nvGraphicFramePr>
        <p:xfrm>
          <a:off x="583809" y="840659"/>
          <a:ext cx="11183815" cy="5542360"/>
        </p:xfrm>
        <a:graphic>
          <a:graphicData uri="http://schemas.openxmlformats.org/drawingml/2006/table">
            <a:tbl>
              <a:tblPr/>
              <a:tblGrid>
                <a:gridCol w="5035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48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Возможные пути их устранения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Стереотип общественного сознания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Формирование общественного позитивного мнения.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1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 Нежелание обучающихся принимать участие в мероприятиях проекта 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Предварительная работа с обучающимися, поощрение наиболее активных обучающихся, привлечение родителей к проведению мероприятий.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05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Личная незаинтересованность отдельных членов коллектива.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Вовлечение через активизацию работы ШМО и их руководителей.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78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Дополнительная нагрузка на обучающихся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Проведение акций  во время внеурочной деятельности 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9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Технические проблемы</a:t>
                      </a:r>
                      <a:b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технической помощи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83809" y="0"/>
            <a:ext cx="10972800" cy="7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риски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0532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2179</TotalTime>
  <Words>417</Words>
  <Application>Microsoft Office PowerPoint</Application>
  <PresentationFormat>Произвольный</PresentationFormat>
  <Paragraphs>87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     Цель: создать Карту добрых дел на основе волонтерской деятельности младших школьников.     </vt:lpstr>
      <vt:lpstr>Презентация PowerPoint</vt:lpstr>
      <vt:lpstr>Основные принципы:</vt:lpstr>
      <vt:lpstr>Кадровые ресурсы:</vt:lpstr>
      <vt:lpstr>Основное содержание проекта</vt:lpstr>
      <vt:lpstr>Примерный план-график Добрых дел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образования  Московской области Университет «Дубна» Филиал «Угреша»     Презентация к образовательному проекту Тема: «Самоконтроль при занятиях физической культурой.    Подготовил педагог Фомина Ангелина Петровна                  Дзержинский 2017</dc:title>
  <dc:creator>Светлана Чуракова</dc:creator>
  <cp:lastModifiedBy>Ермакова </cp:lastModifiedBy>
  <cp:revision>61</cp:revision>
  <dcterms:created xsi:type="dcterms:W3CDTF">2017-12-22T21:05:58Z</dcterms:created>
  <dcterms:modified xsi:type="dcterms:W3CDTF">2019-04-10T05:49:27Z</dcterms:modified>
</cp:coreProperties>
</file>