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3" r:id="rId4"/>
    <p:sldId id="286" r:id="rId5"/>
    <p:sldId id="287" r:id="rId6"/>
    <p:sldId id="285" r:id="rId7"/>
    <p:sldId id="289" r:id="rId8"/>
    <p:sldId id="284" r:id="rId9"/>
    <p:sldId id="280" r:id="rId10"/>
    <p:sldId id="281" r:id="rId11"/>
    <p:sldId id="270" r:id="rId12"/>
    <p:sldId id="282" r:id="rId13"/>
    <p:sldId id="260" r:id="rId14"/>
    <p:sldId id="290" r:id="rId15"/>
    <p:sldId id="291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CCFFFF"/>
    <a:srgbClr val="009900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513B-EBB1-46D0-82F6-A3257DFE2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B62A-B9BC-4C14-B013-8560BA1A94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99CB-321F-47BC-90EE-4913DA1C39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A6E0-B0BC-4526-8EF4-E2AE8B653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FB13-1EE2-40CC-9A7F-E35C1D515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81D5-3467-4BF1-908B-5183E5B41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7532-CC6B-462F-832C-F4A7AE320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6CE6-092A-412C-9E8B-A3412D61D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4410-AE7E-45D4-B8AF-31361E5499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8571-37DF-4021-AB36-77EF1D69F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2B10-0190-4439-B06D-302FEC25D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8436275-8B8F-4683-966A-54BD57663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213100"/>
            <a:ext cx="5616575" cy="936625"/>
          </a:xfrm>
          <a:solidFill>
            <a:schemeClr val="bg1">
              <a:lumMod val="85000"/>
              <a:alpha val="35000"/>
            </a:schemeClr>
          </a:solidFill>
        </p:spPr>
        <p:txBody>
          <a:bodyPr rtlCol="0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И КАЛЕНДАРЬ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341438"/>
            <a:ext cx="8661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</a:rPr>
              <a:t>В нашей стране поясное время было введено с 1 июля 1919 г.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С тех пор границы часовых поясов неоднократно пересматривались и изменялись.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bg1"/>
                </a:solidFill>
              </a:rPr>
              <a:t>Время – это непрерывная череда сменяющих друг друга явлений.</a:t>
            </a: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 конце ХХ в. в России несколько раз вводилось и затем отменялось декретное время, которое на 1 ч опережает поясное.</a:t>
            </a:r>
          </a:p>
          <a:p>
            <a:pPr algn="ctr"/>
            <a:r>
              <a:rPr lang="ru-RU" altLang="ru-RU"/>
              <a:t>С апреля 2011 г. в России не проводится переход на летнее время. 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11188" y="1270000"/>
            <a:ext cx="8208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</a:rPr>
              <a:t>С октября 2014 г. в России было возвращено декретное время, </a:t>
            </a:r>
          </a:p>
          <a:p>
            <a:pPr algn="ctr"/>
            <a:r>
              <a:rPr lang="ru-RU" altLang="ru-RU">
                <a:solidFill>
                  <a:srgbClr val="C00000"/>
                </a:solidFill>
              </a:rPr>
              <a:t>и разница между московским и всемирным временем стала равной 3 ч.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7678738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2565400"/>
            <a:ext cx="662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400" dirty="0" smtClean="0">
                <a:solidFill>
                  <a:srgbClr val="C00000"/>
                </a:solidFill>
                <a:latin typeface="+mn-lt"/>
                <a:cs typeface="+mn-cs"/>
              </a:rPr>
              <a:t>Календарь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964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В древности люди определяли время по Солнцу</a:t>
            </a:r>
          </a:p>
        </p:txBody>
      </p:sp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4097338" y="5499100"/>
            <a:ext cx="13684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Московский лубковый календарь, XVII век.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74625" y="63500"/>
            <a:ext cx="873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</a:rPr>
              <a:t>Календарь </a:t>
            </a:r>
            <a:r>
              <a:rPr lang="ru-RU" altLang="ru-RU"/>
              <a:t>– система счёта длительных промежутков времени, согласно которой устанавливается определённая продолжительность месяцев, их порядок в году и начальный момент отсчёта лет. На протяжении истории человечества существовало более 200 различных календарей.</a:t>
            </a:r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060575"/>
            <a:ext cx="17494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9700" y="5529263"/>
            <a:ext cx="18811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Египетский календарь, </a:t>
            </a:r>
          </a:p>
          <a:p>
            <a:pPr algn="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основанный на разливах Нила</a:t>
            </a:r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2074863"/>
            <a:ext cx="3692525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6088" y="2114550"/>
            <a:ext cx="27638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1550" y="4938713"/>
            <a:ext cx="16081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Календарь майя</a:t>
            </a:r>
          </a:p>
        </p:txBody>
      </p:sp>
      <p:sp>
        <p:nvSpPr>
          <p:cNvPr id="25609" name="Прямоугольник 5"/>
          <p:cNvSpPr>
            <a:spLocks noChangeArrowheads="1"/>
          </p:cNvSpPr>
          <p:nvPr/>
        </p:nvSpPr>
        <p:spPr bwMode="auto">
          <a:xfrm>
            <a:off x="611188" y="1247775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002060"/>
                </a:solidFill>
              </a:rPr>
              <a:t>Слово календарь произошло от латинского «calendarium», что в переводе с латинского означает "запись ссуд", "долговая книга". В Древнем Риме должники выплачивали долги или проценты в первые дни месяца, т.е. в дни календ (от лат. "calendae" 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5"/>
          <p:cNvSpPr>
            <a:spLocks noChangeArrowheads="1"/>
          </p:cNvSpPr>
          <p:nvPr/>
        </p:nvSpPr>
        <p:spPr bwMode="auto">
          <a:xfrm>
            <a:off x="250825" y="188913"/>
            <a:ext cx="8569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На первом этапе развития цивилизации некоторые народы пользовались </a:t>
            </a:r>
            <a:r>
              <a:rPr lang="ru-RU" altLang="ru-RU">
                <a:solidFill>
                  <a:srgbClr val="C00000"/>
                </a:solidFill>
              </a:rPr>
              <a:t>лунными календарями</a:t>
            </a:r>
            <a:r>
              <a:rPr lang="ru-RU" altLang="ru-RU"/>
              <a:t>, так как смена фаз Луны - одно из самых легко наблюдаемых небесных явлений. 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93813"/>
            <a:ext cx="67119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07950" y="5073650"/>
            <a:ext cx="89281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002060"/>
                </a:solidFill>
              </a:rPr>
              <a:t>Римляне пользовались лунным календарем и начало каждого месяца определяли по появлению лунного серпа после новолуния. Продолжительность лунного года составляет 354,4 дня. </a:t>
            </a:r>
          </a:p>
          <a:p>
            <a:pPr algn="ctr"/>
            <a:r>
              <a:rPr lang="ru-RU" altLang="ru-RU" sz="1400">
                <a:solidFill>
                  <a:srgbClr val="002060"/>
                </a:solidFill>
              </a:rPr>
              <a:t>Однако, солнечный год имеет продолжительность 365,25 дней. </a:t>
            </a:r>
          </a:p>
          <a:p>
            <a:pPr algn="ctr"/>
            <a:r>
              <a:rPr lang="ru-RU" altLang="ru-RU" sz="1400">
                <a:solidFill>
                  <a:srgbClr val="002060"/>
                </a:solidFill>
              </a:rPr>
              <a:t>Для устранения несоответствия более чем в 10 дней в каждый второй год между 23-м и 24-м днями Фебруариуса вставлялся дополнительный месяц Мерцедоний, содержавший попеременно 22 и 23 дня.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65963" y="3667125"/>
            <a:ext cx="207327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Самый древний из сохранившихся римских календарей,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Fasti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Antiates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. 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84-55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гг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до н.э. Репродукция.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2060575"/>
            <a:ext cx="823118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827088" y="188913"/>
            <a:ext cx="75612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Со временем лунный календарь переставал удовлетворять потребности населения, так как земледельческие работы привязаны к смене сезонов, то есть движению Солнца. </a:t>
            </a:r>
          </a:p>
          <a:p>
            <a:pPr algn="ctr"/>
            <a:r>
              <a:rPr lang="ru-RU" altLang="ru-RU"/>
              <a:t>Поэтому лунные календари заменялись </a:t>
            </a:r>
            <a:r>
              <a:rPr lang="ru-RU" altLang="ru-RU">
                <a:solidFill>
                  <a:srgbClr val="C00000"/>
                </a:solidFill>
              </a:rPr>
              <a:t>лунно-солнечными</a:t>
            </a:r>
            <a:r>
              <a:rPr lang="ru-RU" altLang="ru-RU"/>
              <a:t> или </a:t>
            </a:r>
            <a:r>
              <a:rPr lang="ru-RU" altLang="ru-RU">
                <a:solidFill>
                  <a:srgbClr val="C00000"/>
                </a:solidFill>
              </a:rPr>
              <a:t>солнечными календарями</a:t>
            </a:r>
            <a:r>
              <a:rPr lang="ru-RU" altLang="ru-RU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6375" y="5300663"/>
            <a:ext cx="575945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cs typeface="+mn-cs"/>
              </a:rPr>
              <a:t>Лунно-солнечные календари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0" y="30638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 солнечном календаре за основу берётся продолжительность </a:t>
            </a:r>
            <a:r>
              <a:rPr lang="ru-RU" altLang="ru-RU">
                <a:solidFill>
                  <a:srgbClr val="C00000"/>
                </a:solidFill>
              </a:rPr>
              <a:t>тропического года </a:t>
            </a:r>
            <a:r>
              <a:rPr lang="ru-RU" altLang="ru-RU"/>
              <a:t>- промежутка времени между двумя последовательными прохождениями центра Солнца через точку весеннего равноденствия.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142875" y="1230313"/>
            <a:ext cx="8858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Тропический год составляет </a:t>
            </a:r>
            <a:r>
              <a:rPr lang="ru-RU" altLang="ru-RU">
                <a:solidFill>
                  <a:srgbClr val="C00000"/>
                </a:solidFill>
              </a:rPr>
              <a:t>365 суток 5 часов 48 минут 46,1 секунды</a:t>
            </a:r>
            <a:r>
              <a:rPr lang="ru-RU" altLang="ru-RU"/>
              <a:t>.</a:t>
            </a:r>
          </a:p>
        </p:txBody>
      </p:sp>
      <p:grpSp>
        <p:nvGrpSpPr>
          <p:cNvPr id="28675" name="Группа 2"/>
          <p:cNvGrpSpPr>
            <a:grpSpLocks/>
          </p:cNvGrpSpPr>
          <p:nvPr/>
        </p:nvGrpSpPr>
        <p:grpSpPr bwMode="auto">
          <a:xfrm>
            <a:off x="1204913" y="1773238"/>
            <a:ext cx="6734175" cy="4343400"/>
            <a:chOff x="1204912" y="1772816"/>
            <a:chExt cx="6734175" cy="4343400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4912" y="1772816"/>
              <a:ext cx="6734175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6877049" y="5876503"/>
              <a:ext cx="1062038" cy="239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 Древнем Египте в </a:t>
            </a:r>
            <a:r>
              <a:rPr lang="en-US" altLang="ru-RU"/>
              <a:t>V</a:t>
            </a:r>
            <a:r>
              <a:rPr lang="ru-RU" altLang="ru-RU"/>
              <a:t> тысячелетии до н.э. был введён календарь, который состоял из 12 месяцев по 30 дней в каждом и дополнительных 5 дней в конце года.</a:t>
            </a:r>
          </a:p>
        </p:txBody>
      </p:sp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07950" y="836613"/>
            <a:ext cx="892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Такой календарь давал ежегодно отставание в 0,25 суток, или 1 год за 1460 лет.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813" y="1341438"/>
            <a:ext cx="554037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287338" y="188913"/>
            <a:ext cx="864076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</a:rPr>
              <a:t>Юлианский календарь </a:t>
            </a:r>
            <a:r>
              <a:rPr lang="ru-RU" altLang="ru-RU"/>
              <a:t>- непосредственный предшественник современного - разработан в Древнем Риме по поручению Юлия Цезаря в 45 году до н.э.</a:t>
            </a:r>
          </a:p>
          <a:p>
            <a:pPr algn="ctr"/>
            <a:r>
              <a:rPr lang="ru-RU" altLang="ru-RU"/>
              <a:t>В юлианском календаре каждые четыре последовательных года состоят </a:t>
            </a:r>
          </a:p>
          <a:p>
            <a:pPr algn="ctr"/>
            <a:r>
              <a:rPr lang="ru-RU" altLang="ru-RU"/>
              <a:t>из трех по 365 дней и одного </a:t>
            </a:r>
            <a:r>
              <a:rPr lang="ru-RU" altLang="ru-RU">
                <a:solidFill>
                  <a:srgbClr val="C00000"/>
                </a:solidFill>
              </a:rPr>
              <a:t>високосного</a:t>
            </a:r>
            <a:r>
              <a:rPr lang="ru-RU" altLang="ru-RU"/>
              <a:t> в 366 дней.</a:t>
            </a:r>
            <a:r>
              <a:rPr lang="ru-RU" altLang="ru-RU">
                <a:solidFill>
                  <a:srgbClr val="C00000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Год юлианского счисления длиннее тропического года на 11 минут 14 секунд, что давало ошибку в 1 сутки за 128 лет, или 3 суток примерно за 400 лет.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1038" y="2278063"/>
            <a:ext cx="57626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2311400"/>
            <a:ext cx="28606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287338" y="188913"/>
            <a:ext cx="85328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/>
              <a:t>Юлианский календарь был принят в качестве христианского в 325 г. н.э., </a:t>
            </a:r>
          </a:p>
          <a:p>
            <a:pPr algn="ctr"/>
            <a:r>
              <a:rPr lang="ru-RU" altLang="ru-RU"/>
              <a:t>и ко второй половине </a:t>
            </a:r>
            <a:r>
              <a:rPr lang="en-US" altLang="ru-RU"/>
              <a:t>XVI</a:t>
            </a:r>
            <a:r>
              <a:rPr lang="ru-RU" altLang="ru-RU"/>
              <a:t> в. расхождение достигло уже 10 суток.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Для исправления расхождения папа римский Григорий </a:t>
            </a:r>
            <a:r>
              <a:rPr lang="en-US" altLang="ru-RU"/>
              <a:t>XIII</a:t>
            </a:r>
            <a:r>
              <a:rPr lang="ru-RU" altLang="ru-RU"/>
              <a:t> в 1582 г. ввёл </a:t>
            </a:r>
            <a:r>
              <a:rPr lang="ru-RU" altLang="ru-RU">
                <a:solidFill>
                  <a:srgbClr val="C00000"/>
                </a:solidFill>
              </a:rPr>
              <a:t>новый стиль</a:t>
            </a:r>
            <a:r>
              <a:rPr lang="ru-RU" altLang="ru-RU"/>
              <a:t>, календарь, названный по его имени </a:t>
            </a:r>
            <a:r>
              <a:rPr lang="ru-RU" altLang="ru-RU">
                <a:solidFill>
                  <a:srgbClr val="C00000"/>
                </a:solidFill>
              </a:rPr>
              <a:t>григорианским.</a:t>
            </a:r>
            <a:endParaRPr lang="ru-RU" altLang="ru-RU"/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1616075"/>
            <a:ext cx="4000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2097088"/>
            <a:ext cx="66246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400" dirty="0" smtClean="0">
                <a:solidFill>
                  <a:srgbClr val="C00000"/>
                </a:solidFill>
                <a:latin typeface="+mn-lt"/>
                <a:cs typeface="+mn-cs"/>
              </a:rPr>
              <a:t>Точное время </a:t>
            </a:r>
          </a:p>
          <a:p>
            <a:pPr algn="ctr" eaLnBrk="1" hangingPunct="1">
              <a:defRPr/>
            </a:pPr>
            <a:r>
              <a:rPr lang="ru-RU" altLang="ru-RU" sz="4400" dirty="0" smtClean="0">
                <a:solidFill>
                  <a:srgbClr val="C00000"/>
                </a:solidFill>
                <a:latin typeface="+mn-lt"/>
                <a:cs typeface="+mn-cs"/>
              </a:rPr>
              <a:t>и определение географической долготы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287338" y="188913"/>
            <a:ext cx="8532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/>
              <a:t>Было решено каждые 400 лет выбрасывать из счёта 3 суток путём сокращения високосных лет.  Високосными считались только годы столетий, у которых число столетий делится на 4 без остатка:</a:t>
            </a:r>
          </a:p>
          <a:p>
            <a:pPr algn="ctr"/>
            <a:r>
              <a:rPr lang="ru-RU" altLang="ru-RU">
                <a:solidFill>
                  <a:srgbClr val="C00000"/>
                </a:solidFill>
              </a:rPr>
              <a:t>16</a:t>
            </a:r>
            <a:r>
              <a:rPr lang="ru-RU" altLang="ru-RU"/>
              <a:t>00 и </a:t>
            </a:r>
            <a:r>
              <a:rPr lang="ru-RU" altLang="ru-RU">
                <a:solidFill>
                  <a:srgbClr val="C00000"/>
                </a:solidFill>
              </a:rPr>
              <a:t>20</a:t>
            </a:r>
            <a:r>
              <a:rPr lang="ru-RU" altLang="ru-RU"/>
              <a:t>00 – високосные годы, а </a:t>
            </a:r>
            <a:r>
              <a:rPr lang="ru-RU" altLang="ru-RU">
                <a:solidFill>
                  <a:srgbClr val="C00000"/>
                </a:solidFill>
              </a:rPr>
              <a:t>17</a:t>
            </a:r>
            <a:r>
              <a:rPr lang="ru-RU" altLang="ru-RU"/>
              <a:t>00, </a:t>
            </a:r>
            <a:r>
              <a:rPr lang="ru-RU" altLang="ru-RU">
                <a:solidFill>
                  <a:srgbClr val="C00000"/>
                </a:solidFill>
              </a:rPr>
              <a:t>18</a:t>
            </a:r>
            <a:r>
              <a:rPr lang="ru-RU" altLang="ru-RU"/>
              <a:t>00 и </a:t>
            </a:r>
            <a:r>
              <a:rPr lang="ru-RU" altLang="ru-RU">
                <a:solidFill>
                  <a:srgbClr val="C00000"/>
                </a:solidFill>
              </a:rPr>
              <a:t>19</a:t>
            </a:r>
            <a:r>
              <a:rPr lang="ru-RU" altLang="ru-RU"/>
              <a:t>00 – простые.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2575"/>
            <a:ext cx="69135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>
                <a:solidFill>
                  <a:srgbClr val="C00000"/>
                </a:solidFill>
              </a:rPr>
              <a:t>В России новый стиль был введен с 1 февраля 1918 г.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К этому времени между новым и старым стилем накопилась разница в 13 дней.</a:t>
            </a:r>
          </a:p>
          <a:p>
            <a:pPr algn="ctr"/>
            <a:r>
              <a:rPr lang="ru-RU" altLang="ru-RU"/>
              <a:t>Эта разница сохранится до 2100 г.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79550"/>
            <a:ext cx="6096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068638"/>
            <a:ext cx="2922588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460375" y="260350"/>
            <a:ext cx="82089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Нумерация лет и по новому, и по старому стилю ведётся от года Рождества Христова, наступления новой эры.</a:t>
            </a:r>
          </a:p>
          <a:p>
            <a:pPr algn="ctr">
              <a:spcBef>
                <a:spcPts val="600"/>
              </a:spcBef>
            </a:pPr>
            <a:r>
              <a:rPr lang="ru-RU"/>
              <a:t>В России новая эра была введена указом Петра </a:t>
            </a:r>
            <a:r>
              <a:rPr lang="en-US"/>
              <a:t>I</a:t>
            </a:r>
            <a:r>
              <a:rPr lang="ru-RU"/>
              <a:t>, согласно которому </a:t>
            </a:r>
          </a:p>
          <a:p>
            <a:pPr algn="ctr"/>
            <a:r>
              <a:rPr lang="ru-RU"/>
              <a:t>после 31 декабря 7208 г. «от сотворения мира»</a:t>
            </a:r>
          </a:p>
          <a:p>
            <a:pPr algn="ctr"/>
            <a:r>
              <a:rPr lang="ru-RU"/>
              <a:t> наступило 1 января 1700 г. от Рождества Христова.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285591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913" y="1957388"/>
            <a:ext cx="603091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1"/>
          <p:cNvSpPr>
            <a:spLocks noChangeArrowheads="1"/>
          </p:cNvSpPr>
          <p:nvPr/>
        </p:nvSpPr>
        <p:spPr bwMode="auto">
          <a:xfrm>
            <a:off x="179388" y="273050"/>
            <a:ext cx="892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C00000"/>
                </a:solidFill>
              </a:rPr>
              <a:t>Вопросы (с.47)</a:t>
            </a:r>
          </a:p>
        </p:txBody>
      </p:sp>
      <p:sp>
        <p:nvSpPr>
          <p:cNvPr id="35842" name="TextBox 23"/>
          <p:cNvSpPr txBox="1">
            <a:spLocks noChangeArrowheads="1"/>
          </p:cNvSpPr>
          <p:nvPr/>
        </p:nvSpPr>
        <p:spPr bwMode="auto">
          <a:xfrm>
            <a:off x="468313" y="1341438"/>
            <a:ext cx="82804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altLang="ru-RU" sz="2400"/>
              <a:t>1. Чем объясняется введение поясной системы счета времени? </a:t>
            </a:r>
          </a:p>
          <a:p>
            <a:pPr>
              <a:spcAft>
                <a:spcPts val="1800"/>
              </a:spcAft>
            </a:pPr>
            <a:r>
              <a:rPr lang="ru-RU" altLang="ru-RU" sz="2400"/>
              <a:t>2. Почему в качестве единицы времени используется атомная секунда? </a:t>
            </a:r>
          </a:p>
          <a:p>
            <a:pPr>
              <a:spcAft>
                <a:spcPts val="1800"/>
              </a:spcAft>
            </a:pPr>
            <a:r>
              <a:rPr lang="ru-RU" altLang="ru-RU" sz="2400"/>
              <a:t>3. В чем заключаются трудности составления точного календаря? </a:t>
            </a:r>
          </a:p>
          <a:p>
            <a:pPr>
              <a:spcAft>
                <a:spcPts val="1800"/>
              </a:spcAft>
            </a:pPr>
            <a:r>
              <a:rPr lang="ru-RU" altLang="ru-RU" sz="2400"/>
              <a:t>4. Чем отличается счет високосных лет по старому и новому стилю?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916113"/>
            <a:ext cx="70897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Солнце всегда освещает только половину земного шара.</a:t>
            </a:r>
          </a:p>
          <a:p>
            <a:pPr algn="ctr"/>
            <a:r>
              <a:rPr lang="ru-RU" altLang="ru-RU"/>
              <a:t>По мере того как Земля вращается вокруг оси, </a:t>
            </a:r>
          </a:p>
          <a:p>
            <a:pPr algn="ctr"/>
            <a:r>
              <a:rPr lang="ru-RU" altLang="ru-RU"/>
              <a:t>полдень наступает в тех местах, которые лежат западнее.</a:t>
            </a:r>
          </a:p>
          <a:p>
            <a:pPr algn="ctr"/>
            <a:r>
              <a:rPr lang="ru-RU" altLang="ru-RU"/>
              <a:t>По положению Солнца (или звёзд) на небе определяется </a:t>
            </a:r>
            <a:r>
              <a:rPr lang="ru-RU" altLang="ru-RU">
                <a:solidFill>
                  <a:srgbClr val="C00000"/>
                </a:solidFill>
              </a:rPr>
              <a:t>местное время </a:t>
            </a:r>
          </a:p>
          <a:p>
            <a:pPr algn="ctr"/>
            <a:r>
              <a:rPr lang="ru-RU" altLang="ru-RU"/>
              <a:t>для любой точки земного шара.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290513" y="333375"/>
            <a:ext cx="8280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</a:rPr>
              <a:t>В различных местах земного шара, расположенных в разных меридианах, в один и тот же момент местное время разное. </a:t>
            </a:r>
          </a:p>
          <a:p>
            <a:pPr algn="ctr"/>
            <a:r>
              <a:rPr lang="ru-RU" altLang="ru-RU"/>
              <a:t>Когда в Москве 12 часов дня, в Саранске должно быть 12.30, </a:t>
            </a:r>
          </a:p>
          <a:p>
            <a:pPr algn="ctr"/>
            <a:r>
              <a:rPr lang="ru-RU" altLang="ru-RU"/>
              <a:t>в Омске – 14.23, в Иркутске – 16.37, во Владивостоке – 18.17, </a:t>
            </a:r>
          </a:p>
          <a:p>
            <a:pPr algn="ctr"/>
            <a:r>
              <a:rPr lang="ru-RU" altLang="ru-RU"/>
              <a:t>в Санкт-Петербурге – 11.31, в Варшаве – 10.54, в Лондоне – 9.27. </a:t>
            </a:r>
          </a:p>
        </p:txBody>
      </p:sp>
      <p:grpSp>
        <p:nvGrpSpPr>
          <p:cNvPr id="16386" name="Группа 11"/>
          <p:cNvGrpSpPr>
            <a:grpSpLocks/>
          </p:cNvGrpSpPr>
          <p:nvPr/>
        </p:nvGrpSpPr>
        <p:grpSpPr bwMode="auto">
          <a:xfrm>
            <a:off x="468313" y="2135188"/>
            <a:ext cx="8293100" cy="4246562"/>
            <a:chOff x="467544" y="2135616"/>
            <a:chExt cx="8293948" cy="4245712"/>
          </a:xfrm>
        </p:grpSpPr>
        <p:pic>
          <p:nvPicPr>
            <p:cNvPr id="1638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544" y="2135616"/>
              <a:ext cx="8293948" cy="424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Выноска 2 1"/>
            <p:cNvSpPr/>
            <p:nvPr/>
          </p:nvSpPr>
          <p:spPr>
            <a:xfrm>
              <a:off x="2339397" y="3667246"/>
              <a:ext cx="576322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12.00</a:t>
              </a:r>
            </a:p>
          </p:txBody>
        </p:sp>
        <p:sp>
          <p:nvSpPr>
            <p:cNvPr id="8" name="Выноска 2 7"/>
            <p:cNvSpPr/>
            <p:nvPr/>
          </p:nvSpPr>
          <p:spPr>
            <a:xfrm>
              <a:off x="2494988" y="3091100"/>
              <a:ext cx="576322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11.31</a:t>
              </a:r>
            </a:p>
          </p:txBody>
        </p:sp>
        <p:sp>
          <p:nvSpPr>
            <p:cNvPr id="9" name="Выноска 2 8"/>
            <p:cNvSpPr/>
            <p:nvPr/>
          </p:nvSpPr>
          <p:spPr>
            <a:xfrm>
              <a:off x="1547154" y="2946666"/>
              <a:ext cx="576321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10.54</a:t>
              </a:r>
            </a:p>
          </p:txBody>
        </p:sp>
        <p:sp>
          <p:nvSpPr>
            <p:cNvPr id="10" name="Выноска 2 9"/>
            <p:cNvSpPr/>
            <p:nvPr/>
          </p:nvSpPr>
          <p:spPr>
            <a:xfrm>
              <a:off x="7956547" y="5970248"/>
              <a:ext cx="576322" cy="195223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18.17</a:t>
              </a:r>
            </a:p>
          </p:txBody>
        </p:sp>
        <p:sp>
          <p:nvSpPr>
            <p:cNvPr id="11" name="Выноска 2 10"/>
            <p:cNvSpPr/>
            <p:nvPr/>
          </p:nvSpPr>
          <p:spPr>
            <a:xfrm>
              <a:off x="2555319" y="4076739"/>
              <a:ext cx="576322" cy="195224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12.30</a:t>
              </a:r>
            </a:p>
          </p:txBody>
        </p:sp>
        <p:sp>
          <p:nvSpPr>
            <p:cNvPr id="13" name="Выноска 2 12"/>
            <p:cNvSpPr/>
            <p:nvPr/>
          </p:nvSpPr>
          <p:spPr>
            <a:xfrm>
              <a:off x="3995330" y="5013177"/>
              <a:ext cx="576321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14.23</a:t>
              </a:r>
            </a:p>
          </p:txBody>
        </p:sp>
        <p:sp>
          <p:nvSpPr>
            <p:cNvPr id="14" name="Выноска 2 13"/>
            <p:cNvSpPr/>
            <p:nvPr/>
          </p:nvSpPr>
          <p:spPr>
            <a:xfrm>
              <a:off x="5795739" y="5589325"/>
              <a:ext cx="576321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16.37</a:t>
              </a:r>
            </a:p>
          </p:txBody>
        </p:sp>
      </p:grp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419475" y="2420938"/>
            <a:ext cx="5184775" cy="2554287"/>
          </a:xfrm>
          <a:prstGeom prst="rect">
            <a:avLst/>
          </a:prstGeom>
          <a:solidFill>
            <a:schemeClr val="bg1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Местное время в двух пунктах (Т</a:t>
            </a:r>
            <a:r>
              <a:rPr lang="ru-RU" altLang="ru-RU" sz="1400" baseline="-25000"/>
              <a:t>1</a:t>
            </a:r>
            <a:r>
              <a:rPr lang="ru-RU" altLang="ru-RU" sz="1400"/>
              <a:t>,Т</a:t>
            </a:r>
            <a:r>
              <a:rPr lang="ru-RU" altLang="ru-RU" sz="1400" baseline="-25000"/>
              <a:t>2</a:t>
            </a:r>
            <a:r>
              <a:rPr lang="ru-RU" altLang="ru-RU" sz="1400"/>
              <a:t>) отличается ровно на столько, на сколько отличается их географическая долгота        (</a:t>
            </a:r>
            <a:r>
              <a:rPr lang="el-GR" altLang="ru-RU" sz="1400"/>
              <a:t>λ</a:t>
            </a:r>
            <a:r>
              <a:rPr lang="ru-RU" altLang="ru-RU" sz="1400" baseline="-25000"/>
              <a:t>1</a:t>
            </a:r>
            <a:r>
              <a:rPr lang="ru-RU" altLang="ru-RU" sz="1400"/>
              <a:t>, </a:t>
            </a:r>
            <a:r>
              <a:rPr lang="el-GR" altLang="ru-RU" sz="1400"/>
              <a:t>λ</a:t>
            </a:r>
            <a:r>
              <a:rPr lang="ru-RU" altLang="ru-RU" sz="1400" baseline="-25000"/>
              <a:t>2</a:t>
            </a:r>
            <a:r>
              <a:rPr lang="ru-RU" altLang="ru-RU" sz="1400"/>
              <a:t>) в часовой мере:</a:t>
            </a:r>
            <a:r>
              <a:rPr lang="ru-RU" altLang="ru-RU" sz="1400" b="1">
                <a:solidFill>
                  <a:srgbClr val="C00000"/>
                </a:solidFill>
              </a:rPr>
              <a:t> Т</a:t>
            </a:r>
            <a:r>
              <a:rPr lang="ru-RU" altLang="ru-RU" sz="1400" b="1" baseline="-25000">
                <a:solidFill>
                  <a:srgbClr val="C00000"/>
                </a:solidFill>
              </a:rPr>
              <a:t>1</a:t>
            </a:r>
            <a:r>
              <a:rPr lang="ru-RU" altLang="ru-RU" sz="1400" b="1">
                <a:solidFill>
                  <a:srgbClr val="C00000"/>
                </a:solidFill>
              </a:rPr>
              <a:t> - Т</a:t>
            </a:r>
            <a:r>
              <a:rPr lang="ru-RU" altLang="ru-RU" sz="1400" b="1" baseline="-25000">
                <a:solidFill>
                  <a:srgbClr val="C00000"/>
                </a:solidFill>
              </a:rPr>
              <a:t>2 </a:t>
            </a:r>
            <a:r>
              <a:rPr lang="ru-RU" altLang="ru-RU" sz="1400" b="1">
                <a:solidFill>
                  <a:srgbClr val="C00000"/>
                </a:solidFill>
              </a:rPr>
              <a:t>=</a:t>
            </a:r>
            <a:r>
              <a:rPr lang="ru-RU" altLang="ru-RU" sz="1400" b="1" baseline="-25000">
                <a:solidFill>
                  <a:srgbClr val="C00000"/>
                </a:solidFill>
              </a:rPr>
              <a:t>  </a:t>
            </a:r>
            <a:r>
              <a:rPr lang="el-GR" altLang="ru-RU" sz="1400" b="1">
                <a:solidFill>
                  <a:srgbClr val="C00000"/>
                </a:solidFill>
              </a:rPr>
              <a:t>λ</a:t>
            </a:r>
            <a:r>
              <a:rPr lang="ru-RU" altLang="ru-RU" sz="1400" b="1" baseline="-25000">
                <a:solidFill>
                  <a:srgbClr val="C00000"/>
                </a:solidFill>
              </a:rPr>
              <a:t>1 </a:t>
            </a:r>
            <a:r>
              <a:rPr lang="ru-RU" altLang="ru-RU" sz="1400" b="1">
                <a:solidFill>
                  <a:srgbClr val="C00000"/>
                </a:solidFill>
              </a:rPr>
              <a:t>- </a:t>
            </a:r>
            <a:r>
              <a:rPr lang="el-GR" altLang="ru-RU" sz="1400" b="1">
                <a:solidFill>
                  <a:srgbClr val="C00000"/>
                </a:solidFill>
              </a:rPr>
              <a:t>λ</a:t>
            </a:r>
            <a:r>
              <a:rPr lang="ru-RU" altLang="ru-RU" sz="1400" b="1" baseline="-25000">
                <a:solidFill>
                  <a:srgbClr val="C00000"/>
                </a:solidFill>
              </a:rPr>
              <a:t>2</a:t>
            </a:r>
            <a:r>
              <a:rPr lang="ru-RU" altLang="ru-RU" sz="1400"/>
              <a:t> </a:t>
            </a:r>
          </a:p>
          <a:p>
            <a:pPr>
              <a:spcBef>
                <a:spcPts val="600"/>
              </a:spcBef>
            </a:pPr>
            <a:r>
              <a:rPr lang="ru-RU" altLang="ru-RU" sz="1400"/>
              <a:t>Долгота Москвы равна 37°37´, Санкт-Петербурга - 30°19´, Саранска - 45°10´. Земля поворачивается на 15° за 1 ч,                т.е. на 1° за 4 мин.</a:t>
            </a:r>
          </a:p>
          <a:p>
            <a:pPr algn="ctr">
              <a:spcBef>
                <a:spcPts val="600"/>
              </a:spcBef>
            </a:pPr>
            <a:r>
              <a:rPr lang="ru-RU" altLang="ru-RU" sz="1400"/>
              <a:t>Т</a:t>
            </a:r>
            <a:r>
              <a:rPr lang="ru-RU" altLang="ru-RU" sz="1400" baseline="-25000"/>
              <a:t>1</a:t>
            </a:r>
            <a:r>
              <a:rPr lang="ru-RU" altLang="ru-RU" sz="1400"/>
              <a:t>-Т</a:t>
            </a:r>
            <a:r>
              <a:rPr lang="ru-RU" altLang="ru-RU" sz="1400" baseline="-25000"/>
              <a:t>2 </a:t>
            </a:r>
            <a:r>
              <a:rPr lang="ru-RU" altLang="ru-RU" sz="1400"/>
              <a:t>=</a:t>
            </a:r>
            <a:r>
              <a:rPr lang="ru-RU" altLang="ru-RU" sz="1400" baseline="-25000"/>
              <a:t> </a:t>
            </a:r>
            <a:r>
              <a:rPr lang="ru-RU" altLang="ru-RU" sz="1400"/>
              <a:t>(37°37´-30°19´)*4 = 7°18´*4 = 29 мин.</a:t>
            </a:r>
          </a:p>
          <a:p>
            <a:pPr algn="ctr">
              <a:spcBef>
                <a:spcPts val="600"/>
              </a:spcBef>
            </a:pPr>
            <a:r>
              <a:rPr lang="ru-RU" altLang="ru-RU" sz="1400"/>
              <a:t>Т</a:t>
            </a:r>
            <a:r>
              <a:rPr lang="ru-RU" altLang="ru-RU" sz="1400" baseline="-25000"/>
              <a:t>1</a:t>
            </a:r>
            <a:r>
              <a:rPr lang="ru-RU" altLang="ru-RU" sz="1400"/>
              <a:t>-Т</a:t>
            </a:r>
            <a:r>
              <a:rPr lang="ru-RU" altLang="ru-RU" sz="1400" baseline="-25000"/>
              <a:t>2 </a:t>
            </a:r>
            <a:r>
              <a:rPr lang="ru-RU" altLang="ru-RU" sz="1400"/>
              <a:t>=</a:t>
            </a:r>
            <a:r>
              <a:rPr lang="ru-RU" altLang="ru-RU" sz="1400" baseline="-25000"/>
              <a:t> </a:t>
            </a:r>
            <a:r>
              <a:rPr lang="ru-RU" altLang="ru-RU" sz="1400"/>
              <a:t>(45°10´-37°37´)*4 = 7°33´*4 = 30 мин.</a:t>
            </a:r>
          </a:p>
          <a:p>
            <a:pPr>
              <a:spcBef>
                <a:spcPts val="600"/>
              </a:spcBef>
            </a:pPr>
            <a:r>
              <a:rPr lang="ru-RU" altLang="ru-RU" sz="1400"/>
              <a:t>Полдень в Санкт-Петербурге наступает на 29 мин позднее,          чем в Москве, а в Саранске - на 30 мин раньше.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4"/>
          <p:cNvSpPr>
            <a:spLocks noChangeArrowheads="1"/>
          </p:cNvSpPr>
          <p:nvPr/>
        </p:nvSpPr>
        <p:spPr bwMode="auto">
          <a:xfrm>
            <a:off x="0" y="26035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Местное время начального (нулевого) меридиана, проходящего через Гринвичскую обсерваторию, называют </a:t>
            </a:r>
            <a:r>
              <a:rPr lang="ru-RU" altLang="ru-RU">
                <a:solidFill>
                  <a:srgbClr val="C00000"/>
                </a:solidFill>
              </a:rPr>
              <a:t>всемирным временем </a:t>
            </a:r>
            <a:r>
              <a:rPr lang="ru-RU" altLang="ru-RU"/>
              <a:t>– </a:t>
            </a:r>
            <a:r>
              <a:rPr lang="en-US" altLang="ru-RU"/>
              <a:t>Universal Time (UT)</a:t>
            </a:r>
            <a:r>
              <a:rPr lang="ru-RU" altLang="ru-RU"/>
              <a:t>.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Местное время любого пункта равно всемирному времени в этот момент плюс долгота данного пункта от начального меридиана, выраженная в часовой мере.</a:t>
            </a:r>
            <a:r>
              <a:rPr lang="ru-RU" altLang="ru-RU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altLang="ru-RU" b="1"/>
              <a:t>T</a:t>
            </a:r>
            <a:r>
              <a:rPr lang="en-US" altLang="ru-RU" b="1" baseline="-25000"/>
              <a:t>1</a:t>
            </a:r>
            <a:r>
              <a:rPr lang="en-US" altLang="ru-RU" b="1"/>
              <a:t> = UT + </a:t>
            </a:r>
            <a:r>
              <a:rPr lang="el-GR" altLang="ru-RU" b="1"/>
              <a:t>λ</a:t>
            </a:r>
            <a:r>
              <a:rPr lang="el-GR" altLang="ru-RU" b="1" baseline="-25000"/>
              <a:t>1</a:t>
            </a:r>
            <a:r>
              <a:rPr lang="ru-RU" altLang="ru-RU" b="1"/>
              <a:t>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36750"/>
            <a:ext cx="3097213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5" y="1936750"/>
            <a:ext cx="551497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613" y="6072188"/>
            <a:ext cx="4859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Гринвич. Лондон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7002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163" y="4786313"/>
            <a:ext cx="27447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Погрешность стронциевых атомных часов составляет меньше секунды за 300 миллионов лет. 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1920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Использование в качестве эталона периода вращения Земли не обеспечивает  достаточно точный счёт времени, так как скорость вращения нашей планеты меняется на протяжении года (продолжительность суток не остаётся постоянной) </a:t>
            </a:r>
          </a:p>
          <a:p>
            <a:pPr algn="ctr"/>
            <a:r>
              <a:rPr lang="ru-RU" altLang="ru-RU"/>
              <a:t>и происходит очень медленное замедление её вращения. 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85775" y="1577975"/>
            <a:ext cx="228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>
                <a:solidFill>
                  <a:srgbClr val="C00000"/>
                </a:solidFill>
              </a:rPr>
              <a:t>В настоящее время для определения точного времени используются атомные часы.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34963" y="404813"/>
            <a:ext cx="84963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Пользоваться местным временем неудобно, так как при перемещении на запад или восток необходимо непрерывно передвигать стрелки часов.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В настоящее время практически всё население земного шара пользуются </a:t>
            </a:r>
            <a:r>
              <a:rPr lang="ru-RU" altLang="ru-RU">
                <a:solidFill>
                  <a:srgbClr val="C00000"/>
                </a:solidFill>
              </a:rPr>
              <a:t>поясным временем</a:t>
            </a:r>
            <a:r>
              <a:rPr lang="ru-RU" altLang="ru-RU"/>
              <a:t>.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1755775"/>
            <a:ext cx="7572375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708275"/>
            <a:ext cx="73342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395288" y="260350"/>
            <a:ext cx="84978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Поясная система счёта была предложена в 1884 г.  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Весь земной шар разделен на 24 часовых пояса. Местное время основного меридиана данного пояса называется поясным временем. По нему ведется счёт времени на всей территории, относящейся к этому часовому поясу. </a:t>
            </a:r>
          </a:p>
          <a:p>
            <a:pPr algn="ctr">
              <a:spcBef>
                <a:spcPts val="600"/>
              </a:spcBef>
            </a:pPr>
            <a:r>
              <a:rPr lang="ru-RU" altLang="ru-RU">
                <a:solidFill>
                  <a:srgbClr val="C00000"/>
                </a:solidFill>
              </a:rPr>
              <a:t>Поясное время, которое принято в конкретном пункте, отличается от всемирного на число часов, равных номеру его часового пояса.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962400" y="2133600"/>
            <a:ext cx="136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/>
              <a:t>T = UT + n</a:t>
            </a:r>
            <a:r>
              <a:rPr lang="ru-RU" altLang="ru-RU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5693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Границы часовых поясов отступают приблизительно на 7,5° </a:t>
            </a:r>
          </a:p>
          <a:p>
            <a:pPr algn="ctr"/>
            <a:r>
              <a:rPr lang="ru-RU" altLang="ru-RU"/>
              <a:t>от основных меридианов. </a:t>
            </a:r>
          </a:p>
          <a:p>
            <a:pPr algn="ctr">
              <a:spcBef>
                <a:spcPts val="600"/>
              </a:spcBef>
            </a:pPr>
            <a:r>
              <a:rPr lang="ru-RU" altLang="ru-RU"/>
              <a:t>Эти границы не всегда проходят точно по меридианам, а проведены по административным границам областей или других регионов так, чтобы на всей их территории действовало одно и то же время.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58988"/>
            <a:ext cx="748982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1028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ВРЕМЯ И КАЛЕНДАРЬ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измерения времени</dc:title>
  <dc:creator>Victor</dc:creator>
  <cp:lastModifiedBy>User</cp:lastModifiedBy>
  <cp:revision>93</cp:revision>
  <dcterms:created xsi:type="dcterms:W3CDTF">2004-09-09T16:38:26Z</dcterms:created>
  <dcterms:modified xsi:type="dcterms:W3CDTF">2018-02-21T12:57:49Z</dcterms:modified>
</cp:coreProperties>
</file>