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Принципы взаимодействия специалиста с ребенком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pPr algn="just"/>
            <a:r>
              <a:rPr lang="ru-RU" sz="3000" b="1" dirty="0" smtClean="0">
                <a:solidFill>
                  <a:srgbClr val="FF0000"/>
                </a:solidFill>
              </a:rPr>
              <a:t>Правдивость</a:t>
            </a:r>
            <a:r>
              <a:rPr lang="ru-RU" sz="3000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– быть искренним, открытым, избегать защитной позиции. Это значит:  быть способным сказать прямо и откровенно о своих чувствах в данный момент;  быть свободным и спонтанным;  быть способным немедленно реагировать на потребности или эмоциональное состояние ребенка, а не ждать «правильного» момента или «правильных» слов;  быть способным жить в сегодняшнем обществе и обсуждать его проблемы;  открыто выражать свои убеждения и принципы.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Закрытые вопросы</a:t>
            </a:r>
            <a:r>
              <a:rPr lang="ru-RU" sz="3600" b="1" dirty="0" smtClean="0"/>
              <a:t>:          </a:t>
            </a:r>
            <a:r>
              <a:rPr lang="ru-RU" sz="3600" b="1" dirty="0" smtClean="0"/>
              <a:t>Открытые вопросы:</a:t>
            </a:r>
            <a:r>
              <a:rPr lang="ru-RU" sz="3600" b="1" dirty="0" smtClean="0"/>
              <a:t>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Ты уже пробовал </a:t>
            </a:r>
            <a:r>
              <a:rPr lang="ru-RU" dirty="0" smtClean="0">
                <a:solidFill>
                  <a:srgbClr val="FF0000"/>
                </a:solidFill>
              </a:rPr>
              <a:t>поговорить </a:t>
            </a:r>
            <a:r>
              <a:rPr lang="ru-RU" dirty="0" smtClean="0">
                <a:solidFill>
                  <a:srgbClr val="FF0000"/>
                </a:solidFill>
              </a:rPr>
              <a:t>с мамой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Можешь </a:t>
            </a:r>
            <a:r>
              <a:rPr lang="ru-RU" dirty="0" smtClean="0">
                <a:solidFill>
                  <a:srgbClr val="FF0000"/>
                </a:solidFill>
              </a:rPr>
              <a:t>ли ты сделать еще что-то, чтобы изменить ситуацию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Тебе нравится учиться?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43400" y="1920085"/>
            <a:ext cx="4495800" cy="443484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Каким образом ты </a:t>
            </a:r>
            <a:r>
              <a:rPr lang="ru-RU" dirty="0" smtClean="0">
                <a:solidFill>
                  <a:srgbClr val="FF0000"/>
                </a:solidFill>
              </a:rPr>
              <a:t>пытался </a:t>
            </a:r>
            <a:r>
              <a:rPr lang="ru-RU" dirty="0" smtClean="0">
                <a:solidFill>
                  <a:srgbClr val="FF0000"/>
                </a:solidFill>
              </a:rPr>
              <a:t>объяснить маме, что ты чувствуешь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	Как ты мог бы изменить ситуацию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Что </a:t>
            </a:r>
            <a:r>
              <a:rPr lang="ru-RU" dirty="0" smtClean="0">
                <a:solidFill>
                  <a:srgbClr val="FF0000"/>
                </a:solidFill>
              </a:rPr>
              <a:t>тебе нравится в учебе? 	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		</a:t>
            </a:r>
            <a:r>
              <a:rPr lang="ru-RU" i="1" dirty="0" smtClean="0">
                <a:solidFill>
                  <a:schemeClr val="accent1"/>
                </a:solidFill>
              </a:rPr>
              <a:t>Построение </a:t>
            </a:r>
            <a:r>
              <a:rPr lang="ru-RU" i="1" dirty="0" smtClean="0">
                <a:solidFill>
                  <a:schemeClr val="accent1"/>
                </a:solidFill>
              </a:rPr>
              <a:t>высказываний в </a:t>
            </a:r>
            <a:r>
              <a:rPr lang="ru-RU" i="1" dirty="0" smtClean="0">
                <a:solidFill>
                  <a:schemeClr val="accent1"/>
                </a:solidFill>
              </a:rPr>
              <a:t>предположительной форме </a:t>
            </a:r>
            <a:r>
              <a:rPr lang="ru-RU" i="1" dirty="0" smtClean="0">
                <a:solidFill>
                  <a:schemeClr val="accent1"/>
                </a:solidFill>
              </a:rPr>
              <a:t>позволяет ребенку высказать собственное мнение относительно того, что ему говорит специалист. Когда специалист при этом не категоричен, сделать это намного легче. Например, вместо фразы: «Ты не любишь отчима», лучше сказать: «У меня создается такое впечатление, что ты не очень хорошо относишься к своему отчиму». 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smtClean="0"/>
              <a:t>		</a:t>
            </a:r>
            <a:r>
              <a:rPr lang="ru-RU" sz="2800" b="1" i="1" dirty="0" err="1" smtClean="0">
                <a:solidFill>
                  <a:schemeClr val="accent4">
                    <a:lumMod val="50000"/>
                  </a:schemeClr>
                </a:solidFill>
              </a:rPr>
              <a:t>Подстраивание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</a:rPr>
              <a:t>под семантическое поле ребенка</a:t>
            </a:r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  <a:t> – постараться, насколько это возможно, в своей речи употреблять слова, которые использует ребенок. При этом всегда существует опасность, так как дети часто используют ненормативную или </a:t>
            </a:r>
            <a:r>
              <a:rPr lang="ru-RU" sz="2800" i="1" dirty="0" err="1" smtClean="0">
                <a:solidFill>
                  <a:schemeClr val="accent4">
                    <a:lumMod val="50000"/>
                  </a:schemeClr>
                </a:solidFill>
              </a:rPr>
              <a:t>околонормативную</a:t>
            </a:r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  <a:t> лексику. Специалисту важно стремиться говорить с ребенком «на одном языке», при этом помогая ребенку переформулировать ненормативную лексику в социально приемлемую. 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sz="4100" b="1" dirty="0" smtClean="0">
                <a:solidFill>
                  <a:srgbClr val="FF0000"/>
                </a:solidFill>
              </a:rPr>
              <a:t>При беседе с ребенком важно</a:t>
            </a:r>
            <a:r>
              <a:rPr lang="ru-RU" sz="4100" dirty="0" smtClean="0">
                <a:solidFill>
                  <a:srgbClr val="FF0000"/>
                </a:solidFill>
              </a:rPr>
              <a:t>: </a:t>
            </a:r>
          </a:p>
          <a:p>
            <a:pPr algn="just"/>
            <a:r>
              <a:rPr lang="ru-RU" sz="3100" b="1" dirty="0" smtClean="0">
                <a:solidFill>
                  <a:schemeClr val="accent1"/>
                </a:solidFill>
              </a:rPr>
              <a:t>полностью сконцентрировать внимание на ребенке и дать понять, что его слова услышаны и поняты; </a:t>
            </a:r>
          </a:p>
          <a:p>
            <a:pPr algn="just"/>
            <a:r>
              <a:rPr lang="ru-RU" sz="3100" b="1" dirty="0" smtClean="0">
                <a:solidFill>
                  <a:schemeClr val="accent1"/>
                </a:solidFill>
              </a:rPr>
              <a:t>в случае неуверенности в правильном понимании сказанного ребенком необходимо спрашивать столько раз, сколько нужно для того, чтобы иметь полную ясность; </a:t>
            </a:r>
          </a:p>
          <a:p>
            <a:pPr algn="just"/>
            <a:r>
              <a:rPr lang="ru-RU" sz="3100" b="1" dirty="0" smtClean="0">
                <a:solidFill>
                  <a:schemeClr val="accent1"/>
                </a:solidFill>
              </a:rPr>
              <a:t>предоставлять ребенку время для ответа, не спешить и не оказывать давление. Длинные паузы могут означать, что ребенок пытается определить, как лучше объяснить что-то. Возможно, он пытается справиться со своими эмоциями, а может быть, старается вспомнить конкретные подробности события; </a:t>
            </a:r>
          </a:p>
          <a:p>
            <a:pPr algn="just"/>
            <a:r>
              <a:rPr lang="ru-RU" sz="3100" b="1" dirty="0" smtClean="0">
                <a:solidFill>
                  <a:schemeClr val="accent1"/>
                </a:solidFill>
              </a:rPr>
              <a:t>следить за выражением лица, за движением рук и тела, прислушиваться к тону голоса ребенка. Важно понимать то, что стоит за словами. Особенно это касается обсуждения </a:t>
            </a:r>
            <a:r>
              <a:rPr lang="ru-RU" sz="3100" b="1" dirty="0" err="1" smtClean="0">
                <a:solidFill>
                  <a:schemeClr val="accent1"/>
                </a:solidFill>
              </a:rPr>
              <a:t>травматичных</a:t>
            </a:r>
            <a:r>
              <a:rPr lang="ru-RU" sz="3100" b="1" dirty="0" smtClean="0">
                <a:solidFill>
                  <a:schemeClr val="accent1"/>
                </a:solidFill>
              </a:rPr>
              <a:t> событий и глубоких чувств;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/>
                </a:solidFill>
              </a:rPr>
              <a:t>не прерывать ребенка и не заканчивать за него предложения, позволять ему самому находить способ выражения своих мыслей; </a:t>
            </a:r>
            <a:endParaRPr lang="ru-RU" sz="2800" b="1" dirty="0" smtClean="0"/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/>
                </a:solidFill>
              </a:rPr>
              <a:t>дать </a:t>
            </a:r>
            <a:r>
              <a:rPr lang="ru-RU" sz="2800" b="1" dirty="0" smtClean="0">
                <a:solidFill>
                  <a:schemeClr val="accent1"/>
                </a:solidFill>
              </a:rPr>
              <a:t>понять ребенку, что он всегда будет выслушан; </a:t>
            </a:r>
            <a:br>
              <a:rPr lang="ru-RU" sz="2800" b="1" dirty="0" smtClean="0">
                <a:solidFill>
                  <a:schemeClr val="accent1"/>
                </a:solidFill>
              </a:rPr>
            </a:br>
            <a:r>
              <a:rPr lang="ru-RU" sz="2800" b="1" dirty="0" smtClean="0">
                <a:solidFill>
                  <a:schemeClr val="accent1"/>
                </a:solidFill>
              </a:rPr>
              <a:t>быть готовым открыто говорить с ребенком о случившемся, не убеждать его забыть о том, что с ним произошло. В противном случае дети могут  интерпретировать молчание взрослых как замалчивание и считать себя «плохими»; </a:t>
            </a:r>
            <a:endParaRPr lang="ru-RU" sz="2800" b="1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/>
                </a:solidFill>
              </a:rPr>
              <a:t>ни </a:t>
            </a:r>
            <a:r>
              <a:rPr lang="ru-RU" sz="2800" b="1" dirty="0" smtClean="0">
                <a:solidFill>
                  <a:schemeClr val="accent1"/>
                </a:solidFill>
              </a:rPr>
              <a:t>при каких обстоятельствах не задавать больше одного вопроса подряд! Если трудно это сделать, то, задав один вопрос, прежде чем задавать другой или как-то по-другому торопить ребенка с ответом, стоит мысленно досчитать до 10.</a:t>
            </a:r>
            <a:endParaRPr lang="ru-RU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Что мешает слушать ребенка: </a:t>
            </a:r>
            <a:br>
              <a:rPr lang="ru-RU" b="1" i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отвлечение </a:t>
            </a:r>
            <a:r>
              <a:rPr lang="ru-RU" sz="2800" b="1" dirty="0" smtClean="0">
                <a:solidFill>
                  <a:srgbClr val="FF0000"/>
                </a:solidFill>
              </a:rPr>
              <a:t>внимания на собственные мысли, переживания; 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обдумывание, какой вопрос или ответ необходимо произнести в следующую минуту; 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преждевременные выводы (если вывод о смысле того, что говорит ребенок, делается до того, как услышана вся история); 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слушание сквозь «фильтры» (то, что говорит ребенок, искажается в соответствии с собственными ожиданиями и представлениями); 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оценочное слушание (ошибочное восприятие услышанного возникает вследствие навешивания ярлыков «хорошо – плохо»); 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стремление «подогнать» получаемую информацию под имеющуюся гипотезу, даже притягивая информацию «за уши»; 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внимание к фактам, а не к ребенку (в процессе слушания доминирует интерес к фактам, которые могут быть использованы в ходе последующего расследования, без учета состояния ребенка); 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чрезмерная </a:t>
            </a:r>
            <a:r>
              <a:rPr lang="ru-RU" sz="3200" b="1" dirty="0" smtClean="0">
                <a:solidFill>
                  <a:srgbClr val="FF0000"/>
                </a:solidFill>
              </a:rPr>
              <a:t>эмоциональная</a:t>
            </a:r>
            <a:r>
              <a:rPr lang="ru-RU" sz="2800" b="1" dirty="0" smtClean="0">
                <a:solidFill>
                  <a:srgbClr val="FF0000"/>
                </a:solidFill>
              </a:rPr>
              <a:t> вовлеченность (чрезмерное сочувствие и сострадание ребенку может вызвать искажение получаемой информации). </a:t>
            </a:r>
          </a:p>
          <a:p>
            <a:pPr algn="just"/>
            <a:endParaRPr lang="ru-RU" sz="2800" b="1" dirty="0" smtClean="0">
              <a:solidFill>
                <a:srgbClr val="FF0000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Пример  работы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/>
              <a:t>Мальчик </a:t>
            </a:r>
            <a:r>
              <a:rPr lang="ru-RU" dirty="0" smtClean="0"/>
              <a:t>7 лет, который неоднократно подвергался сексуальному насилию со стороны старшего 15-летнего брата, воспитывался в неблагополучной семье и был свидетелем неоднократных сексуальных контактов матери с часто меняющимися партнёрами. После лишения матери родительских прав был определён в дом семейного типа, в котором проживали ещё 9 детей, оставшихся без опеки родителей. С первых дней появления в доме он отличался назойливостью, «прилипчивостью», пытался ночью в комнате склонить другого ребёнка к оральному сексу. В играх имитировал половой акт, причём проделывал это не только с игрушками, но и с девочками, которых пытался повалить на пол, некоторых девочек и даже воспитателя пытался ущипнуть за грудь или ягодицы. Очень быстро стал изгоем среди детей, начал демонстрировать агрессивное поведение, затевать драки во время игр и просмотра телевизора.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		Анализируя </a:t>
            </a:r>
            <a:r>
              <a:rPr lang="ru-RU" dirty="0" smtClean="0"/>
              <a:t>данный случай, можно сказать, что у ребёнка имелись проявления посттравматического стрессового расстройства с преобладанием поведенческих нарушений. </a:t>
            </a:r>
          </a:p>
          <a:p>
            <a:pPr algn="just">
              <a:buNone/>
            </a:pPr>
            <a:r>
              <a:rPr lang="ru-RU" dirty="0" smtClean="0"/>
              <a:t>Работа с этим ребёнком включала несколько «мишеней»: </a:t>
            </a:r>
          </a:p>
          <a:p>
            <a:pPr algn="just"/>
            <a:r>
              <a:rPr lang="ru-RU" dirty="0" smtClean="0"/>
              <a:t>1) установление контакта; </a:t>
            </a:r>
          </a:p>
          <a:p>
            <a:pPr algn="just"/>
            <a:r>
              <a:rPr lang="ru-RU" dirty="0" smtClean="0"/>
              <a:t>2) коррекцию </a:t>
            </a:r>
            <a:r>
              <a:rPr lang="ru-RU" dirty="0" err="1" smtClean="0"/>
              <a:t>сексуализированного</a:t>
            </a:r>
            <a:r>
              <a:rPr lang="ru-RU" dirty="0" smtClean="0"/>
              <a:t> поведения; </a:t>
            </a:r>
          </a:p>
          <a:p>
            <a:pPr algn="just"/>
            <a:r>
              <a:rPr lang="ru-RU" dirty="0" smtClean="0"/>
              <a:t>3) эмоциональное обучение, совершенствование навыков, позволяющих ребёнку идентифицировать свои чувства, эмоции, дать адекватную оценку своему </a:t>
            </a:r>
            <a:r>
              <a:rPr lang="ru-RU" dirty="0" err="1" smtClean="0"/>
              <a:t>поведению;формирование</a:t>
            </a:r>
            <a:r>
              <a:rPr lang="ru-RU" dirty="0" smtClean="0"/>
              <a:t> самосознания и самоуважения; </a:t>
            </a:r>
          </a:p>
          <a:p>
            <a:pPr algn="just"/>
            <a:r>
              <a:rPr lang="ru-RU" dirty="0" smtClean="0"/>
              <a:t>4) формирование навыков контактности. 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2900" dirty="0" smtClean="0"/>
              <a:t>		</a:t>
            </a:r>
            <a:r>
              <a:rPr lang="ru-RU" sz="3200" dirty="0" smtClean="0"/>
              <a:t>Важно </a:t>
            </a:r>
            <a:r>
              <a:rPr lang="ru-RU" sz="3200" dirty="0" smtClean="0"/>
              <a:t>помнить, что ребёнок, несмотря на крайне неприятные для окружающих внешние проявления </a:t>
            </a:r>
            <a:r>
              <a:rPr lang="ru-RU" sz="3200" dirty="0" smtClean="0"/>
              <a:t>поведения, находится </a:t>
            </a:r>
            <a:r>
              <a:rPr lang="ru-RU" sz="3200" dirty="0" smtClean="0"/>
              <a:t>в кризисной ситуации и поверхностные формы </a:t>
            </a:r>
            <a:r>
              <a:rPr lang="ru-RU" sz="3200" dirty="0" err="1" smtClean="0"/>
              <a:t>сексуализированного</a:t>
            </a:r>
            <a:r>
              <a:rPr lang="ru-RU" sz="3200" dirty="0" smtClean="0"/>
              <a:t> поведения являются защитными проявлениями, поэтому, </a:t>
            </a:r>
            <a:r>
              <a:rPr lang="ru-RU" sz="3200" dirty="0" err="1" smtClean="0"/>
              <a:t>перемоделируя</a:t>
            </a:r>
            <a:r>
              <a:rPr lang="ru-RU" sz="3200" dirty="0" smtClean="0"/>
              <a:t> их, параллельно необходимо проводить работу с его эмоциональным состоянием и самооценкой. </a:t>
            </a:r>
          </a:p>
          <a:p>
            <a:pPr algn="just"/>
            <a:r>
              <a:rPr lang="ru-RU" sz="3200" dirty="0" smtClean="0"/>
              <a:t>Этапы в коррекции поведения: </a:t>
            </a:r>
          </a:p>
          <a:p>
            <a:pPr algn="just"/>
            <a:r>
              <a:rPr lang="ru-RU" sz="3200" dirty="0" smtClean="0"/>
              <a:t>1) Поскольку имели место попытки склонения к сексуальным контактам других детей в ночное время, ребёнок временно был перемещён в комнату воспитателя. Перемещение сопровождалось следующим пояснением: «У нас принято спать по ночам, и чтобы ты мог быстрее научиться засыпать, ты временно (1 – 2 недели) поспишь в моей комнате. Кроме того, я знаю, что ты предлагал Алёше ночью, а у нас есть правила, которые запрещают такое поведение. Важно, чтобы ты запомнил это правило и чтобы это прекратилось». </a:t>
            </a:r>
          </a:p>
          <a:p>
            <a:pPr algn="just"/>
            <a:r>
              <a:rPr lang="ru-RU" sz="3200" dirty="0" smtClean="0"/>
              <a:t>2) Далее устанавливались другие правила, но не больше 3 – 4 единовременно, которые касались </a:t>
            </a:r>
            <a:r>
              <a:rPr lang="ru-RU" sz="3200" dirty="0" err="1" smtClean="0"/>
              <a:t>сексуализированного</a:t>
            </a:r>
            <a:r>
              <a:rPr lang="ru-RU" sz="3200" dirty="0" smtClean="0"/>
              <a:t> и агрессивного поведения. Например: «Нельзя дотрагиваться до интимных частей тела других людей (даётся объяснение, что такое интимные части тела)»; «Нельзя тревожить других </a:t>
            </a:r>
            <a:r>
              <a:rPr lang="ru-RU" sz="3200" dirty="0" smtClean="0"/>
              <a:t>детей </a:t>
            </a:r>
            <a:r>
              <a:rPr lang="ru-RU" sz="3200" dirty="0" smtClean="0"/>
              <a:t>в постели ночью»; «Нельзя бить других детей» (оговаривались условия, при которых если правило нарушается, то накладывается запрет – на прогулки, на пользование компьютером и т.п.). </a:t>
            </a:r>
          </a:p>
          <a:p>
            <a:pPr algn="just"/>
            <a:endParaRPr lang="ru-RU" sz="32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800" dirty="0" smtClean="0"/>
              <a:t>3) Любые положительные проявления в поведении ребёнка всячески поощрялись, отмечались похвалой. </a:t>
            </a:r>
          </a:p>
          <a:p>
            <a:pPr algn="just"/>
            <a:r>
              <a:rPr lang="ru-RU" sz="2800" dirty="0" smtClean="0"/>
              <a:t>4) Весь персонал придерживался установленных условий и реагировал на нарушение правил одинаково. </a:t>
            </a:r>
          </a:p>
          <a:p>
            <a:pPr algn="just"/>
            <a:r>
              <a:rPr lang="ru-RU" sz="2800" dirty="0" smtClean="0"/>
              <a:t>5) Параллельно проводились индивидуальные или групповые занятия с психологом, направленные на другие проявления ПТСР, такие как эмоциональные проблемы, нарушения самосознания, сниженная самооценка. </a:t>
            </a:r>
          </a:p>
          <a:p>
            <a:pPr algn="just"/>
            <a:r>
              <a:rPr lang="ru-RU" sz="2800" dirty="0" smtClean="0"/>
              <a:t>6) Особое внимание уделялось правильному режиму дня как составной части поведенческого подхода. В данном случае режим дня был построен так, что у ребёнка почти не оставалось свободного времени. Мальчик был определён в футбольную секцию, где занимался регулярно и с удовольствием, и довольно быстро продемонстрировал успехи (в аналогичном случае определение девочки 8 лет с привычкой к постоянной мастурбации в танцевальный кружок способствовало, наряду с другими приёмами, нивелированию симптома). Важно, чтобы занятие, подобранное для ребёнка, было ему по силам и он смог бы достичь в нем успехов (создание ситуации заведомого успеха).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just"/>
            <a:r>
              <a:rPr lang="ru-RU" sz="3000" b="1" dirty="0" smtClean="0">
                <a:solidFill>
                  <a:srgbClr val="FF0000"/>
                </a:solidFill>
              </a:rPr>
              <a:t>Уважение к ребенку </a:t>
            </a:r>
            <a:r>
              <a:rPr lang="ru-RU" dirty="0" smtClean="0">
                <a:solidFill>
                  <a:srgbClr val="FF0000"/>
                </a:solidFill>
              </a:rPr>
              <a:t>– умение ценить его индивидуальность и относиться к нему как к личности. Уважать ребенка – значит:  не осуждать ребенка за то, что с ним произошло;  дать понять ребенку, что психолог и другие специалисты готовы ему помочь;  сочувствовать ребенку, но не жалеть его;  помогать ребенку справиться с его болью. </a:t>
            </a:r>
          </a:p>
          <a:p>
            <a:endParaRPr lang="ru-RU" dirty="0" smtClean="0"/>
          </a:p>
          <a:p>
            <a:pPr algn="just"/>
            <a:r>
              <a:rPr lang="ru-RU" sz="3000" b="1" dirty="0" smtClean="0">
                <a:solidFill>
                  <a:schemeClr val="accent1"/>
                </a:solidFill>
              </a:rPr>
              <a:t>Компетентность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– постоянная работа специалиста над повышением собственной квалификации. </a:t>
            </a:r>
            <a:r>
              <a:rPr lang="ru-RU" dirty="0" smtClean="0">
                <a:solidFill>
                  <a:schemeClr val="accent1"/>
                </a:solidFill>
              </a:rPr>
              <a:t>Быть компетентным </a:t>
            </a:r>
            <a:r>
              <a:rPr lang="ru-RU" dirty="0" smtClean="0">
                <a:solidFill>
                  <a:schemeClr val="accent1"/>
                </a:solidFill>
              </a:rPr>
              <a:t>– значит: </a:t>
            </a:r>
            <a:r>
              <a:rPr lang="ru-RU" dirty="0" smtClean="0">
                <a:solidFill>
                  <a:schemeClr val="accent1"/>
                </a:solidFill>
              </a:rPr>
              <a:t> быть </a:t>
            </a:r>
            <a:r>
              <a:rPr lang="ru-RU" dirty="0" smtClean="0">
                <a:solidFill>
                  <a:schemeClr val="accent1"/>
                </a:solidFill>
              </a:rPr>
              <a:t>уверенным в своих действиях; </a:t>
            </a:r>
            <a:r>
              <a:rPr lang="ru-RU" dirty="0" smtClean="0">
                <a:solidFill>
                  <a:schemeClr val="accent1"/>
                </a:solidFill>
              </a:rPr>
              <a:t>демонстрировать </a:t>
            </a:r>
            <a:r>
              <a:rPr lang="ru-RU" dirty="0" smtClean="0">
                <a:solidFill>
                  <a:schemeClr val="accent1"/>
                </a:solidFill>
              </a:rPr>
              <a:t>такое же поведение, которое ожидается от ребенка (откровенность, решительность и т.д.); </a:t>
            </a:r>
            <a:r>
              <a:rPr lang="ru-RU" dirty="0" smtClean="0">
                <a:solidFill>
                  <a:schemeClr val="accent1"/>
                </a:solidFill>
              </a:rPr>
              <a:t>постоянно </a:t>
            </a:r>
            <a:r>
              <a:rPr lang="ru-RU" dirty="0" smtClean="0">
                <a:solidFill>
                  <a:schemeClr val="accent1"/>
                </a:solidFill>
              </a:rPr>
              <a:t>анализировать результаты работы; </a:t>
            </a:r>
            <a:r>
              <a:rPr lang="ru-RU" dirty="0" smtClean="0">
                <a:solidFill>
                  <a:schemeClr val="accent1"/>
                </a:solidFill>
              </a:rPr>
              <a:t>постоянно </a:t>
            </a:r>
            <a:r>
              <a:rPr lang="ru-RU" dirty="0" smtClean="0">
                <a:solidFill>
                  <a:schemeClr val="accent1"/>
                </a:solidFill>
              </a:rPr>
              <a:t>повышать свой профессиональный уровень.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sz="4500" dirty="0" smtClean="0">
                <a:solidFill>
                  <a:srgbClr val="FF0000"/>
                </a:solidFill>
              </a:rPr>
              <a:t>Р</a:t>
            </a:r>
            <a:r>
              <a:rPr lang="ru-RU" sz="4500" dirty="0" smtClean="0">
                <a:solidFill>
                  <a:srgbClr val="FF0000"/>
                </a:solidFill>
              </a:rPr>
              <a:t>екомендованные </a:t>
            </a:r>
            <a:r>
              <a:rPr lang="ru-RU" sz="4500" dirty="0" smtClean="0">
                <a:solidFill>
                  <a:srgbClr val="FF0000"/>
                </a:solidFill>
              </a:rPr>
              <a:t>фазы реагирования взрослого (по </a:t>
            </a:r>
            <a:r>
              <a:rPr lang="ru-RU" sz="4500" dirty="0" err="1" smtClean="0">
                <a:solidFill>
                  <a:srgbClr val="FF0000"/>
                </a:solidFill>
              </a:rPr>
              <a:t>Райану</a:t>
            </a:r>
            <a:r>
              <a:rPr lang="ru-RU" sz="4500" dirty="0" smtClean="0">
                <a:solidFill>
                  <a:srgbClr val="FF0000"/>
                </a:solidFill>
              </a:rPr>
              <a:t>): </a:t>
            </a:r>
          </a:p>
          <a:p>
            <a:pPr algn="just"/>
            <a:r>
              <a:rPr lang="ru-RU" dirty="0" smtClean="0"/>
              <a:t>Если ребенок демонстрирует </a:t>
            </a:r>
            <a:r>
              <a:rPr lang="ru-RU" dirty="0" err="1" smtClean="0"/>
              <a:t>сексуализированное</a:t>
            </a:r>
            <a:r>
              <a:rPr lang="ru-RU" dirty="0" smtClean="0"/>
              <a:t> поведение, которое вызывает во взрослом беспокойство, то первым ответом должны быть его узнавание и реакция на личностном уровне. Стоит сказать ребенку, что его поведение замечено: «Я вижу, ты трогаешь Машу», или специалист может сказать, что ему известно, как ведет себя ребенок: «Маша сказала мне, что ты ее трогаешь». Это предоставляет ребенку возможность для обсуждения ситуации, позволяет избежать замешательства по поводу того, на что реагирует взрослый, и позволяет узнать, что взрослый способен обсуждать такие вещи. Первая реакция на поведение ребенка не должна быть ни оценочной, ни запретительной. Цель заключается в том, чтобы ребенок понял, что его поведение замечено, подумал о том, что чувствует обиженный ребенок, и наконец, чтобы он понял, что взрослый расстроен таким поведением; при этом не нужно стремиться вызвать у ребенка чувство вины.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Если такое же или сходное </a:t>
            </a:r>
            <a:r>
              <a:rPr lang="ru-RU" dirty="0" err="1" smtClean="0"/>
              <a:t>сексуализированное</a:t>
            </a:r>
            <a:r>
              <a:rPr lang="ru-RU" dirty="0" smtClean="0"/>
              <a:t> поведение повторяется, следующий ответ на него должен быть противодействующим и запрещающим: «Я беспокоюсь, потому что я вижу, что ты трогаешь Машу. Я уже говорил тебе, что я в таких случаях чувствую себя неловко. Маша тоже мне говорила, что ей это неприятно. Тебе не стоит это делать». По мнению </a:t>
            </a:r>
            <a:r>
              <a:rPr lang="ru-RU" dirty="0" err="1" smtClean="0"/>
              <a:t>Райана</a:t>
            </a:r>
            <a:r>
              <a:rPr lang="ru-RU" dirty="0" smtClean="0"/>
              <a:t>, ответ на поведение по-прежнему должен быть не оценочным по отношению к ребенку, а коммуникативным, но твердым. Одновременно важно какое-то время продолжать наблюдать за поведением ребенка.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591312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Прагматизм</a:t>
            </a:r>
            <a:r>
              <a:rPr lang="ru-RU" sz="3000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– восприятие реальности без иллюзий (как негативных, так и позитивных). Прагматизм специалиста может выражаться: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фокусировке внимания, прежде всего, на актуальных проблемах;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поиске и использовании тех методов работы, которые эффективны в данной ситуации для данного ребенка;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гибкости (согласии с ребенком настолько, насколько это возможно);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постоянном выражении ребенку готовности предпринимать необходимые действия по оказанию ему помощи (и обязательном выполнении обещаний: в случае, когда это по каким-либо причинам становится невозможно, важно сразу об этом сообщать ребенку и по возможности объяснять причины);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постановке реальных целей.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000" b="1" dirty="0" smtClean="0">
                <a:solidFill>
                  <a:schemeClr val="accent1"/>
                </a:solidFill>
              </a:rPr>
              <a:t>Ответственность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– важно осознавать границы своей ответственности и ответственности ребенка за те изменения, которые ребенок хочет привнести в свою жизнь. Быть ответственным – значит: 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четко осознавать, что без усилий и заинтересованности самого ребенка ему не удастся справиться с </a:t>
            </a:r>
            <a:r>
              <a:rPr lang="ru-RU" dirty="0" err="1" smtClean="0">
                <a:solidFill>
                  <a:schemeClr val="accent1"/>
                </a:solidFill>
              </a:rPr>
              <a:t>травматичной</a:t>
            </a:r>
            <a:r>
              <a:rPr lang="ru-RU" dirty="0" smtClean="0">
                <a:solidFill>
                  <a:schemeClr val="accent1"/>
                </a:solidFill>
              </a:rPr>
              <a:t> ситуацией; 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дать понять ребенку, что он может изменить свою жизнь, если действительно </a:t>
            </a:r>
            <a:r>
              <a:rPr lang="ru-RU" dirty="0" smtClean="0">
                <a:solidFill>
                  <a:schemeClr val="accent1"/>
                </a:solidFill>
              </a:rPr>
              <a:t>захочет</a:t>
            </a:r>
            <a:r>
              <a:rPr lang="ru-RU" dirty="0" smtClean="0">
                <a:solidFill>
                  <a:schemeClr val="accent1"/>
                </a:solidFill>
              </a:rPr>
              <a:t>; 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помогать детям осознавать и использовать их собственный потенциал; 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не считать ребенка абсолютно беспомощным; 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• помогать ребенку трансформировать его сопротивление и ощущение беспомощности в готовность изменить собственную ситуацию.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Техники активного слушания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7244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		</a:t>
            </a:r>
            <a:r>
              <a:rPr lang="ru-RU" b="1" i="1" dirty="0" smtClean="0">
                <a:solidFill>
                  <a:srgbClr val="FF0000"/>
                </a:solidFill>
              </a:rPr>
              <a:t>Перефразирование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– это повторение своими словами содержания того, что говорит ребенок. Содержание </a:t>
            </a:r>
            <a:r>
              <a:rPr lang="ru-RU" i="1" dirty="0" err="1" smtClean="0">
                <a:solidFill>
                  <a:srgbClr val="FF0000"/>
                </a:solidFill>
              </a:rPr>
              <a:t>перефраза</a:t>
            </a:r>
            <a:r>
              <a:rPr lang="ru-RU" i="1" dirty="0" smtClean="0">
                <a:solidFill>
                  <a:srgbClr val="FF0000"/>
                </a:solidFill>
              </a:rPr>
              <a:t> включает в себя как факты ситуации, о которой говорит ребенок, так и чувства, о которых он рассказывает. Перефразирование показывает, что специалист слушает и понимает то, что ему говорят. Если при перефразировании специалистом содержания обнаруживается взаимное недопонимание, то у ребенка есть возможность разъяснить ситуацию или ее дополнить. Выслушивание своей истории, пересказанной другим человеком, может помочь ребенку прояснить свои собственные мысли и чувства. Это похоже на </a:t>
            </a:r>
            <a:r>
              <a:rPr lang="ru-RU" i="1" dirty="0" err="1" smtClean="0">
                <a:solidFill>
                  <a:srgbClr val="FF0000"/>
                </a:solidFill>
              </a:rPr>
              <a:t>перечитывание</a:t>
            </a:r>
            <a:r>
              <a:rPr lang="ru-RU" i="1" dirty="0" smtClean="0">
                <a:solidFill>
                  <a:srgbClr val="FF0000"/>
                </a:solidFill>
              </a:rPr>
              <a:t> какой-то фразы из книги. Кроме того, перефразирование может побудить ребенка более подробно раскрыть одну ситуацию, прежде чем переходить к другой теме. Когда ребенок находится в состоянии эмоционального возбуждения, он говорит </a:t>
            </a:r>
            <a:r>
              <a:rPr lang="ru-RU" i="1" dirty="0" err="1" smtClean="0">
                <a:solidFill>
                  <a:srgbClr val="FF0000"/>
                </a:solidFill>
              </a:rPr>
              <a:t>спутанно</a:t>
            </a:r>
            <a:r>
              <a:rPr lang="ru-RU" i="1" dirty="0" smtClean="0">
                <a:solidFill>
                  <a:srgbClr val="FF0000"/>
                </a:solidFill>
              </a:rPr>
              <a:t>, а перефразирование может помочь и ему, и специалисту установить, на какие события и проблемы прежде всего нужно направить внимание.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Перефразирование должно: 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быть кратким; 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ограничиваться теми вещами, которые, с точки зрения специалиста, являются существенными; 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концентрироваться на том содержании, которое актуально для ребенка в данный момент. </a:t>
            </a:r>
          </a:p>
          <a:p>
            <a:pPr algn="just"/>
            <a:r>
              <a:rPr lang="ru-RU" b="1" i="1" dirty="0" smtClean="0">
                <a:solidFill>
                  <a:schemeClr val="accent1"/>
                </a:solidFill>
              </a:rPr>
              <a:t>Использование вводных слов придает высказыванию вероятностный характер. Таким образом, сама структура высказывания подчеркивает право ребенка принять или опровергнуть его. Примеры: «Мне показалось, ты…», «У меня возникло предположение, что...» и пр. Вводные слова  </a:t>
            </a:r>
            <a:r>
              <a:rPr lang="ru-RU" b="1" dirty="0" smtClean="0">
                <a:solidFill>
                  <a:schemeClr val="accent1"/>
                </a:solidFill>
              </a:rPr>
              <a:t>нужно </a:t>
            </a:r>
            <a:r>
              <a:rPr lang="ru-RU" b="1" dirty="0" smtClean="0">
                <a:solidFill>
                  <a:schemeClr val="accent1"/>
                </a:solidFill>
              </a:rPr>
              <a:t>использовать при отражении чувств, а также с другими вербальными приемами. </a:t>
            </a:r>
          </a:p>
          <a:p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		</a:t>
            </a:r>
            <a:r>
              <a:rPr lang="ru-RU" b="1" i="1" dirty="0" smtClean="0">
                <a:solidFill>
                  <a:schemeClr val="accent1"/>
                </a:solidFill>
              </a:rPr>
              <a:t>Отражение </a:t>
            </a:r>
            <a:r>
              <a:rPr lang="ru-RU" b="1" i="1" dirty="0" smtClean="0">
                <a:solidFill>
                  <a:schemeClr val="accent1"/>
                </a:solidFill>
              </a:rPr>
              <a:t>чувств – это вербализация тех чувств, </a:t>
            </a:r>
            <a:r>
              <a:rPr lang="ru-RU" b="1" i="1" dirty="0" smtClean="0">
                <a:solidFill>
                  <a:schemeClr val="accent1"/>
                </a:solidFill>
              </a:rPr>
              <a:t>о которых </a:t>
            </a:r>
            <a:r>
              <a:rPr lang="ru-RU" b="1" i="1" dirty="0" smtClean="0">
                <a:solidFill>
                  <a:schemeClr val="accent1"/>
                </a:solidFill>
              </a:rPr>
              <a:t>ребенок прямо не говорит, но которые можно предположить, исходя из его невербальных проявлений (поза, язык тела, тон голоса и пр.), а также из особенностей предъявляемой ситуации. 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Цели отражения чувств: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помочь ребенку идентифицировать свои чувства и побудить его говорить о своих аффективных переживаниях;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помочь ребенку «провентилировать» свои чувства (осознать свои чувства и понять, какие события их вызвали) и, таким образом, снизить уровень напряжения, что в конечном счете обеспечит возможность сфокусироваться на проблеме;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продемонстрировать </a:t>
            </a:r>
            <a:r>
              <a:rPr lang="ru-RU" dirty="0" err="1" smtClean="0">
                <a:solidFill>
                  <a:srgbClr val="FF0000"/>
                </a:solidFill>
              </a:rPr>
              <a:t>эмпатическое</a:t>
            </a:r>
            <a:r>
              <a:rPr lang="ru-RU" dirty="0" smtClean="0">
                <a:solidFill>
                  <a:srgbClr val="FF0000"/>
                </a:solidFill>
              </a:rPr>
              <a:t> понимание проблемы ребенка, что поможет улучшить контакт с ним.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Принципы отражения чувств: 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идентифицировав чувство, нужно выбрать слово, которое соответствовало бы интенсивности эмоции, выраженной ребенком. Чувство злости, например, в зависимости от степени выраженности может быть названо различными словами: от «огорчения» до «ярости»; 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точно найденное слово, соответствующее аффективному переживанию ребенка, говорит о наличии хорошего контакта и способствует возникновению у ребенка чувства безопасности. Это не значит, что у специалиста нет права на ошибку, но если постоянно использовать «слабые» слова для обозначения сильных чувств, ребенок начнет чувствовать, что ему не позволяется быть таким, какой он есть. В попытках быть «услышанным» напряжение ребенка может возрасти; 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важно сосредоточиться на актуальных чувствах ребенка; 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отражая чувство, лучше выражаться просто и коротко и говорить только об одном чувстве в каждый момент времени. Краткость увеличивает ясность и минимизирует возможность интерпретаций, в фокусе внимания остается ребенок; 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позитивные формулировки более эффективны, чем негативные («ты чувствуешь себя оскорбленным» вместо «ты не чувствуешь себя счастливым»); 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сомнение специалиста в том, что он не может дать точное отражение, может помешать работе; отражать чувства следует уверенно, ведь даже в случае ошибки ребенок всегда может что-то уточнить или опровергнуть.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198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just"/>
            <a:r>
              <a:rPr lang="ru-RU" i="1" dirty="0" smtClean="0">
                <a:solidFill>
                  <a:schemeClr val="accent1"/>
                </a:solidFill>
              </a:rPr>
              <a:t>Присоединение чувства к содержанию – это отражение чувства с перефразированием содержания. Этот процесс помогает прояснить чувства и связать их с вызвавшими их событиями, за счет чего уменьшается ощущение хаоса и утраты контроля, проясняются объекты работы. </a:t>
            </a:r>
          </a:p>
          <a:p>
            <a:pPr algn="just"/>
            <a:r>
              <a:rPr lang="ru-RU" i="1" dirty="0" smtClean="0">
                <a:solidFill>
                  <a:schemeClr val="accent1"/>
                </a:solidFill>
              </a:rPr>
              <a:t>Использование открытых вопросов. Открытые вопросы – это вопросы, которые предполагают различные варианты ответов. В противоположность им закрытые вопросы предполагают ответ «да» или «нет». Открытые вопросы начинаются со слов «Как?», «Когда?», </a:t>
            </a:r>
            <a:r>
              <a:rPr lang="ru-RU" dirty="0" smtClean="0">
                <a:solidFill>
                  <a:schemeClr val="accent1"/>
                </a:solidFill>
              </a:rPr>
              <a:t>«</a:t>
            </a:r>
            <a:r>
              <a:rPr lang="ru-RU" dirty="0" smtClean="0">
                <a:solidFill>
                  <a:schemeClr val="accent1"/>
                </a:solidFill>
              </a:rPr>
              <a:t>Где?», «Для чего?», «Зачем?», «Кто?», «Что?» </a:t>
            </a:r>
            <a:endParaRPr lang="ru-RU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i="1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1451</Words>
  <PresentationFormat>Экран 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 Принципы взаимодействия специалиста с ребенком </vt:lpstr>
      <vt:lpstr>Слайд 2</vt:lpstr>
      <vt:lpstr>Слайд 3</vt:lpstr>
      <vt:lpstr>Слайд 4</vt:lpstr>
      <vt:lpstr> Техники активного слушания </vt:lpstr>
      <vt:lpstr>Слайд 6</vt:lpstr>
      <vt:lpstr>Слайд 7</vt:lpstr>
      <vt:lpstr>Слайд 8</vt:lpstr>
      <vt:lpstr>Слайд 9</vt:lpstr>
      <vt:lpstr>Закрытые вопросы:          Открытые вопросы:                        </vt:lpstr>
      <vt:lpstr>Слайд 11</vt:lpstr>
      <vt:lpstr>Слайд 12</vt:lpstr>
      <vt:lpstr>Слайд 13</vt:lpstr>
      <vt:lpstr> </vt:lpstr>
      <vt:lpstr>Что мешает слушать ребенка:  </vt:lpstr>
      <vt:lpstr>Пример  работы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Принципы взаимодействия специалиста с ребенком </dc:title>
  <dc:creator>Гайка</dc:creator>
  <cp:lastModifiedBy>Гайка</cp:lastModifiedBy>
  <cp:revision>2</cp:revision>
  <dcterms:created xsi:type="dcterms:W3CDTF">2013-04-22T11:44:37Z</dcterms:created>
  <dcterms:modified xsi:type="dcterms:W3CDTF">2013-04-22T11:45:43Z</dcterms:modified>
</cp:coreProperties>
</file>