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8B9"/>
    <a:srgbClr val="FFDDDD"/>
    <a:srgbClr val="D1FFD1"/>
    <a:srgbClr val="99FF99"/>
    <a:srgbClr val="FDF6E3"/>
    <a:srgbClr val="FFFFFF"/>
    <a:srgbClr val="FCF3D8"/>
    <a:srgbClr val="EFC13F"/>
    <a:srgbClr val="E9EFF7"/>
    <a:srgbClr val="FF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48C8B-FBAF-4DDE-8D00-7F1C540CBA62}" type="datetimeFigureOut">
              <a:rPr lang="ru-RU" smtClean="0"/>
              <a:pPr/>
              <a:t>01.05.2017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CFF9E-550C-4FED-B2BC-6F4FAC59A5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77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2AD3-E682-4AA6-9FA8-2D93D1345DA2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8A96-5403-451E-840C-8747186DD6FB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238A-2018-466A-8BFA-24149EBD9456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C0A6-66DB-4B61-B102-514739681597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29F8-D950-45BF-9042-F100CBAF7D4F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51FD-F0A3-4723-BA9C-3C7A8D4742E9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0149-80B9-4755-A41E-921FA6E206E0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B8628-827E-4E66-8FFA-9B1CAF2FAD78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A700-59DE-464F-A055-C4D6B9379292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B70F-BFF8-4483-A1C3-CC7DDF3F58DC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B394-D040-435B-BCD5-2ECD8C11595E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944E5-F509-4D76-8C5F-F580D4C45CA3}" type="datetime1">
              <a:rPr lang="ru-RU" smtClean="0"/>
              <a:pPr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slide" Target="slide2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11" Type="http://schemas.openxmlformats.org/officeDocument/2006/relationships/image" Target="../media/image7.jpeg"/><Relationship Id="rId5" Type="http://schemas.openxmlformats.org/officeDocument/2006/relationships/image" Target="../media/image1.jpeg"/><Relationship Id="rId10" Type="http://schemas.openxmlformats.org/officeDocument/2006/relationships/image" Target="../media/image6.gif"/><Relationship Id="rId4" Type="http://schemas.openxmlformats.org/officeDocument/2006/relationships/slide" Target="slide3.xml"/><Relationship Id="rId9" Type="http://schemas.openxmlformats.org/officeDocument/2006/relationships/image" Target="../media/image5.jpeg"/><Relationship Id="rId1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6.gif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hlinkClick r:id="rId2" action="ppaction://hlinksldjump"/>
          </p:cNvPr>
          <p:cNvSpPr/>
          <p:nvPr/>
        </p:nvSpPr>
        <p:spPr>
          <a:xfrm>
            <a:off x="4392000" y="36000"/>
            <a:ext cx="1584000" cy="468000"/>
          </a:xfrm>
          <a:prstGeom prst="roundRect">
            <a:avLst/>
          </a:prstGeom>
          <a:solidFill>
            <a:srgbClr val="FFFFE7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Tahoma" pitchFamily="34" charset="0"/>
              </a:rPr>
              <a:t>понятия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5976000" y="72000"/>
            <a:ext cx="1620000" cy="468000"/>
          </a:xfrm>
          <a:prstGeom prst="roundRect">
            <a:avLst/>
          </a:prstGeom>
          <a:solidFill>
            <a:srgbClr val="FFE7E5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pitchFamily="34" charset="0"/>
              </a:rPr>
              <a:t>элементы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596000" y="72000"/>
            <a:ext cx="1476000" cy="468000"/>
          </a:xfrm>
          <a:prstGeom prst="roundRect">
            <a:avLst/>
          </a:prstGeom>
          <a:solidFill>
            <a:srgbClr val="FFE7E5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pitchFamily="34" charset="0"/>
              </a:rPr>
              <a:t>задания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00" y="468000"/>
            <a:ext cx="9036000" cy="6336000"/>
          </a:xfrm>
          <a:prstGeom prst="rect">
            <a:avLst/>
          </a:prstGeom>
          <a:solidFill>
            <a:srgbClr val="FFFFE7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-108000"/>
            <a:ext cx="5465256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Электрическая цепь</a:t>
            </a:r>
            <a:endParaRPr lang="ru-RU" sz="3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0" y="468000"/>
            <a:ext cx="3704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Сенин В.Г., МБОУ «СОШ №4», г. Корсаков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Овал 259"/>
          <p:cNvSpPr>
            <a:spLocks/>
          </p:cNvSpPr>
          <p:nvPr/>
        </p:nvSpPr>
        <p:spPr>
          <a:xfrm>
            <a:off x="6084000" y="4464000"/>
            <a:ext cx="2700000" cy="1512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Простейшая электрическая цепь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Овал 265"/>
          <p:cNvSpPr/>
          <p:nvPr/>
        </p:nvSpPr>
        <p:spPr>
          <a:xfrm>
            <a:off x="5868000" y="3888000"/>
            <a:ext cx="3132000" cy="2664000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Скругленный прямоугольник 255"/>
          <p:cNvSpPr/>
          <p:nvPr/>
        </p:nvSpPr>
        <p:spPr>
          <a:xfrm>
            <a:off x="5868000" y="3744000"/>
            <a:ext cx="1296000" cy="43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источники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Скругленный прямоугольник 256"/>
          <p:cNvSpPr>
            <a:spLocks/>
          </p:cNvSpPr>
          <p:nvPr/>
        </p:nvSpPr>
        <p:spPr>
          <a:xfrm>
            <a:off x="7308000" y="3744000"/>
            <a:ext cx="1656000" cy="43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выключатели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9" name="Скругленный прямоугольник 258"/>
          <p:cNvSpPr/>
          <p:nvPr/>
        </p:nvSpPr>
        <p:spPr>
          <a:xfrm>
            <a:off x="5868000" y="6228000"/>
            <a:ext cx="1296000" cy="43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провода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Скругленный прямоугольник 257"/>
          <p:cNvSpPr/>
          <p:nvPr/>
        </p:nvSpPr>
        <p:spPr>
          <a:xfrm>
            <a:off x="7308000" y="6228000"/>
            <a:ext cx="1656000" cy="43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приемники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5" name="Рисунок 44" descr="выкл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8992" y="714356"/>
            <a:ext cx="1447800" cy="1619250"/>
          </a:xfrm>
          <a:prstGeom prst="rect">
            <a:avLst/>
          </a:prstGeom>
        </p:spPr>
      </p:pic>
      <p:pic>
        <p:nvPicPr>
          <p:cNvPr id="46" name="Рисунок 45" descr="ламп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640000">
            <a:off x="1689597" y="5012184"/>
            <a:ext cx="1730708" cy="1656000"/>
          </a:xfrm>
          <a:prstGeom prst="rect">
            <a:avLst/>
          </a:prstGeom>
        </p:spPr>
      </p:pic>
      <p:pic>
        <p:nvPicPr>
          <p:cNvPr id="44" name="Рисунок 43" descr="бат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44" y="857232"/>
            <a:ext cx="2200275" cy="1781175"/>
          </a:xfrm>
          <a:prstGeom prst="rect">
            <a:avLst/>
          </a:prstGeom>
        </p:spPr>
      </p:pic>
      <p:pic>
        <p:nvPicPr>
          <p:cNvPr id="55" name="Рисунок 54" descr="10173-2-1.JP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224" y="2714620"/>
            <a:ext cx="4048153" cy="2428892"/>
          </a:xfrm>
          <a:prstGeom prst="rect">
            <a:avLst/>
          </a:prstGeom>
        </p:spPr>
      </p:pic>
      <p:grpSp>
        <p:nvGrpSpPr>
          <p:cNvPr id="79" name="Группа 78"/>
          <p:cNvGrpSpPr/>
          <p:nvPr/>
        </p:nvGrpSpPr>
        <p:grpSpPr>
          <a:xfrm>
            <a:off x="785786" y="2628000"/>
            <a:ext cx="4286280" cy="2500330"/>
            <a:chOff x="785786" y="2643182"/>
            <a:chExt cx="4286280" cy="2500330"/>
          </a:xfrm>
        </p:grpSpPr>
        <p:sp>
          <p:nvSpPr>
            <p:cNvPr id="80" name="Загнутый угол 79"/>
            <p:cNvSpPr/>
            <p:nvPr/>
          </p:nvSpPr>
          <p:spPr>
            <a:xfrm>
              <a:off x="785786" y="2643182"/>
              <a:ext cx="4286280" cy="2500330"/>
            </a:xfrm>
            <a:prstGeom prst="foldedCorner">
              <a:avLst/>
            </a:prstGeom>
            <a:solidFill>
              <a:srgbClr val="F9E8B9"/>
            </a:solidFill>
            <a:ln w="952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</a:rPr>
                <a:t>Чтобы использовать энергию электрического тока, нужно прежде всего иметь </a:t>
              </a:r>
              <a:r>
                <a:rPr lang="ru-RU" sz="2400" b="1" i="1" dirty="0" smtClean="0">
                  <a:solidFill>
                    <a:schemeClr val="tx1"/>
                  </a:solidFill>
                </a:rPr>
                <a:t>источник тока</a:t>
              </a:r>
            </a:p>
            <a:p>
              <a:pPr algn="ctr"/>
              <a:endParaRPr lang="ru-RU" sz="2400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81" name="Рисунок 80" descr="бат-1.JPG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6FCFA"/>
                </a:clrFrom>
                <a:clrTo>
                  <a:srgbClr val="F6FCFA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357290" y="4000504"/>
              <a:ext cx="1143000" cy="923925"/>
            </a:xfrm>
            <a:prstGeom prst="rect">
              <a:avLst/>
            </a:prstGeom>
          </p:spPr>
        </p:pic>
        <p:grpSp>
          <p:nvGrpSpPr>
            <p:cNvPr id="82" name="Группа 7"/>
            <p:cNvGrpSpPr/>
            <p:nvPr/>
          </p:nvGrpSpPr>
          <p:grpSpPr>
            <a:xfrm>
              <a:off x="4500562" y="4286256"/>
              <a:ext cx="468000" cy="468000"/>
              <a:chOff x="7344000" y="928670"/>
              <a:chExt cx="468000" cy="468000"/>
            </a:xfrm>
          </p:grpSpPr>
          <p:sp>
            <p:nvSpPr>
              <p:cNvPr id="83" name="Овал 82"/>
              <p:cNvSpPr>
                <a:spLocks noChangeAspect="1"/>
              </p:cNvSpPr>
              <p:nvPr/>
            </p:nvSpPr>
            <p:spPr>
              <a:xfrm>
                <a:off x="7344000" y="928670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4" name="Рисунок 83" descr="btn_close.gif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416000" y="1000107"/>
                <a:ext cx="348387" cy="360000"/>
              </a:xfrm>
              <a:prstGeom prst="rect">
                <a:avLst/>
              </a:prstGeom>
            </p:spPr>
          </p:pic>
        </p:grpSp>
      </p:grpSp>
      <p:grpSp>
        <p:nvGrpSpPr>
          <p:cNvPr id="97" name="Группа 96"/>
          <p:cNvGrpSpPr/>
          <p:nvPr/>
        </p:nvGrpSpPr>
        <p:grpSpPr>
          <a:xfrm>
            <a:off x="784800" y="2628000"/>
            <a:ext cx="4286280" cy="2500330"/>
            <a:chOff x="785786" y="2643182"/>
            <a:chExt cx="4286280" cy="2500330"/>
          </a:xfrm>
        </p:grpSpPr>
        <p:sp>
          <p:nvSpPr>
            <p:cNvPr id="98" name="Загнутый угол 97"/>
            <p:cNvSpPr/>
            <p:nvPr/>
          </p:nvSpPr>
          <p:spPr>
            <a:xfrm>
              <a:off x="785786" y="2643182"/>
              <a:ext cx="4286280" cy="2500330"/>
            </a:xfrm>
            <a:prstGeom prst="foldedCorne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 smtClean="0">
                  <a:solidFill>
                    <a:schemeClr val="tx1"/>
                  </a:solidFill>
                </a:rPr>
                <a:t>Замыкающие и размыкающие устройства </a:t>
              </a:r>
              <a:r>
                <a:rPr lang="ru-RU" sz="2400" dirty="0" smtClean="0">
                  <a:solidFill>
                    <a:schemeClr val="tx1"/>
                  </a:solidFill>
                </a:rPr>
                <a:t>применяют для включения или выключения приемников</a:t>
              </a:r>
              <a:br>
                <a:rPr lang="ru-RU" sz="2400" dirty="0" smtClean="0">
                  <a:solidFill>
                    <a:schemeClr val="tx1"/>
                  </a:solidFill>
                </a:rPr>
              </a:br>
              <a:r>
                <a:rPr lang="ru-RU" sz="2400" dirty="0" smtClean="0">
                  <a:solidFill>
                    <a:schemeClr val="tx1"/>
                  </a:solidFill>
                </a:rPr>
                <a:t>                 электрической</a:t>
              </a:r>
              <a:br>
                <a:rPr lang="ru-RU" sz="2400" dirty="0" smtClean="0">
                  <a:solidFill>
                    <a:schemeClr val="tx1"/>
                  </a:solidFill>
                </a:rPr>
              </a:br>
              <a:r>
                <a:rPr lang="ru-RU" sz="2400" dirty="0" smtClean="0">
                  <a:solidFill>
                    <a:schemeClr val="tx1"/>
                  </a:solidFill>
                </a:rPr>
                <a:t>    энергии</a:t>
              </a:r>
            </a:p>
          </p:txBody>
        </p:sp>
        <p:grpSp>
          <p:nvGrpSpPr>
            <p:cNvPr id="99" name="Группа 7"/>
            <p:cNvGrpSpPr/>
            <p:nvPr/>
          </p:nvGrpSpPr>
          <p:grpSpPr>
            <a:xfrm>
              <a:off x="4500562" y="4286256"/>
              <a:ext cx="468000" cy="468000"/>
              <a:chOff x="7344000" y="928670"/>
              <a:chExt cx="468000" cy="468000"/>
            </a:xfrm>
          </p:grpSpPr>
          <p:sp>
            <p:nvSpPr>
              <p:cNvPr id="101" name="Овал 100"/>
              <p:cNvSpPr>
                <a:spLocks noChangeAspect="1"/>
              </p:cNvSpPr>
              <p:nvPr/>
            </p:nvSpPr>
            <p:spPr>
              <a:xfrm>
                <a:off x="7344000" y="928670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02" name="Рисунок 101" descr="btn_close.gif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416000" y="1000107"/>
                <a:ext cx="348387" cy="360000"/>
              </a:xfrm>
              <a:prstGeom prst="rect">
                <a:avLst/>
              </a:prstGeom>
            </p:spPr>
          </p:pic>
        </p:grpSp>
        <p:pic>
          <p:nvPicPr>
            <p:cNvPr id="100" name="Рисунок 99" descr="выкл-1.JPG"/>
            <p:cNvPicPr>
              <a:picLocks noChangeAspect="1"/>
            </p:cNvPicPr>
            <p:nvPr/>
          </p:nvPicPr>
          <p:blipFill>
            <a:blip r:embed="rId11">
              <a:clrChange>
                <a:clrFrom>
                  <a:srgbClr val="F4F4F4"/>
                </a:clrFrom>
                <a:clrTo>
                  <a:srgbClr val="F4F4F4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2000" y="4068000"/>
              <a:ext cx="952500" cy="1057275"/>
            </a:xfrm>
            <a:prstGeom prst="rect">
              <a:avLst/>
            </a:prstGeom>
          </p:spPr>
        </p:pic>
      </p:grpSp>
      <p:grpSp>
        <p:nvGrpSpPr>
          <p:cNvPr id="103" name="Группа 102"/>
          <p:cNvGrpSpPr/>
          <p:nvPr/>
        </p:nvGrpSpPr>
        <p:grpSpPr>
          <a:xfrm>
            <a:off x="784800" y="2628000"/>
            <a:ext cx="4286280" cy="2500330"/>
            <a:chOff x="785786" y="2643182"/>
            <a:chExt cx="4286280" cy="2500330"/>
          </a:xfrm>
        </p:grpSpPr>
        <p:sp>
          <p:nvSpPr>
            <p:cNvPr id="104" name="Загнутый угол 103"/>
            <p:cNvSpPr/>
            <p:nvPr/>
          </p:nvSpPr>
          <p:spPr>
            <a:xfrm>
              <a:off x="785786" y="2643182"/>
              <a:ext cx="4286280" cy="2500330"/>
            </a:xfrm>
            <a:prstGeom prst="foldedCorner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</a:rPr>
                <a:t>Источники тока, приемники и замыкающие устройство соединяют между собой </a:t>
              </a:r>
              <a:r>
                <a:rPr lang="ru-RU" sz="2400" b="1" i="1" dirty="0" smtClean="0">
                  <a:solidFill>
                    <a:schemeClr val="tx1"/>
                  </a:solidFill>
                </a:rPr>
                <a:t>проводами</a:t>
              </a:r>
            </a:p>
            <a:p>
              <a:pPr algn="ctr"/>
              <a:endParaRPr lang="ru-RU" sz="24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105" name="Группа 7"/>
            <p:cNvGrpSpPr/>
            <p:nvPr/>
          </p:nvGrpSpPr>
          <p:grpSpPr>
            <a:xfrm>
              <a:off x="4500562" y="4286256"/>
              <a:ext cx="468000" cy="468000"/>
              <a:chOff x="7344000" y="928670"/>
              <a:chExt cx="468000" cy="468000"/>
            </a:xfrm>
          </p:grpSpPr>
          <p:sp>
            <p:nvSpPr>
              <p:cNvPr id="107" name="Овал 106"/>
              <p:cNvSpPr>
                <a:spLocks noChangeAspect="1"/>
              </p:cNvSpPr>
              <p:nvPr/>
            </p:nvSpPr>
            <p:spPr>
              <a:xfrm>
                <a:off x="7344000" y="928670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08" name="Рисунок 107" descr="btn_close.gif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416000" y="1000107"/>
                <a:ext cx="348387" cy="360000"/>
              </a:xfrm>
              <a:prstGeom prst="rect">
                <a:avLst/>
              </a:prstGeom>
            </p:spPr>
          </p:pic>
        </p:grpSp>
        <p:pic>
          <p:nvPicPr>
            <p:cNvPr id="106" name="Рисунок 105" descr="iCA6UM605-1.JPG"/>
            <p:cNvPicPr>
              <a:picLocks noChangeAspect="1"/>
            </p:cNvPicPr>
            <p:nvPr/>
          </p:nvPicPr>
          <p:blipFill>
            <a:blip r:embed="rId12">
              <a:clrChange>
                <a:clrFrom>
                  <a:srgbClr val="FCFCFC"/>
                </a:clrFrom>
                <a:clrTo>
                  <a:srgbClr val="FCFCFC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71538" y="4214818"/>
              <a:ext cx="1143000" cy="904875"/>
            </a:xfrm>
            <a:prstGeom prst="rect">
              <a:avLst/>
            </a:prstGeom>
          </p:spPr>
        </p:pic>
      </p:grpSp>
      <p:sp>
        <p:nvSpPr>
          <p:cNvPr id="132" name="Полилиния 131"/>
          <p:cNvSpPr/>
          <p:nvPr/>
        </p:nvSpPr>
        <p:spPr>
          <a:xfrm>
            <a:off x="2189018" y="1115291"/>
            <a:ext cx="1787237" cy="884382"/>
          </a:xfrm>
          <a:custGeom>
            <a:avLst/>
            <a:gdLst>
              <a:gd name="connsiteX0" fmla="*/ 0 w 1787237"/>
              <a:gd name="connsiteY0" fmla="*/ 62345 h 884382"/>
              <a:gd name="connsiteX1" fmla="*/ 138546 w 1787237"/>
              <a:gd name="connsiteY1" fmla="*/ 6927 h 884382"/>
              <a:gd name="connsiteX2" fmla="*/ 304800 w 1787237"/>
              <a:gd name="connsiteY2" fmla="*/ 20782 h 884382"/>
              <a:gd name="connsiteX3" fmla="*/ 457200 w 1787237"/>
              <a:gd name="connsiteY3" fmla="*/ 76200 h 884382"/>
              <a:gd name="connsiteX4" fmla="*/ 581891 w 1787237"/>
              <a:gd name="connsiteY4" fmla="*/ 187036 h 884382"/>
              <a:gd name="connsiteX5" fmla="*/ 692727 w 1787237"/>
              <a:gd name="connsiteY5" fmla="*/ 367145 h 884382"/>
              <a:gd name="connsiteX6" fmla="*/ 886691 w 1787237"/>
              <a:gd name="connsiteY6" fmla="*/ 727364 h 884382"/>
              <a:gd name="connsiteX7" fmla="*/ 1080655 w 1787237"/>
              <a:gd name="connsiteY7" fmla="*/ 852054 h 884382"/>
              <a:gd name="connsiteX8" fmla="*/ 1343891 w 1787237"/>
              <a:gd name="connsiteY8" fmla="*/ 879764 h 884382"/>
              <a:gd name="connsiteX9" fmla="*/ 1787237 w 1787237"/>
              <a:gd name="connsiteY9" fmla="*/ 879764 h 884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87237" h="884382">
                <a:moveTo>
                  <a:pt x="0" y="62345"/>
                </a:moveTo>
                <a:cubicBezTo>
                  <a:pt x="43873" y="38099"/>
                  <a:pt x="87746" y="13854"/>
                  <a:pt x="138546" y="6927"/>
                </a:cubicBezTo>
                <a:cubicBezTo>
                  <a:pt x="189346" y="0"/>
                  <a:pt x="251691" y="9237"/>
                  <a:pt x="304800" y="20782"/>
                </a:cubicBezTo>
                <a:cubicBezTo>
                  <a:pt x="357909" y="32327"/>
                  <a:pt x="411018" y="48491"/>
                  <a:pt x="457200" y="76200"/>
                </a:cubicBezTo>
                <a:cubicBezTo>
                  <a:pt x="503382" y="103909"/>
                  <a:pt x="542637" y="138545"/>
                  <a:pt x="581891" y="187036"/>
                </a:cubicBezTo>
                <a:cubicBezTo>
                  <a:pt x="621146" y="235527"/>
                  <a:pt x="641927" y="277090"/>
                  <a:pt x="692727" y="367145"/>
                </a:cubicBezTo>
                <a:cubicBezTo>
                  <a:pt x="743527" y="457200"/>
                  <a:pt x="822036" y="646546"/>
                  <a:pt x="886691" y="727364"/>
                </a:cubicBezTo>
                <a:cubicBezTo>
                  <a:pt x="951346" y="808182"/>
                  <a:pt x="1004455" y="826654"/>
                  <a:pt x="1080655" y="852054"/>
                </a:cubicBezTo>
                <a:cubicBezTo>
                  <a:pt x="1156855" y="877454"/>
                  <a:pt x="1226127" y="875146"/>
                  <a:pt x="1343891" y="879764"/>
                </a:cubicBezTo>
                <a:cubicBezTo>
                  <a:pt x="1461655" y="884382"/>
                  <a:pt x="1624446" y="882073"/>
                  <a:pt x="1787237" y="879764"/>
                </a:cubicBezTo>
              </a:path>
            </a:pathLst>
          </a:custGeom>
          <a:ln w="57150">
            <a:solidFill>
              <a:schemeClr val="bg2">
                <a:lumMod val="50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Полилиния 133"/>
          <p:cNvSpPr/>
          <p:nvPr/>
        </p:nvSpPr>
        <p:spPr>
          <a:xfrm>
            <a:off x="237837" y="2161309"/>
            <a:ext cx="2948708" cy="4447309"/>
          </a:xfrm>
          <a:custGeom>
            <a:avLst/>
            <a:gdLst>
              <a:gd name="connsiteX0" fmla="*/ 122381 w 2948708"/>
              <a:gd name="connsiteY0" fmla="*/ 0 h 4447309"/>
              <a:gd name="connsiteX1" fmla="*/ 53108 w 2948708"/>
              <a:gd name="connsiteY1" fmla="*/ 83127 h 4447309"/>
              <a:gd name="connsiteX2" fmla="*/ 11545 w 2948708"/>
              <a:gd name="connsiteY2" fmla="*/ 263236 h 4447309"/>
              <a:gd name="connsiteX3" fmla="*/ 11545 w 2948708"/>
              <a:gd name="connsiteY3" fmla="*/ 540327 h 4447309"/>
              <a:gd name="connsiteX4" fmla="*/ 80818 w 2948708"/>
              <a:gd name="connsiteY4" fmla="*/ 1537855 h 4447309"/>
              <a:gd name="connsiteX5" fmla="*/ 441036 w 2948708"/>
              <a:gd name="connsiteY5" fmla="*/ 3782291 h 4447309"/>
              <a:gd name="connsiteX6" fmla="*/ 801254 w 2948708"/>
              <a:gd name="connsiteY6" fmla="*/ 4336473 h 4447309"/>
              <a:gd name="connsiteX7" fmla="*/ 1189181 w 2948708"/>
              <a:gd name="connsiteY7" fmla="*/ 4433455 h 4447309"/>
              <a:gd name="connsiteX8" fmla="*/ 1687945 w 2948708"/>
              <a:gd name="connsiteY8" fmla="*/ 4419600 h 4447309"/>
              <a:gd name="connsiteX9" fmla="*/ 2255981 w 2948708"/>
              <a:gd name="connsiteY9" fmla="*/ 4336473 h 4447309"/>
              <a:gd name="connsiteX10" fmla="*/ 2740890 w 2948708"/>
              <a:gd name="connsiteY10" fmla="*/ 4142509 h 4447309"/>
              <a:gd name="connsiteX11" fmla="*/ 2948708 w 2948708"/>
              <a:gd name="connsiteY11" fmla="*/ 3990109 h 4447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948708" h="4447309">
                <a:moveTo>
                  <a:pt x="122381" y="0"/>
                </a:moveTo>
                <a:cubicBezTo>
                  <a:pt x="96981" y="19627"/>
                  <a:pt x="71581" y="39254"/>
                  <a:pt x="53108" y="83127"/>
                </a:cubicBezTo>
                <a:cubicBezTo>
                  <a:pt x="34635" y="127000"/>
                  <a:pt x="18472" y="187036"/>
                  <a:pt x="11545" y="263236"/>
                </a:cubicBezTo>
                <a:cubicBezTo>
                  <a:pt x="4618" y="339436"/>
                  <a:pt x="0" y="327891"/>
                  <a:pt x="11545" y="540327"/>
                </a:cubicBezTo>
                <a:cubicBezTo>
                  <a:pt x="23090" y="752763"/>
                  <a:pt x="9236" y="997528"/>
                  <a:pt x="80818" y="1537855"/>
                </a:cubicBezTo>
                <a:cubicBezTo>
                  <a:pt x="152400" y="2078182"/>
                  <a:pt x="320963" y="3315855"/>
                  <a:pt x="441036" y="3782291"/>
                </a:cubicBezTo>
                <a:cubicBezTo>
                  <a:pt x="561109" y="4248727"/>
                  <a:pt x="676563" y="4227946"/>
                  <a:pt x="801254" y="4336473"/>
                </a:cubicBezTo>
                <a:cubicBezTo>
                  <a:pt x="925945" y="4445000"/>
                  <a:pt x="1041399" y="4419601"/>
                  <a:pt x="1189181" y="4433455"/>
                </a:cubicBezTo>
                <a:cubicBezTo>
                  <a:pt x="1336963" y="4447309"/>
                  <a:pt x="1510145" y="4435764"/>
                  <a:pt x="1687945" y="4419600"/>
                </a:cubicBezTo>
                <a:cubicBezTo>
                  <a:pt x="1865745" y="4403436"/>
                  <a:pt x="2080490" y="4382655"/>
                  <a:pt x="2255981" y="4336473"/>
                </a:cubicBezTo>
                <a:cubicBezTo>
                  <a:pt x="2431472" y="4290291"/>
                  <a:pt x="2625436" y="4200236"/>
                  <a:pt x="2740890" y="4142509"/>
                </a:cubicBezTo>
                <a:cubicBezTo>
                  <a:pt x="2856344" y="4084782"/>
                  <a:pt x="2902526" y="4037445"/>
                  <a:pt x="2948708" y="3990109"/>
                </a:cubicBezTo>
              </a:path>
            </a:pathLst>
          </a:custGeom>
          <a:ln w="57150">
            <a:solidFill>
              <a:schemeClr val="bg2">
                <a:lumMod val="50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Полилиния 134"/>
          <p:cNvSpPr/>
          <p:nvPr/>
        </p:nvSpPr>
        <p:spPr>
          <a:xfrm>
            <a:off x="3685309" y="2143116"/>
            <a:ext cx="1879601" cy="3733520"/>
          </a:xfrm>
          <a:custGeom>
            <a:avLst/>
            <a:gdLst>
              <a:gd name="connsiteX0" fmla="*/ 0 w 1879601"/>
              <a:gd name="connsiteY0" fmla="*/ 3814618 h 3830781"/>
              <a:gd name="connsiteX1" fmla="*/ 526473 w 1879601"/>
              <a:gd name="connsiteY1" fmla="*/ 3800763 h 3830781"/>
              <a:gd name="connsiteX2" fmla="*/ 1177636 w 1879601"/>
              <a:gd name="connsiteY2" fmla="*/ 3634509 h 3830781"/>
              <a:gd name="connsiteX3" fmla="*/ 1565564 w 1879601"/>
              <a:gd name="connsiteY3" fmla="*/ 3315854 h 3830781"/>
              <a:gd name="connsiteX4" fmla="*/ 1814946 w 1879601"/>
              <a:gd name="connsiteY4" fmla="*/ 2567709 h 3830781"/>
              <a:gd name="connsiteX5" fmla="*/ 1870364 w 1879601"/>
              <a:gd name="connsiteY5" fmla="*/ 1791854 h 3830781"/>
              <a:gd name="connsiteX6" fmla="*/ 1814946 w 1879601"/>
              <a:gd name="connsiteY6" fmla="*/ 1085272 h 3830781"/>
              <a:gd name="connsiteX7" fmla="*/ 1482436 w 1879601"/>
              <a:gd name="connsiteY7" fmla="*/ 406400 h 3830781"/>
              <a:gd name="connsiteX8" fmla="*/ 942109 w 1879601"/>
              <a:gd name="connsiteY8" fmla="*/ 60036 h 3830781"/>
              <a:gd name="connsiteX9" fmla="*/ 748146 w 1879601"/>
              <a:gd name="connsiteY9" fmla="*/ 46181 h 383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9601" h="3830781">
                <a:moveTo>
                  <a:pt x="0" y="3814618"/>
                </a:moveTo>
                <a:cubicBezTo>
                  <a:pt x="165100" y="3822699"/>
                  <a:pt x="330200" y="3830781"/>
                  <a:pt x="526473" y="3800763"/>
                </a:cubicBezTo>
                <a:cubicBezTo>
                  <a:pt x="722746" y="3770745"/>
                  <a:pt x="1004454" y="3715327"/>
                  <a:pt x="1177636" y="3634509"/>
                </a:cubicBezTo>
                <a:cubicBezTo>
                  <a:pt x="1350818" y="3553691"/>
                  <a:pt x="1459346" y="3493654"/>
                  <a:pt x="1565564" y="3315854"/>
                </a:cubicBezTo>
                <a:cubicBezTo>
                  <a:pt x="1671782" y="3138054"/>
                  <a:pt x="1764146" y="2821709"/>
                  <a:pt x="1814946" y="2567709"/>
                </a:cubicBezTo>
                <a:cubicBezTo>
                  <a:pt x="1865746" y="2313709"/>
                  <a:pt x="1870364" y="2038927"/>
                  <a:pt x="1870364" y="1791854"/>
                </a:cubicBezTo>
                <a:cubicBezTo>
                  <a:pt x="1870364" y="1544781"/>
                  <a:pt x="1879601" y="1316181"/>
                  <a:pt x="1814946" y="1085272"/>
                </a:cubicBezTo>
                <a:cubicBezTo>
                  <a:pt x="1750291" y="854363"/>
                  <a:pt x="1627909" y="577273"/>
                  <a:pt x="1482436" y="406400"/>
                </a:cubicBezTo>
                <a:cubicBezTo>
                  <a:pt x="1336963" y="235527"/>
                  <a:pt x="1064491" y="120073"/>
                  <a:pt x="942109" y="60036"/>
                </a:cubicBezTo>
                <a:cubicBezTo>
                  <a:pt x="819727" y="0"/>
                  <a:pt x="783936" y="23090"/>
                  <a:pt x="748146" y="46181"/>
                </a:cubicBezTo>
              </a:path>
            </a:pathLst>
          </a:custGeom>
          <a:ln w="57150">
            <a:solidFill>
              <a:schemeClr val="bg2">
                <a:lumMod val="50000"/>
              </a:schemeClr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0" name="Группа 89"/>
          <p:cNvGrpSpPr/>
          <p:nvPr/>
        </p:nvGrpSpPr>
        <p:grpSpPr>
          <a:xfrm>
            <a:off x="785786" y="2628000"/>
            <a:ext cx="4286280" cy="2500330"/>
            <a:chOff x="785786" y="2643182"/>
            <a:chExt cx="4286280" cy="2500330"/>
          </a:xfrm>
        </p:grpSpPr>
        <p:sp>
          <p:nvSpPr>
            <p:cNvPr id="91" name="Загнутый угол 90"/>
            <p:cNvSpPr/>
            <p:nvPr/>
          </p:nvSpPr>
          <p:spPr>
            <a:xfrm>
              <a:off x="785786" y="2643182"/>
              <a:ext cx="4286280" cy="2500330"/>
            </a:xfrm>
            <a:prstGeom prst="foldedCorner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</a:rPr>
                <a:t>Электродвигатели, лампы, плитки называют </a:t>
              </a:r>
              <a:r>
                <a:rPr lang="ru-RU" sz="2400" b="1" i="1" dirty="0" smtClean="0">
                  <a:solidFill>
                    <a:schemeClr val="tx1"/>
                  </a:solidFill>
                </a:rPr>
                <a:t>приемниками</a:t>
              </a:r>
              <a:r>
                <a:rPr lang="ru-RU" sz="2400" dirty="0" smtClean="0">
                  <a:solidFill>
                    <a:schemeClr val="tx1"/>
                  </a:solidFill>
                </a:rPr>
                <a:t> или </a:t>
              </a:r>
              <a:r>
                <a:rPr lang="ru-RU" sz="2400" b="1" i="1" dirty="0" smtClean="0">
                  <a:solidFill>
                    <a:schemeClr val="tx1"/>
                  </a:solidFill>
                </a:rPr>
                <a:t>потребителями</a:t>
              </a:r>
              <a:br>
                <a:rPr lang="ru-RU" sz="2400" b="1" i="1" dirty="0" smtClean="0">
                  <a:solidFill>
                    <a:schemeClr val="tx1"/>
                  </a:solidFill>
                </a:rPr>
              </a:br>
              <a:r>
                <a:rPr lang="ru-RU" sz="2400" b="1" i="1" dirty="0" smtClean="0">
                  <a:solidFill>
                    <a:schemeClr val="tx1"/>
                  </a:solidFill>
                </a:rPr>
                <a:t>                </a:t>
              </a:r>
              <a:r>
                <a:rPr lang="ru-RU" sz="2400" dirty="0" smtClean="0">
                  <a:solidFill>
                    <a:schemeClr val="tx1"/>
                  </a:solidFill>
                </a:rPr>
                <a:t>электрической</a:t>
              </a:r>
              <a:br>
                <a:rPr lang="ru-RU" sz="2400" dirty="0" smtClean="0">
                  <a:solidFill>
                    <a:schemeClr val="tx1"/>
                  </a:solidFill>
                </a:rPr>
              </a:br>
              <a:r>
                <a:rPr lang="ru-RU" sz="2400" dirty="0" smtClean="0">
                  <a:solidFill>
                    <a:schemeClr val="tx1"/>
                  </a:solidFill>
                </a:rPr>
                <a:t>    энергии</a:t>
              </a:r>
            </a:p>
          </p:txBody>
        </p:sp>
        <p:grpSp>
          <p:nvGrpSpPr>
            <p:cNvPr id="92" name="Группа 7"/>
            <p:cNvGrpSpPr/>
            <p:nvPr/>
          </p:nvGrpSpPr>
          <p:grpSpPr>
            <a:xfrm>
              <a:off x="4500562" y="4286256"/>
              <a:ext cx="468000" cy="468000"/>
              <a:chOff x="7344000" y="928670"/>
              <a:chExt cx="468000" cy="468000"/>
            </a:xfrm>
          </p:grpSpPr>
          <p:sp>
            <p:nvSpPr>
              <p:cNvPr id="94" name="Овал 93"/>
              <p:cNvSpPr>
                <a:spLocks noChangeAspect="1"/>
              </p:cNvSpPr>
              <p:nvPr/>
            </p:nvSpPr>
            <p:spPr>
              <a:xfrm>
                <a:off x="7344000" y="928670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95" name="Рисунок 94" descr="btn_close.gif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416000" y="1000107"/>
                <a:ext cx="348387" cy="360000"/>
              </a:xfrm>
              <a:prstGeom prst="rect">
                <a:avLst/>
              </a:prstGeom>
            </p:spPr>
          </p:pic>
        </p:grpSp>
        <p:pic>
          <p:nvPicPr>
            <p:cNvPr id="93" name="Рисунок 92" descr="litebulb-1.JPG"/>
            <p:cNvPicPr>
              <a:picLocks noChangeAspect="1"/>
            </p:cNvPicPr>
            <p:nvPr/>
          </p:nvPicPr>
          <p:blipFill>
            <a:blip r:embed="rId13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36000" y="4047182"/>
              <a:ext cx="1143000" cy="1085850"/>
            </a:xfrm>
            <a:prstGeom prst="rect">
              <a:avLst/>
            </a:prstGeom>
          </p:spPr>
        </p:pic>
      </p:grpSp>
      <p:grpSp>
        <p:nvGrpSpPr>
          <p:cNvPr id="124" name="Группа 123"/>
          <p:cNvGrpSpPr/>
          <p:nvPr/>
        </p:nvGrpSpPr>
        <p:grpSpPr>
          <a:xfrm>
            <a:off x="6000760" y="714356"/>
            <a:ext cx="2819400" cy="2287445"/>
            <a:chOff x="3162300" y="2222642"/>
            <a:chExt cx="2819400" cy="2287445"/>
          </a:xfrm>
        </p:grpSpPr>
        <p:pic>
          <p:nvPicPr>
            <p:cNvPr id="125" name="Рисунок 124" descr="цепь.JPG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162300" y="2347912"/>
              <a:ext cx="2819400" cy="2162175"/>
            </a:xfrm>
            <a:prstGeom prst="rect">
              <a:avLst/>
            </a:prstGeom>
          </p:spPr>
        </p:pic>
        <p:sp>
          <p:nvSpPr>
            <p:cNvPr id="126" name="Овал 125"/>
            <p:cNvSpPr>
              <a:spLocks noChangeAspect="1"/>
            </p:cNvSpPr>
            <p:nvPr/>
          </p:nvSpPr>
          <p:spPr>
            <a:xfrm>
              <a:off x="5438264" y="2222642"/>
              <a:ext cx="468000" cy="468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7" name="Рисунок 126" descr="btn_close.gif"/>
            <p:cNvPicPr>
              <a:picLocks noChangeAspect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500694" y="2285992"/>
              <a:ext cx="348387" cy="360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7596000" y="72000"/>
            <a:ext cx="1476000" cy="468000"/>
          </a:xfrm>
          <a:prstGeom prst="roundRect">
            <a:avLst/>
          </a:prstGeom>
          <a:solidFill>
            <a:srgbClr val="FFE7E5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pitchFamily="34" charset="0"/>
              </a:rPr>
              <a:t>задания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5976000" y="36000"/>
            <a:ext cx="1620000" cy="468000"/>
          </a:xfrm>
          <a:prstGeom prst="roundRect">
            <a:avLst/>
          </a:prstGeom>
          <a:solidFill>
            <a:srgbClr val="FFFFE7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pitchFamily="34" charset="0"/>
              </a:rPr>
              <a:t>элементы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" name="Скругленный прямоугольник 1">
            <a:hlinkClick r:id="rId4" action="ppaction://hlinksldjump"/>
          </p:cNvPr>
          <p:cNvSpPr/>
          <p:nvPr/>
        </p:nvSpPr>
        <p:spPr>
          <a:xfrm>
            <a:off x="4392000" y="72000"/>
            <a:ext cx="1584000" cy="468000"/>
          </a:xfrm>
          <a:prstGeom prst="roundRect">
            <a:avLst/>
          </a:prstGeom>
          <a:solidFill>
            <a:srgbClr val="FFDDD9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Tahoma" pitchFamily="34" charset="0"/>
              </a:rPr>
              <a:t>понятия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00" y="468000"/>
            <a:ext cx="9036000" cy="6336000"/>
          </a:xfrm>
          <a:prstGeom prst="rect">
            <a:avLst/>
          </a:prstGeom>
          <a:solidFill>
            <a:srgbClr val="FDF6E3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20" name="Группа 119"/>
          <p:cNvGrpSpPr/>
          <p:nvPr/>
        </p:nvGrpSpPr>
        <p:grpSpPr>
          <a:xfrm>
            <a:off x="144000" y="4248000"/>
            <a:ext cx="8820000" cy="2448000"/>
            <a:chOff x="144000" y="4248000"/>
            <a:chExt cx="8820000" cy="2448000"/>
          </a:xfrm>
        </p:grpSpPr>
        <p:sp>
          <p:nvSpPr>
            <p:cNvPr id="121" name="Прямоугольник 120"/>
            <p:cNvSpPr/>
            <p:nvPr/>
          </p:nvSpPr>
          <p:spPr>
            <a:xfrm>
              <a:off x="144000" y="4248000"/>
              <a:ext cx="8820000" cy="2448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ё</a:t>
              </a:r>
              <a:endParaRPr lang="ru-RU" dirty="0"/>
            </a:p>
          </p:txBody>
        </p:sp>
        <p:grpSp>
          <p:nvGrpSpPr>
            <p:cNvPr id="122" name="Группа 11"/>
            <p:cNvGrpSpPr/>
            <p:nvPr/>
          </p:nvGrpSpPr>
          <p:grpSpPr>
            <a:xfrm>
              <a:off x="8358214" y="4357694"/>
              <a:ext cx="468000" cy="468000"/>
              <a:chOff x="7344000" y="928670"/>
              <a:chExt cx="468000" cy="468000"/>
            </a:xfrm>
          </p:grpSpPr>
          <p:sp>
            <p:nvSpPr>
              <p:cNvPr id="145" name="Овал 144"/>
              <p:cNvSpPr>
                <a:spLocks noChangeAspect="1"/>
              </p:cNvSpPr>
              <p:nvPr/>
            </p:nvSpPr>
            <p:spPr>
              <a:xfrm>
                <a:off x="7344000" y="928670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48" name="Рисунок 147" descr="btn_close.gif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16000" y="1000107"/>
                <a:ext cx="348387" cy="360000"/>
              </a:xfrm>
              <a:prstGeom prst="rect">
                <a:avLst/>
              </a:prstGeom>
            </p:spPr>
          </p:pic>
        </p:grp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334052" y="4643446"/>
              <a:ext cx="5000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>
              <a:off x="986018" y="4643446"/>
              <a:ext cx="5000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единительная линия 124"/>
            <p:cNvCxnSpPr/>
            <p:nvPr/>
          </p:nvCxnSpPr>
          <p:spPr>
            <a:xfrm rot="16200000" flipV="1">
              <a:off x="701375" y="4644562"/>
              <a:ext cx="288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 rot="5400000">
              <a:off x="696004" y="4638684"/>
              <a:ext cx="5619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Прямая соединительная линия 126"/>
            <p:cNvCxnSpPr/>
            <p:nvPr/>
          </p:nvCxnSpPr>
          <p:spPr>
            <a:xfrm>
              <a:off x="334052" y="5429264"/>
              <a:ext cx="5000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>
              <a:off x="1643042" y="5429264"/>
              <a:ext cx="5000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Прямая соединительная линия 128"/>
            <p:cNvCxnSpPr/>
            <p:nvPr/>
          </p:nvCxnSpPr>
          <p:spPr>
            <a:xfrm rot="16200000" flipV="1">
              <a:off x="701375" y="5430380"/>
              <a:ext cx="288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 rot="5400000">
              <a:off x="696004" y="5424502"/>
              <a:ext cx="5619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единительная линия 130"/>
            <p:cNvCxnSpPr/>
            <p:nvPr/>
          </p:nvCxnSpPr>
          <p:spPr>
            <a:xfrm>
              <a:off x="986018" y="5429264"/>
              <a:ext cx="500066" cy="158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единительная линия 131"/>
            <p:cNvCxnSpPr/>
            <p:nvPr/>
          </p:nvCxnSpPr>
          <p:spPr>
            <a:xfrm rot="16200000" flipV="1">
              <a:off x="1353341" y="5430380"/>
              <a:ext cx="288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Прямая соединительная линия 133"/>
            <p:cNvCxnSpPr/>
            <p:nvPr/>
          </p:nvCxnSpPr>
          <p:spPr>
            <a:xfrm rot="5400000">
              <a:off x="1347970" y="5424502"/>
              <a:ext cx="5619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Прямая соединительная линия 134"/>
            <p:cNvCxnSpPr/>
            <p:nvPr/>
          </p:nvCxnSpPr>
          <p:spPr>
            <a:xfrm>
              <a:off x="332642" y="6143644"/>
              <a:ext cx="1224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Овал 135"/>
            <p:cNvSpPr/>
            <p:nvPr/>
          </p:nvSpPr>
          <p:spPr>
            <a:xfrm>
              <a:off x="700266" y="5886000"/>
              <a:ext cx="500066" cy="500066"/>
            </a:xfrm>
            <a:prstGeom prst="ellipse">
              <a:avLst/>
            </a:prstGeom>
            <a:solidFill>
              <a:srgbClr val="FCF3D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700266" y="5742000"/>
              <a:ext cx="51488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smtClean="0">
                  <a:latin typeface="Arial" pitchFamily="34" charset="0"/>
                  <a:cs typeface="Arial" pitchFamily="34" charset="0"/>
                </a:rPr>
                <a:t>~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088000" y="4356000"/>
              <a:ext cx="6238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гальванический элемент или аккумулятор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088000" y="5184000"/>
              <a:ext cx="54099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батарея элементов и аккумуляторов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088000" y="5904000"/>
              <a:ext cx="16200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генератор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40000" y="4286256"/>
              <a:ext cx="864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-    +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40000" y="5072074"/>
              <a:ext cx="15716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-            +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0" y="-108000"/>
            <a:ext cx="5465256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Электрическая цепь</a:t>
            </a:r>
            <a:endParaRPr lang="ru-RU" sz="3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285720" y="1000108"/>
            <a:ext cx="5000660" cy="27146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2357422" y="3286124"/>
            <a:ext cx="857256" cy="857256"/>
          </a:xfrm>
          <a:prstGeom prst="ellipse">
            <a:avLst/>
          </a:prstGeom>
          <a:solidFill>
            <a:srgbClr val="FCF3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4" name="Прямая соединительная линия 143"/>
          <p:cNvCxnSpPr>
            <a:stCxn id="142" idx="1"/>
            <a:endCxn id="142" idx="5"/>
          </p:cNvCxnSpPr>
          <p:nvPr/>
        </p:nvCxnSpPr>
        <p:spPr>
          <a:xfrm rot="16200000" flipH="1">
            <a:off x="2482964" y="3411666"/>
            <a:ext cx="606172" cy="6061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>
            <a:stCxn id="142" idx="3"/>
            <a:endCxn id="142" idx="7"/>
          </p:cNvCxnSpPr>
          <p:nvPr/>
        </p:nvCxnSpPr>
        <p:spPr>
          <a:xfrm rot="5400000" flipH="1" flipV="1">
            <a:off x="2482964" y="3411666"/>
            <a:ext cx="606172" cy="6061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Прямоугольник 146"/>
          <p:cNvSpPr/>
          <p:nvPr/>
        </p:nvSpPr>
        <p:spPr>
          <a:xfrm>
            <a:off x="2714612" y="857232"/>
            <a:ext cx="142876" cy="285752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9" name="Прямая соединительная линия 148"/>
          <p:cNvCxnSpPr/>
          <p:nvPr/>
        </p:nvCxnSpPr>
        <p:spPr>
          <a:xfrm rot="5400000">
            <a:off x="2520000" y="99000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 rot="5400000">
            <a:off x="2484000" y="990000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Прямоугольник 151"/>
          <p:cNvSpPr/>
          <p:nvPr/>
        </p:nvSpPr>
        <p:spPr>
          <a:xfrm>
            <a:off x="5214942" y="1928802"/>
            <a:ext cx="142876" cy="576000"/>
          </a:xfrm>
          <a:prstGeom prst="rect">
            <a:avLst/>
          </a:prstGeom>
          <a:solidFill>
            <a:srgbClr val="FDF6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>
            <a:stCxn id="152" idx="0"/>
          </p:cNvCxnSpPr>
          <p:nvPr/>
        </p:nvCxnSpPr>
        <p:spPr>
          <a:xfrm rot="16200000" flipH="1">
            <a:off x="5179223" y="2035959"/>
            <a:ext cx="500066" cy="2857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85852" y="1785926"/>
            <a:ext cx="3042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Схема простейшей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электрической цепи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5868000" y="1000108"/>
            <a:ext cx="3096000" cy="396000"/>
            <a:chOff x="4286248" y="1071546"/>
            <a:chExt cx="3096000" cy="396000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4286248" y="1071546"/>
              <a:ext cx="3096000" cy="396000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источники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0" name="Группа 23"/>
            <p:cNvGrpSpPr/>
            <p:nvPr/>
          </p:nvGrpSpPr>
          <p:grpSpPr>
            <a:xfrm>
              <a:off x="7020000" y="1107546"/>
              <a:ext cx="324000" cy="326111"/>
              <a:chOff x="8506800" y="2656800"/>
              <a:chExt cx="324000" cy="326111"/>
            </a:xfrm>
          </p:grpSpPr>
          <p:sp>
            <p:nvSpPr>
              <p:cNvPr id="21" name="Овал 20"/>
              <p:cNvSpPr>
                <a:spLocks noChangeAspect="1"/>
              </p:cNvSpPr>
              <p:nvPr/>
            </p:nvSpPr>
            <p:spPr>
              <a:xfrm>
                <a:off x="8506800" y="2656800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2" name="Рисунок 21" descr="btn_quest.gif"/>
              <p:cNvPicPr preferRelativeResize="0">
                <a:picLocks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32000" y="2687636"/>
                <a:ext cx="285750" cy="295275"/>
              </a:xfrm>
              <a:prstGeom prst="rect">
                <a:avLst/>
              </a:prstGeom>
            </p:spPr>
          </p:pic>
        </p:grpSp>
      </p:grpSp>
      <p:grpSp>
        <p:nvGrpSpPr>
          <p:cNvPr id="23" name="Группа 22"/>
          <p:cNvGrpSpPr/>
          <p:nvPr/>
        </p:nvGrpSpPr>
        <p:grpSpPr>
          <a:xfrm>
            <a:off x="5857884" y="1643050"/>
            <a:ext cx="3096000" cy="396000"/>
            <a:chOff x="4286248" y="1071546"/>
            <a:chExt cx="3096000" cy="396000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4286248" y="1071546"/>
              <a:ext cx="3096000" cy="396000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провода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5" name="Группа 23"/>
            <p:cNvGrpSpPr/>
            <p:nvPr/>
          </p:nvGrpSpPr>
          <p:grpSpPr>
            <a:xfrm>
              <a:off x="7020000" y="1107546"/>
              <a:ext cx="324000" cy="326111"/>
              <a:chOff x="8506800" y="2656800"/>
              <a:chExt cx="324000" cy="326111"/>
            </a:xfrm>
          </p:grpSpPr>
          <p:sp>
            <p:nvSpPr>
              <p:cNvPr id="26" name="Овал 25"/>
              <p:cNvSpPr>
                <a:spLocks noChangeAspect="1"/>
              </p:cNvSpPr>
              <p:nvPr/>
            </p:nvSpPr>
            <p:spPr>
              <a:xfrm>
                <a:off x="8506800" y="2656800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7" name="Рисунок 26" descr="btn_quest.gif"/>
              <p:cNvPicPr preferRelativeResize="0">
                <a:picLocks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32000" y="2687636"/>
                <a:ext cx="285750" cy="295275"/>
              </a:xfrm>
              <a:prstGeom prst="rect">
                <a:avLst/>
              </a:prstGeom>
            </p:spPr>
          </p:pic>
        </p:grpSp>
      </p:grpSp>
      <p:grpSp>
        <p:nvGrpSpPr>
          <p:cNvPr id="28" name="Группа 27"/>
          <p:cNvGrpSpPr/>
          <p:nvPr/>
        </p:nvGrpSpPr>
        <p:grpSpPr>
          <a:xfrm>
            <a:off x="5857884" y="2285992"/>
            <a:ext cx="3096000" cy="396000"/>
            <a:chOff x="4286248" y="1071546"/>
            <a:chExt cx="3096000" cy="396000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4286248" y="1071546"/>
              <a:ext cx="3096000" cy="396000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выключатели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" name="Группа 23"/>
            <p:cNvGrpSpPr/>
            <p:nvPr/>
          </p:nvGrpSpPr>
          <p:grpSpPr>
            <a:xfrm>
              <a:off x="7020000" y="1107546"/>
              <a:ext cx="324000" cy="326111"/>
              <a:chOff x="8506800" y="2656800"/>
              <a:chExt cx="324000" cy="326111"/>
            </a:xfrm>
          </p:grpSpPr>
          <p:sp>
            <p:nvSpPr>
              <p:cNvPr id="31" name="Овал 30"/>
              <p:cNvSpPr>
                <a:spLocks noChangeAspect="1"/>
              </p:cNvSpPr>
              <p:nvPr/>
            </p:nvSpPr>
            <p:spPr>
              <a:xfrm>
                <a:off x="8506800" y="2656800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32" name="Рисунок 31" descr="btn_quest.gif"/>
              <p:cNvPicPr preferRelativeResize="0">
                <a:picLocks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32000" y="2687636"/>
                <a:ext cx="285750" cy="295275"/>
              </a:xfrm>
              <a:prstGeom prst="rect">
                <a:avLst/>
              </a:prstGeom>
            </p:spPr>
          </p:pic>
        </p:grpSp>
      </p:grpSp>
      <p:grpSp>
        <p:nvGrpSpPr>
          <p:cNvPr id="33" name="Группа 32"/>
          <p:cNvGrpSpPr/>
          <p:nvPr/>
        </p:nvGrpSpPr>
        <p:grpSpPr>
          <a:xfrm>
            <a:off x="5857884" y="2928934"/>
            <a:ext cx="3096000" cy="396000"/>
            <a:chOff x="4286248" y="1071546"/>
            <a:chExt cx="3096000" cy="396000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4286248" y="1071546"/>
              <a:ext cx="3096000" cy="396000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приемники</a:t>
              </a:r>
              <a:endPara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Группа 23"/>
            <p:cNvGrpSpPr/>
            <p:nvPr/>
          </p:nvGrpSpPr>
          <p:grpSpPr>
            <a:xfrm>
              <a:off x="7020000" y="1107546"/>
              <a:ext cx="324000" cy="326111"/>
              <a:chOff x="8506800" y="2656800"/>
              <a:chExt cx="324000" cy="326111"/>
            </a:xfrm>
          </p:grpSpPr>
          <p:sp>
            <p:nvSpPr>
              <p:cNvPr id="36" name="Овал 35"/>
              <p:cNvSpPr>
                <a:spLocks noChangeAspect="1"/>
              </p:cNvSpPr>
              <p:nvPr/>
            </p:nvSpPr>
            <p:spPr>
              <a:xfrm>
                <a:off x="8506800" y="2656800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37" name="Рисунок 36" descr="btn_quest.gif"/>
              <p:cNvPicPr preferRelativeResize="0">
                <a:picLocks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32000" y="2687636"/>
                <a:ext cx="285750" cy="295275"/>
              </a:xfrm>
              <a:prstGeom prst="rect">
                <a:avLst/>
              </a:prstGeom>
            </p:spPr>
          </p:pic>
        </p:grpSp>
      </p:grpSp>
      <p:grpSp>
        <p:nvGrpSpPr>
          <p:cNvPr id="61" name="Группа 60"/>
          <p:cNvGrpSpPr/>
          <p:nvPr/>
        </p:nvGrpSpPr>
        <p:grpSpPr>
          <a:xfrm>
            <a:off x="144000" y="4248000"/>
            <a:ext cx="8820000" cy="2448000"/>
            <a:chOff x="144000" y="4248000"/>
            <a:chExt cx="8820000" cy="2448000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144000" y="4248000"/>
              <a:ext cx="8820000" cy="2448000"/>
            </a:xfrm>
            <a:prstGeom prst="rect">
              <a:avLst/>
            </a:prstGeom>
            <a:solidFill>
              <a:srgbClr val="F9E8B9"/>
            </a:solidFill>
            <a:ln w="952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ё</a:t>
              </a:r>
              <a:endParaRPr lang="ru-RU" dirty="0"/>
            </a:p>
          </p:txBody>
        </p:sp>
        <p:grpSp>
          <p:nvGrpSpPr>
            <p:cNvPr id="63" name="Группа 11"/>
            <p:cNvGrpSpPr/>
            <p:nvPr/>
          </p:nvGrpSpPr>
          <p:grpSpPr>
            <a:xfrm>
              <a:off x="8358214" y="4357694"/>
              <a:ext cx="468000" cy="468000"/>
              <a:chOff x="7344000" y="928670"/>
              <a:chExt cx="468000" cy="468000"/>
            </a:xfrm>
          </p:grpSpPr>
          <p:sp>
            <p:nvSpPr>
              <p:cNvPr id="72" name="Овал 71"/>
              <p:cNvSpPr>
                <a:spLocks noChangeAspect="1"/>
              </p:cNvSpPr>
              <p:nvPr/>
            </p:nvSpPr>
            <p:spPr>
              <a:xfrm>
                <a:off x="7344000" y="928670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3" name="Рисунок 72" descr="btn_close.gif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16000" y="1000107"/>
                <a:ext cx="348387" cy="360000"/>
              </a:xfrm>
              <a:prstGeom prst="rect">
                <a:avLst/>
              </a:prstGeom>
            </p:spPr>
          </p:pic>
        </p:grpSp>
        <p:cxnSp>
          <p:nvCxnSpPr>
            <p:cNvPr id="64" name="Прямая соединительная линия 63"/>
            <p:cNvCxnSpPr/>
            <p:nvPr/>
          </p:nvCxnSpPr>
          <p:spPr>
            <a:xfrm>
              <a:off x="334052" y="4643446"/>
              <a:ext cx="126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334052" y="5429264"/>
              <a:ext cx="126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rot="5400000">
              <a:off x="684000" y="6138882"/>
              <a:ext cx="5619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rot="5400000">
              <a:off x="730990" y="5202000"/>
              <a:ext cx="468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none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>
              <a:off x="332642" y="6143644"/>
              <a:ext cx="126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2088000" y="4356000"/>
              <a:ext cx="1198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провод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88000" y="5184000"/>
              <a:ext cx="3317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соединение проводов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88000" y="5904000"/>
              <a:ext cx="34600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пересечение проводов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144000" y="4248000"/>
            <a:ext cx="8820000" cy="2448000"/>
            <a:chOff x="144000" y="4248000"/>
            <a:chExt cx="8820000" cy="2448000"/>
          </a:xfrm>
        </p:grpSpPr>
        <p:sp>
          <p:nvSpPr>
            <p:cNvPr id="93" name="Прямоугольник 92"/>
            <p:cNvSpPr/>
            <p:nvPr/>
          </p:nvSpPr>
          <p:spPr>
            <a:xfrm>
              <a:off x="144000" y="4248000"/>
              <a:ext cx="8820000" cy="2448000"/>
            </a:xfrm>
            <a:prstGeom prst="rect">
              <a:avLst/>
            </a:prstGeom>
            <a:solidFill>
              <a:srgbClr val="D1FFD1"/>
            </a:solidFill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ё</a:t>
              </a:r>
              <a:endParaRPr lang="ru-RU" dirty="0"/>
            </a:p>
          </p:txBody>
        </p:sp>
        <p:grpSp>
          <p:nvGrpSpPr>
            <p:cNvPr id="94" name="Группа 11"/>
            <p:cNvGrpSpPr/>
            <p:nvPr/>
          </p:nvGrpSpPr>
          <p:grpSpPr>
            <a:xfrm>
              <a:off x="8358214" y="4357694"/>
              <a:ext cx="468000" cy="468000"/>
              <a:chOff x="7344000" y="928670"/>
              <a:chExt cx="468000" cy="468000"/>
            </a:xfrm>
          </p:grpSpPr>
          <p:sp>
            <p:nvSpPr>
              <p:cNvPr id="118" name="Овал 117"/>
              <p:cNvSpPr>
                <a:spLocks noChangeAspect="1"/>
              </p:cNvSpPr>
              <p:nvPr/>
            </p:nvSpPr>
            <p:spPr>
              <a:xfrm>
                <a:off x="7344000" y="928670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19" name="Рисунок 118" descr="btn_close.gif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16000" y="1000107"/>
                <a:ext cx="348387" cy="360000"/>
              </a:xfrm>
              <a:prstGeom prst="rect">
                <a:avLst/>
              </a:prstGeom>
            </p:spPr>
          </p:pic>
        </p:grpSp>
        <p:cxnSp>
          <p:nvCxnSpPr>
            <p:cNvPr id="95" name="Прямая соединительная линия 94"/>
            <p:cNvCxnSpPr/>
            <p:nvPr/>
          </p:nvCxnSpPr>
          <p:spPr>
            <a:xfrm>
              <a:off x="357158" y="4643446"/>
              <a:ext cx="1224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Овал 95"/>
            <p:cNvSpPr/>
            <p:nvPr/>
          </p:nvSpPr>
          <p:spPr>
            <a:xfrm>
              <a:off x="724782" y="4385802"/>
              <a:ext cx="500066" cy="500066"/>
            </a:xfrm>
            <a:prstGeom prst="ellipse">
              <a:avLst/>
            </a:prstGeom>
            <a:solidFill>
              <a:srgbClr val="D1FFD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584000" y="4356000"/>
              <a:ext cx="672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лампа                        нагревательный элемент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584000" y="5184000"/>
              <a:ext cx="12183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звонок 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584000" y="5904000"/>
              <a:ext cx="14680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резистор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0" name="Прямая соединительная линия 99"/>
            <p:cNvCxnSpPr>
              <a:stCxn id="96" idx="1"/>
              <a:endCxn id="96" idx="5"/>
            </p:cNvCxnSpPr>
            <p:nvPr/>
          </p:nvCxnSpPr>
          <p:spPr>
            <a:xfrm rot="16200000" flipH="1">
              <a:off x="798015" y="4459035"/>
              <a:ext cx="353600" cy="353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>
              <a:stCxn id="96" idx="3"/>
              <a:endCxn id="96" idx="7"/>
            </p:cNvCxnSpPr>
            <p:nvPr/>
          </p:nvCxnSpPr>
          <p:spPr>
            <a:xfrm rot="5400000" flipH="1" flipV="1">
              <a:off x="798015" y="4459035"/>
              <a:ext cx="353600" cy="353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Овал 101"/>
            <p:cNvSpPr/>
            <p:nvPr/>
          </p:nvSpPr>
          <p:spPr>
            <a:xfrm>
              <a:off x="724782" y="5103546"/>
              <a:ext cx="500066" cy="500066"/>
            </a:xfrm>
            <a:prstGeom prst="ellipse">
              <a:avLst/>
            </a:prstGeom>
            <a:solidFill>
              <a:srgbClr val="D1FFD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694434" y="5355546"/>
              <a:ext cx="576000" cy="316140"/>
            </a:xfrm>
            <a:prstGeom prst="rect">
              <a:avLst/>
            </a:prstGeom>
            <a:solidFill>
              <a:srgbClr val="D1FF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357158" y="5500702"/>
              <a:ext cx="1224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Прямоугольник 104"/>
            <p:cNvSpPr/>
            <p:nvPr/>
          </p:nvSpPr>
          <p:spPr>
            <a:xfrm>
              <a:off x="867658" y="5171620"/>
              <a:ext cx="214314" cy="360000"/>
            </a:xfrm>
            <a:prstGeom prst="rect">
              <a:avLst/>
            </a:prstGeom>
            <a:solidFill>
              <a:srgbClr val="D1FF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 rot="16200000" flipV="1">
              <a:off x="784434" y="542754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16200000" flipV="1">
              <a:off x="1009972" y="542754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>
              <a:off x="712434" y="5355546"/>
              <a:ext cx="522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>
              <a:off x="357158" y="6143644"/>
              <a:ext cx="121444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Прямоугольник 109"/>
            <p:cNvSpPr/>
            <p:nvPr/>
          </p:nvSpPr>
          <p:spPr>
            <a:xfrm>
              <a:off x="642910" y="5994000"/>
              <a:ext cx="612000" cy="288000"/>
            </a:xfrm>
            <a:prstGeom prst="rect">
              <a:avLst/>
            </a:prstGeom>
            <a:solidFill>
              <a:srgbClr val="D1FFD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3214678" y="4643446"/>
              <a:ext cx="121444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Прямоугольник 111"/>
            <p:cNvSpPr/>
            <p:nvPr/>
          </p:nvSpPr>
          <p:spPr>
            <a:xfrm>
              <a:off x="3500430" y="4457232"/>
              <a:ext cx="612000" cy="360000"/>
            </a:xfrm>
            <a:prstGeom prst="rect">
              <a:avLst/>
            </a:prstGeom>
            <a:solidFill>
              <a:srgbClr val="D1FFD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3" name="Прямая соединительная линия 112"/>
            <p:cNvCxnSpPr/>
            <p:nvPr/>
          </p:nvCxnSpPr>
          <p:spPr>
            <a:xfrm rot="5400000" flipH="1" flipV="1">
              <a:off x="3465505" y="4637232"/>
              <a:ext cx="35719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 rot="5400000" flipH="1" flipV="1">
              <a:off x="3608381" y="4637232"/>
              <a:ext cx="35719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5400000" flipH="1" flipV="1">
              <a:off x="3751257" y="4637232"/>
              <a:ext cx="35719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TextBox 149"/>
          <p:cNvSpPr txBox="1"/>
          <p:nvPr/>
        </p:nvSpPr>
        <p:spPr>
          <a:xfrm>
            <a:off x="2304000" y="468000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-   +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6" name="Группа 165"/>
          <p:cNvGrpSpPr/>
          <p:nvPr/>
        </p:nvGrpSpPr>
        <p:grpSpPr>
          <a:xfrm>
            <a:off x="144000" y="4248000"/>
            <a:ext cx="8820000" cy="2448000"/>
            <a:chOff x="144000" y="4248000"/>
            <a:chExt cx="8820000" cy="2448000"/>
          </a:xfrm>
        </p:grpSpPr>
        <p:cxnSp>
          <p:nvCxnSpPr>
            <p:cNvPr id="167" name="Прямая соединительная линия 166"/>
            <p:cNvCxnSpPr/>
            <p:nvPr/>
          </p:nvCxnSpPr>
          <p:spPr>
            <a:xfrm>
              <a:off x="357158" y="6143644"/>
              <a:ext cx="121444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Прямоугольник 167"/>
            <p:cNvSpPr/>
            <p:nvPr/>
          </p:nvSpPr>
          <p:spPr>
            <a:xfrm>
              <a:off x="642910" y="5994000"/>
              <a:ext cx="612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Прямоугольник 168"/>
            <p:cNvSpPr/>
            <p:nvPr/>
          </p:nvSpPr>
          <p:spPr>
            <a:xfrm>
              <a:off x="144000" y="4248000"/>
              <a:ext cx="8820000" cy="244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ё</a:t>
              </a:r>
              <a:endParaRPr lang="ru-RU" dirty="0"/>
            </a:p>
          </p:txBody>
        </p:sp>
        <p:grpSp>
          <p:nvGrpSpPr>
            <p:cNvPr id="170" name="Группа 40"/>
            <p:cNvGrpSpPr/>
            <p:nvPr/>
          </p:nvGrpSpPr>
          <p:grpSpPr>
            <a:xfrm>
              <a:off x="8358214" y="4357694"/>
              <a:ext cx="468000" cy="468000"/>
              <a:chOff x="8358214" y="4357694"/>
              <a:chExt cx="468000" cy="468000"/>
            </a:xfrm>
          </p:grpSpPr>
          <p:sp>
            <p:nvSpPr>
              <p:cNvPr id="181" name="Овал 180"/>
              <p:cNvSpPr>
                <a:spLocks noChangeAspect="1"/>
              </p:cNvSpPr>
              <p:nvPr/>
            </p:nvSpPr>
            <p:spPr>
              <a:xfrm>
                <a:off x="8358214" y="4357694"/>
                <a:ext cx="468000" cy="468000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82" name="Рисунок 181" descr="btn_close.gif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30214" y="4429131"/>
                <a:ext cx="348387" cy="360000"/>
              </a:xfrm>
              <a:prstGeom prst="rect">
                <a:avLst/>
              </a:prstGeom>
            </p:spPr>
          </p:pic>
        </p:grpSp>
        <p:cxnSp>
          <p:nvCxnSpPr>
            <p:cNvPr id="171" name="Прямая соединительная линия 170"/>
            <p:cNvCxnSpPr/>
            <p:nvPr/>
          </p:nvCxnSpPr>
          <p:spPr>
            <a:xfrm>
              <a:off x="334052" y="5429264"/>
              <a:ext cx="5000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/>
            <p:cNvCxnSpPr/>
            <p:nvPr/>
          </p:nvCxnSpPr>
          <p:spPr>
            <a:xfrm>
              <a:off x="1188000" y="5429264"/>
              <a:ext cx="5000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>
            <a:xfrm rot="10800000" flipV="1">
              <a:off x="828000" y="5214950"/>
              <a:ext cx="386414" cy="21431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173"/>
            <p:cNvSpPr txBox="1"/>
            <p:nvPr/>
          </p:nvSpPr>
          <p:spPr>
            <a:xfrm>
              <a:off x="2088000" y="4284000"/>
              <a:ext cx="547419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зажимы для подключения  приборов</a:t>
              </a:r>
              <a:br>
                <a:rPr lang="ru-RU" sz="2400" dirty="0" smtClean="0">
                  <a:latin typeface="Arial" pitchFamily="34" charset="0"/>
                  <a:cs typeface="Arial" pitchFamily="34" charset="0"/>
                </a:rPr>
              </a:b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(клеммы)				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2088000" y="5184000"/>
              <a:ext cx="8867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ключ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088000" y="5904000"/>
              <a:ext cx="37563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плавкий предохранитель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Овал 176"/>
            <p:cNvSpPr>
              <a:spLocks noChangeAspect="1"/>
            </p:cNvSpPr>
            <p:nvPr/>
          </p:nvSpPr>
          <p:spPr>
            <a:xfrm>
              <a:off x="785786" y="4572008"/>
              <a:ext cx="180000" cy="180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Овал 177"/>
            <p:cNvSpPr>
              <a:spLocks noChangeAspect="1"/>
            </p:cNvSpPr>
            <p:nvPr/>
          </p:nvSpPr>
          <p:spPr>
            <a:xfrm>
              <a:off x="1214414" y="4572008"/>
              <a:ext cx="180000" cy="180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9" name="Прямая соединительная линия 178"/>
            <p:cNvCxnSpPr/>
            <p:nvPr/>
          </p:nvCxnSpPr>
          <p:spPr>
            <a:xfrm>
              <a:off x="571472" y="6150412"/>
              <a:ext cx="121444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Прямоугольник 179"/>
            <p:cNvSpPr/>
            <p:nvPr/>
          </p:nvSpPr>
          <p:spPr>
            <a:xfrm>
              <a:off x="857224" y="6000768"/>
              <a:ext cx="612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>
            <a:hlinkClick r:id="rId2" action="ppaction://hlinksldjump"/>
          </p:cNvPr>
          <p:cNvSpPr/>
          <p:nvPr/>
        </p:nvSpPr>
        <p:spPr>
          <a:xfrm>
            <a:off x="4392000" y="72000"/>
            <a:ext cx="1584000" cy="468000"/>
          </a:xfrm>
          <a:prstGeom prst="roundRect">
            <a:avLst/>
          </a:prstGeom>
          <a:solidFill>
            <a:srgbClr val="FFDDD9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Tahoma" pitchFamily="34" charset="0"/>
              </a:rPr>
              <a:t>понятия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Tahoma" pitchFamily="34" charset="0"/>
            </a:endParaRPr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5976000" y="72000"/>
            <a:ext cx="1620000" cy="468000"/>
          </a:xfrm>
          <a:prstGeom prst="roundRect">
            <a:avLst/>
          </a:prstGeom>
          <a:solidFill>
            <a:srgbClr val="FFE7E5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pitchFamily="34" charset="0"/>
              </a:rPr>
              <a:t>элементы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7596000" y="36000"/>
            <a:ext cx="1476000" cy="468000"/>
          </a:xfrm>
          <a:prstGeom prst="roundRect">
            <a:avLst/>
          </a:prstGeom>
          <a:solidFill>
            <a:srgbClr val="FFFFE7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pitchFamily="34" charset="0"/>
              </a:rPr>
              <a:t>задания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00" y="468000"/>
            <a:ext cx="9036000" cy="6336000"/>
          </a:xfrm>
          <a:prstGeom prst="rect">
            <a:avLst/>
          </a:prstGeom>
          <a:solidFill>
            <a:srgbClr val="FFFFE7"/>
          </a:solidFill>
          <a:ln w="6350">
            <a:solidFill>
              <a:srgbClr val="C89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-108000"/>
            <a:ext cx="5465256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Электрическая цепь</a:t>
            </a:r>
            <a:endParaRPr lang="ru-RU" sz="3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000" y="576000"/>
            <a:ext cx="4356000" cy="5904000"/>
          </a:xfrm>
          <a:prstGeom prst="rect">
            <a:avLst/>
          </a:prstGeom>
          <a:solidFill>
            <a:srgbClr val="FCF3D8"/>
          </a:solidFill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536000" y="571480"/>
            <a:ext cx="4464000" cy="5904000"/>
          </a:xfrm>
          <a:prstGeom prst="rect">
            <a:avLst/>
          </a:prstGeom>
          <a:solidFill>
            <a:srgbClr val="FFFF00">
              <a:alpha val="22000"/>
            </a:srgbClr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44000" y="612000"/>
            <a:ext cx="428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Что изображено на рисунке</a:t>
            </a:r>
            <a:r>
              <a:rPr lang="en-US" sz="20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?</a:t>
            </a:r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Электрическая цепь</a:t>
            </a:r>
          </a:p>
          <a:p>
            <a:endParaRPr lang="ru-RU" sz="2000" dirty="0" smtClean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Электрическая схема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86116" y="3071810"/>
            <a:ext cx="3240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86116" y="3643314"/>
            <a:ext cx="3240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643306" y="357187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B05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да</a:t>
            </a:r>
            <a:endParaRPr lang="ru-RU" sz="2000" dirty="0">
              <a:solidFill>
                <a:srgbClr val="00B05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43306" y="300037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нет</a:t>
            </a:r>
            <a:endParaRPr lang="ru-RU" sz="2000" dirty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612000"/>
            <a:ext cx="43577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К какой группе относится изображенный элемент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?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Источники</a:t>
            </a: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Провода</a:t>
            </a: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Выключатели</a:t>
            </a:r>
          </a:p>
          <a:p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Приемники</a:t>
            </a:r>
          </a:p>
          <a:p>
            <a:endParaRPr lang="ru-RU" sz="2000" dirty="0">
              <a:solidFill>
                <a:schemeClr val="accent3">
                  <a:lumMod val="50000"/>
                </a:schemeClr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000892" y="2414232"/>
            <a:ext cx="3240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000892" y="3005430"/>
            <a:ext cx="3240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00892" y="4357694"/>
            <a:ext cx="3240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000892" y="3714752"/>
            <a:ext cx="3240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358082" y="367875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B05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да</a:t>
            </a:r>
            <a:endParaRPr lang="ru-RU" sz="2000" dirty="0">
              <a:solidFill>
                <a:srgbClr val="00B05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58082" y="429750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нет</a:t>
            </a:r>
            <a:endParaRPr lang="ru-RU" sz="2000" dirty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58082" y="293343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нет</a:t>
            </a:r>
            <a:endParaRPr lang="ru-RU" sz="2000" dirty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58082" y="235743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</a:effectLst>
                <a:latin typeface="Arial" pitchFamily="34" charset="0"/>
                <a:cs typeface="Arial" pitchFamily="34" charset="0"/>
              </a:rPr>
              <a:t>нет</a:t>
            </a:r>
            <a:endParaRPr lang="ru-RU" sz="2000" dirty="0">
              <a:solidFill>
                <a:srgbClr val="C00000"/>
              </a:solidFill>
              <a:effectLst>
                <a:glow rad="101600">
                  <a:srgbClr val="FFFFFF"/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Группа 28"/>
          <p:cNvGrpSpPr>
            <a:grpSpLocks noChangeAspect="1"/>
          </p:cNvGrpSpPr>
          <p:nvPr/>
        </p:nvGrpSpPr>
        <p:grpSpPr>
          <a:xfrm>
            <a:off x="1214414" y="928670"/>
            <a:ext cx="2226530" cy="1620000"/>
            <a:chOff x="285720" y="297052"/>
            <a:chExt cx="5286412" cy="3846328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285720" y="1000108"/>
              <a:ext cx="5000660" cy="27146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357422" y="3286124"/>
              <a:ext cx="857256" cy="857256"/>
            </a:xfrm>
            <a:prstGeom prst="ellipse">
              <a:avLst/>
            </a:prstGeom>
            <a:solidFill>
              <a:srgbClr val="FCF3D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Прямая соединительная линия 31"/>
            <p:cNvCxnSpPr>
              <a:stCxn id="31" idx="1"/>
              <a:endCxn id="31" idx="5"/>
            </p:cNvCxnSpPr>
            <p:nvPr/>
          </p:nvCxnSpPr>
          <p:spPr>
            <a:xfrm rot="16200000" flipH="1">
              <a:off x="2482964" y="3411666"/>
              <a:ext cx="606172" cy="6061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31" idx="3"/>
              <a:endCxn id="31" idx="7"/>
            </p:cNvCxnSpPr>
            <p:nvPr/>
          </p:nvCxnSpPr>
          <p:spPr>
            <a:xfrm rot="5400000" flipH="1" flipV="1">
              <a:off x="2482964" y="3411666"/>
              <a:ext cx="606172" cy="60617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Прямоугольник 33"/>
            <p:cNvSpPr/>
            <p:nvPr/>
          </p:nvSpPr>
          <p:spPr>
            <a:xfrm>
              <a:off x="2714612" y="857232"/>
              <a:ext cx="142876" cy="285752"/>
            </a:xfrm>
            <a:prstGeom prst="rect">
              <a:avLst/>
            </a:prstGeom>
            <a:solidFill>
              <a:srgbClr val="FDF6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2520000" y="990000"/>
              <a:ext cx="35719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5400000">
              <a:off x="2484000" y="990000"/>
              <a:ext cx="71438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Прямоугольник 36"/>
            <p:cNvSpPr/>
            <p:nvPr/>
          </p:nvSpPr>
          <p:spPr>
            <a:xfrm>
              <a:off x="5214942" y="1928802"/>
              <a:ext cx="142876" cy="576000"/>
            </a:xfrm>
            <a:prstGeom prst="rect">
              <a:avLst/>
            </a:prstGeom>
            <a:solidFill>
              <a:srgbClr val="FDF6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37" idx="0"/>
            </p:cNvCxnSpPr>
            <p:nvPr/>
          </p:nvCxnSpPr>
          <p:spPr>
            <a:xfrm rot="16200000" flipH="1">
              <a:off x="5179223" y="2035959"/>
              <a:ext cx="500066" cy="28575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71565" y="297052"/>
              <a:ext cx="1397557" cy="8768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itchFamily="34" charset="0"/>
                  <a:cs typeface="Arial" pitchFamily="34" charset="0"/>
                </a:rPr>
                <a:t>-   +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0" name="Прямая соединительная линия 39"/>
          <p:cNvCxnSpPr/>
          <p:nvPr/>
        </p:nvCxnSpPr>
        <p:spPr>
          <a:xfrm>
            <a:off x="6072198" y="1721256"/>
            <a:ext cx="121444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6357950" y="1571612"/>
            <a:ext cx="612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147</Words>
  <Application>Microsoft Office PowerPoint</Application>
  <PresentationFormat>Экран (4:3)</PresentationFormat>
  <Paragraphs>77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380</cp:revision>
  <dcterms:modified xsi:type="dcterms:W3CDTF">2017-05-01T01:40:12Z</dcterms:modified>
</cp:coreProperties>
</file>