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84" r:id="rId4"/>
    <p:sldId id="279" r:id="rId5"/>
    <p:sldId id="280" r:id="rId6"/>
    <p:sldId id="281" r:id="rId7"/>
    <p:sldId id="282" r:id="rId8"/>
    <p:sldId id="277" r:id="rId9"/>
    <p:sldId id="278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B0A"/>
    <a:srgbClr val="079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94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img_url=cs10771.vkontakte.ru/u9575618/-6/x_f31f0487.jpg&amp;iorient=&amp;icolor=&amp;p=1&amp;site=&amp;text=%D1%83%D1%87%D0%B8%D1%82%D0%B5%D0%BB%D1%8C%20%D1%80%D0%B8%D1%81%D1%83%D0%BD%D0%BE%D0%BA&amp;wp=&amp;pos=32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08712" cy="6048672"/>
          </a:xfrm>
        </p:spPr>
        <p:txBody>
          <a:bodyPr/>
          <a:lstStyle/>
          <a:p>
            <a:pPr algn="ctr"/>
            <a:r>
              <a:rPr lang="ru-RU" b="1" dirty="0" smtClean="0"/>
              <a:t>Методы и приёмы работы с детьми группы «риска»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cap="small" dirty="0" smtClean="0"/>
              <a:t>педагог-психолог МОБУ «СОШ № 16»</a:t>
            </a:r>
            <a:br>
              <a:rPr lang="ru-RU" sz="2000" b="1" cap="small" dirty="0" smtClean="0"/>
            </a:br>
            <a:r>
              <a:rPr lang="ru-RU" sz="2000" b="1" cap="small" dirty="0" err="1" smtClean="0"/>
              <a:t>И.Н.Долженко</a:t>
            </a:r>
            <a:r>
              <a:rPr lang="ru-RU" sz="2000" b="1" cap="small" dirty="0" smtClean="0"/>
              <a:t/>
            </a:r>
            <a:br>
              <a:rPr lang="ru-RU" sz="2000" b="1" cap="small" dirty="0" smtClean="0"/>
            </a:br>
            <a:r>
              <a:rPr lang="ru-RU" sz="2000" b="1" cap="small" dirty="0" smtClean="0"/>
              <a:t>2017г. </a:t>
            </a:r>
            <a:r>
              <a:rPr lang="ru-RU" sz="2000" cap="small" dirty="0" smtClean="0">
                <a:solidFill>
                  <a:srgbClr val="FF0000"/>
                </a:solidFill>
              </a:rPr>
              <a:t/>
            </a:r>
            <a:br>
              <a:rPr lang="ru-RU" sz="2000" cap="small" dirty="0" smtClean="0">
                <a:solidFill>
                  <a:srgbClr val="FF0000"/>
                </a:solidFill>
              </a:rPr>
            </a:br>
            <a:endParaRPr lang="ru-RU" sz="2000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7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/>
              <a:t>Воспитание трудного ребенка. Дети с </a:t>
            </a:r>
            <a:r>
              <a:rPr lang="ru-RU" dirty="0" err="1"/>
              <a:t>девиантным</a:t>
            </a:r>
            <a:r>
              <a:rPr lang="ru-RU" dirty="0"/>
              <a:t> поведением : учеб.-метод. пособие / под ред. М.И. Рожкова. – М. :</a:t>
            </a:r>
            <a:r>
              <a:rPr lang="ru-RU" dirty="0" err="1"/>
              <a:t>Гуманитар</a:t>
            </a:r>
            <a:r>
              <a:rPr lang="ru-RU" dirty="0"/>
              <a:t>. изд. центр ВЛАДОС, 2006. – 239 </a:t>
            </a:r>
            <a:r>
              <a:rPr lang="ru-RU" dirty="0" smtClean="0"/>
              <a:t>с.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Модели взаимодействия с детьми группы риска : опыт работы социального педагога / авт.-сост. А.Н. Свиридов. – Волгоград : учитель, 2010. – 184 </a:t>
            </a:r>
            <a:r>
              <a:rPr lang="ru-RU" dirty="0" smtClean="0"/>
              <a:t>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91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Scy;&amp;tcy;&amp;iecy;&amp;ncy;&amp;acy; &amp;Vcy;&amp;Kcy;&amp;ocy;&amp;ncy;&amp;tcy;&amp;acy;&amp;kcy;&amp;t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714488"/>
            <a:ext cx="5133964" cy="4957763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571612"/>
            <a:ext cx="8407893" cy="500065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rgbClr val="033B0A"/>
                </a:solidFill>
              </a:rPr>
              <a:t>Хамство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30%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Не выполняет ДЗ    </a:t>
            </a:r>
            <a:r>
              <a:rPr lang="ru-RU" dirty="0" smtClean="0">
                <a:solidFill>
                  <a:srgbClr val="002060"/>
                </a:solidFill>
              </a:rPr>
              <a:t>32%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33B0A"/>
                </a:solidFill>
              </a:rPr>
              <a:t>Не выполняет требования </a:t>
            </a:r>
            <a:r>
              <a:rPr lang="ru-RU" dirty="0" smtClean="0">
                <a:solidFill>
                  <a:srgbClr val="002060"/>
                </a:solidFill>
              </a:rPr>
              <a:t>24</a:t>
            </a:r>
            <a:r>
              <a:rPr lang="ru-RU" dirty="0" smtClean="0"/>
              <a:t>%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Срывает уроки  </a:t>
            </a:r>
            <a:r>
              <a:rPr lang="ru-RU" dirty="0" smtClean="0">
                <a:solidFill>
                  <a:srgbClr val="002060"/>
                </a:solidFill>
              </a:rPr>
              <a:t>23%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rgbClr val="033B0A"/>
                </a:solidFill>
              </a:rPr>
              <a:t>Плохо учится  </a:t>
            </a:r>
            <a:r>
              <a:rPr lang="ru-RU" dirty="0" smtClean="0">
                <a:solidFill>
                  <a:srgbClr val="002060"/>
                </a:solidFill>
              </a:rPr>
              <a:t>22%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Плохое поведение  </a:t>
            </a:r>
            <a:r>
              <a:rPr lang="ru-RU" dirty="0" smtClean="0">
                <a:solidFill>
                  <a:srgbClr val="002060"/>
                </a:solidFill>
              </a:rPr>
              <a:t>16%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rgbClr val="033B0A"/>
                </a:solidFill>
              </a:rPr>
              <a:t>Пропускает уроки  </a:t>
            </a:r>
            <a:r>
              <a:rPr lang="ru-RU" dirty="0" smtClean="0">
                <a:solidFill>
                  <a:srgbClr val="002060"/>
                </a:solidFill>
              </a:rPr>
              <a:t>16%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Опаздывает  </a:t>
            </a:r>
            <a:r>
              <a:rPr lang="ru-RU" dirty="0" smtClean="0">
                <a:solidFill>
                  <a:srgbClr val="002060"/>
                </a:solidFill>
              </a:rPr>
              <a:t>10%</a:t>
            </a:r>
          </a:p>
          <a:p>
            <a:pPr marL="45720" lv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81260" cy="1054394"/>
          </a:xfrm>
        </p:spPr>
        <p:txBody>
          <a:bodyPr/>
          <a:lstStyle/>
          <a:p>
            <a:r>
              <a:rPr lang="ru-RU" dirty="0" smtClean="0"/>
              <a:t>«Трудный ученик»…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(«Портрет» глазами педагогов) 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Ncy;&amp;acy; &amp;ucy;&amp;rcy;&amp;ocy;&amp;kcy;&amp;iecy; &amp;pcy;&amp;iecy;&amp;ncy;&amp;icy;&amp;yacy; &amp;ucy;&amp;chcy;&amp;icy;&amp;tcy;&amp;iecy;&amp;lcy;&amp;softcy; &amp;scy;&amp;kcy;&amp;acy;&amp;zcy;&amp;acy;&amp;l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714620"/>
            <a:ext cx="2667000" cy="391477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71612"/>
            <a:ext cx="8715436" cy="51389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Пристальное внимание к ученику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Контроль соблюдения и выполнения требований учеником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Организация досуга, вовлечение в деятельность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Организация совместного отдыха и труда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Моделирование ситуаций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Похвала за малейшие достижения и успехи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Поручение ответственных дел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Посещение квартиры ученика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Личный контакт, диалог на доверии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Беседы с учеником и родителями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Постоянное «</a:t>
            </a:r>
            <a:r>
              <a:rPr lang="ru-RU" dirty="0" err="1" smtClean="0">
                <a:solidFill>
                  <a:srgbClr val="FF0000"/>
                </a:solidFill>
              </a:rPr>
              <a:t>тормошение</a:t>
            </a:r>
            <a:r>
              <a:rPr lang="ru-RU" dirty="0" smtClean="0">
                <a:solidFill>
                  <a:srgbClr val="FF0000"/>
                </a:solidFill>
              </a:rPr>
              <a:t>» родителей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81260" cy="128588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/>
              <a:t>Известные приемы </a:t>
            </a:r>
            <a:r>
              <a:rPr lang="ru-RU" sz="2800" b="1" dirty="0" err="1" smtClean="0"/>
              <a:t>педподдержки</a:t>
            </a:r>
            <a:r>
              <a:rPr lang="ru-RU" sz="2800" b="1" dirty="0" smtClean="0"/>
              <a:t> «трудных» учащихся</a:t>
            </a:r>
            <a:br>
              <a:rPr lang="ru-RU" sz="2800" b="1" dirty="0" smtClean="0"/>
            </a:br>
            <a:r>
              <a:rPr lang="ru-RU" sz="1800" b="1" dirty="0" smtClean="0">
                <a:solidFill>
                  <a:srgbClr val="002060"/>
                </a:solidFill>
              </a:rPr>
              <a:t>(из анкет педагогов)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719070"/>
            <a:ext cx="8929718" cy="513893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организация успехов в деятельности </a:t>
            </a:r>
            <a:r>
              <a:rPr lang="ru-RU" dirty="0" smtClean="0"/>
              <a:t>(помощь ученику до достижения успехов)</a:t>
            </a:r>
          </a:p>
          <a:p>
            <a:pPr lvl="0">
              <a:lnSpc>
                <a:spcPct val="11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убеждение</a:t>
            </a:r>
            <a:r>
              <a:rPr lang="ru-RU" dirty="0" smtClean="0"/>
              <a:t> (разъяснение правильности определенной линии поведения)</a:t>
            </a:r>
          </a:p>
          <a:p>
            <a:pPr lvl="0">
              <a:lnSpc>
                <a:spcPct val="16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доверие</a:t>
            </a:r>
            <a:r>
              <a:rPr lang="ru-RU" dirty="0" smtClean="0"/>
              <a:t>  (поручение ответственного задания)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моральная поддержка и укрепление веры в свои силы</a:t>
            </a:r>
            <a:r>
              <a:rPr lang="ru-RU" dirty="0" smtClean="0"/>
              <a:t>)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пробуждение гуманных чувств  и нравственное упражнение  </a:t>
            </a:r>
            <a:r>
              <a:rPr lang="ru-RU" dirty="0" smtClean="0"/>
              <a:t>(создание условий, где проявляется положительное качество, например, сопереживание)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ожидание лучших результатов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(положительная мотивация)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81260" cy="1500198"/>
          </a:xfrm>
        </p:spPr>
        <p:txBody>
          <a:bodyPr/>
          <a:lstStyle/>
          <a:p>
            <a:r>
              <a:rPr lang="ru-RU" sz="2800" b="1" dirty="0" smtClean="0"/>
              <a:t>Приемы, направленные на развитие положительных  качеств </a:t>
            </a:r>
            <a:br>
              <a:rPr lang="ru-RU" sz="2800" b="1" dirty="0" smtClean="0"/>
            </a:br>
            <a:r>
              <a:rPr lang="ru-RU" sz="1200" i="1" dirty="0" smtClean="0"/>
              <a:t>(созидательные , т.е содействуют  улучшению взаимоотношений между учителем и ребенком)</a:t>
            </a:r>
            <a:r>
              <a:rPr lang="ru-RU" sz="12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763001" cy="4996077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просьба о выполнении </a:t>
            </a:r>
            <a:r>
              <a:rPr lang="ru-RU" sz="2400" dirty="0" err="1" smtClean="0">
                <a:solidFill>
                  <a:srgbClr val="0070C0"/>
                </a:solidFill>
              </a:rPr>
              <a:t>к-л</a:t>
            </a:r>
            <a:r>
              <a:rPr lang="ru-RU" sz="2400" dirty="0" smtClean="0">
                <a:solidFill>
                  <a:srgbClr val="0070C0"/>
                </a:solidFill>
              </a:rPr>
              <a:t> задания </a:t>
            </a:r>
            <a:r>
              <a:rPr lang="ru-RU" dirty="0" smtClean="0"/>
              <a:t>(это повышает авторитет ученика в классе, стимулирует положительную мотивацию)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похвала достоинств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вовлечение в интересную деятельность 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«авансирование личности»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поощрение</a:t>
            </a:r>
            <a:r>
              <a:rPr lang="ru-RU" sz="2400" dirty="0" smtClean="0"/>
              <a:t> </a:t>
            </a:r>
            <a:r>
              <a:rPr lang="ru-RU" dirty="0" smtClean="0"/>
              <a:t>(одобрение, похвала, награда, доверие,  выражение </a:t>
            </a:r>
            <a:r>
              <a:rPr lang="ru-RU" smtClean="0"/>
              <a:t>положительного отношения)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проектирование будущего </a:t>
            </a:r>
            <a:r>
              <a:rPr lang="ru-RU" dirty="0" smtClean="0"/>
              <a:t>(в положительных красках)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81260" cy="1500198"/>
          </a:xfrm>
        </p:spPr>
        <p:txBody>
          <a:bodyPr/>
          <a:lstStyle/>
          <a:p>
            <a:r>
              <a:rPr lang="ru-RU" sz="2800" b="1" dirty="0" smtClean="0"/>
              <a:t>Приемы, направленные на развитие положительных  качеств </a:t>
            </a:r>
            <a:br>
              <a:rPr lang="ru-RU" sz="2800" b="1" dirty="0" smtClean="0"/>
            </a:br>
            <a:r>
              <a:rPr lang="ru-RU" sz="1200" i="1" dirty="0" smtClean="0"/>
              <a:t>(созидательные , т.е содействуют  улучшению взаимоотношений между учителем и ребенком)</a:t>
            </a:r>
            <a:r>
              <a:rPr lang="ru-RU" sz="12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Ucy; &amp;ucy;. &amp;Ucy;&amp;chcy;&amp;iecy;&amp;ncy;&amp;icy;&amp;kcy; &amp;ucy;&amp;chcy;&amp;icy;&amp;lcy; &amp;ucy;&amp;rcy;&amp;ocy;&amp;kcy;&amp;icy; - &amp;Ucy; &amp;ncy;&amp;iecy;&amp;gcy;&amp;ocy; &amp;vcy; &amp;chcy;&amp;iecy;&amp;rcy;&amp;ncy;&amp;icy;&amp;lcy;&amp;acy;&amp;khcy; &amp;shchcy;&amp;iecy;&amp;kcy;&amp;icy;. - &amp;Fcy;&amp;ocy;&amp;tcy;&amp;ocy; 22 - &amp;Acy;&amp;lcy;&amp;fcy;&amp;acy;&amp;vcy;&amp;icy;&amp;tcy; &amp;dcy;&amp;lcy;&amp;yacy; &amp;dcy;&amp;iecy;&amp;tcy;&amp;iecy;&amp;jcy; - &amp;Acy;&amp;zcy;&amp;bcy;&amp;ucy;&amp;kcy;&amp;acy; 1 - &amp;CHcy;&amp;tcy;&amp;iecy;&amp;ncy;&amp;icy;&amp;iecy; - &amp;Fcy;&amp;ocy;&amp;tcy;&amp;ocy;&amp;gcy;&amp;rcy;&amp;acy;&amp;f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9206" y="3857628"/>
            <a:ext cx="2814299" cy="282892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719070"/>
            <a:ext cx="8929718" cy="513893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Параллельное педагогическое действие </a:t>
            </a:r>
            <a:r>
              <a:rPr lang="ru-RU" dirty="0" smtClean="0"/>
              <a:t>(через наказание всего коллектива)</a:t>
            </a:r>
          </a:p>
          <a:p>
            <a:pPr lvl="0">
              <a:lnSpc>
                <a:spcPct val="11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Намек</a:t>
            </a:r>
            <a:r>
              <a:rPr lang="ru-RU" sz="2400" dirty="0" smtClean="0"/>
              <a:t> </a:t>
            </a:r>
            <a:r>
              <a:rPr lang="ru-RU" dirty="0" smtClean="0"/>
              <a:t>(дать почувствовать ученику свою вину без осуждения и наказания)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Ласковый упрек </a:t>
            </a:r>
            <a:r>
              <a:rPr lang="ru-RU" dirty="0" smtClean="0"/>
              <a:t>(высказывание порицания в мягкой форме)</a:t>
            </a:r>
          </a:p>
          <a:p>
            <a:pPr lvl="0"/>
            <a:r>
              <a:rPr lang="ru-RU" sz="2400" dirty="0" smtClean="0">
                <a:solidFill>
                  <a:srgbClr val="033B0A"/>
                </a:solidFill>
              </a:rPr>
              <a:t>Мнимое безразличие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33B0A"/>
                </a:solidFill>
              </a:rPr>
              <a:t> </a:t>
            </a:r>
            <a:r>
              <a:rPr lang="ru-RU" dirty="0" smtClean="0"/>
              <a:t>(оставить поведение без внимания)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Проявление огорчения поведением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Организация естественных последствий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81260" cy="1000108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Приемы, направленные на подавление отрицательных качеств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73016"/>
            <a:ext cx="3105745" cy="310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719070"/>
            <a:ext cx="8929718" cy="513893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Самооценка негативных последствий</a:t>
            </a:r>
            <a:endParaRPr lang="ru-RU" sz="2200" dirty="0" smtClean="0">
              <a:solidFill>
                <a:srgbClr val="033B0A"/>
              </a:solidFill>
            </a:endParaRPr>
          </a:p>
          <a:p>
            <a:pPr lvl="0"/>
            <a:r>
              <a:rPr lang="ru-RU" sz="2200" dirty="0" smtClean="0">
                <a:solidFill>
                  <a:srgbClr val="033B0A"/>
                </a:solidFill>
              </a:rPr>
              <a:t>Переключение критики на самокритику ребенка</a:t>
            </a:r>
            <a:r>
              <a:rPr lang="ru-RU" sz="2200" b="1" dirty="0" smtClean="0">
                <a:solidFill>
                  <a:srgbClr val="033B0A"/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dirty="0" smtClean="0"/>
              <a:t>побуждает подростка подумать о причинах недовольства окружающих)</a:t>
            </a:r>
          </a:p>
          <a:p>
            <a:pPr lvl="0">
              <a:buNone/>
            </a:pPr>
            <a:endParaRPr lang="ru-RU" sz="1100" dirty="0" smtClean="0"/>
          </a:p>
          <a:p>
            <a:pPr lvl="0"/>
            <a:r>
              <a:rPr lang="ru-RU" sz="2400" dirty="0" smtClean="0">
                <a:solidFill>
                  <a:srgbClr val="033B0A"/>
                </a:solidFill>
              </a:rPr>
              <a:t>Осуждение</a:t>
            </a:r>
            <a:r>
              <a:rPr lang="ru-RU" sz="2200" dirty="0" smtClean="0"/>
              <a:t> </a:t>
            </a:r>
            <a:r>
              <a:rPr lang="ru-RU" dirty="0" smtClean="0"/>
              <a:t>(это прием открытого отрицательного отношения педагога к нарушению норм) 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Проявление возмущения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Предупреждение о наказании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solidFill>
                  <a:srgbClr val="033B0A"/>
                </a:solidFill>
              </a:rPr>
              <a:t>Проектирование будущего</a:t>
            </a:r>
            <a:r>
              <a:rPr lang="ru-RU" sz="2400" dirty="0" smtClean="0"/>
              <a:t> </a:t>
            </a:r>
            <a:r>
              <a:rPr lang="ru-RU" dirty="0" smtClean="0"/>
              <a:t>(при сохранении модели поведения)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81260" cy="1000108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Приемы, направленные на подавление отрицательных качеств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7-tub-ru.yandex.net/i?id=315415455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000372"/>
            <a:ext cx="4019908" cy="3857629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93356" cy="44256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Обещания, которые не выполнимы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Прошлые «грехи»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Сарказм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Угрозы и ультиматумы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Высмеивание</a:t>
            </a:r>
          </a:p>
          <a:p>
            <a:pPr>
              <a:lnSpc>
                <a:spcPct val="150000"/>
              </a:lnSpc>
            </a:pPr>
            <a:endParaRPr lang="ru-RU" sz="3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Стремиться Избегать в общении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&amp;Gcy;&amp;Bcy;&amp;Ocy;&amp;Ucy; &amp;shcy;&amp;kcy;&amp;ocy;&amp;lcy;&amp;acy; 655 &amp;Pcy;&amp;rcy;&amp;icy;&amp;mcy;&amp;ocy;&amp;rcy;&amp;scy;&amp;kcy;&amp;ocy;&amp;gcy;&amp;ocy; &amp;rcy;&amp;acy;&amp;jcy;&amp;ocy;&amp;ncy;&amp;acy; &amp;Scy;&amp;Pcy;&amp;bcy; - &amp;Scy;&amp;ocy;&amp;scy;&amp;tcy;&amp;acy;&amp;vcy; &amp;pcy;&amp;iecy;&amp;dcy;&amp;acy;&amp;gcy;&amp;ocy;&amp;gcy;&amp;icy;&amp;chcy;&amp;iecy;&amp;scy;&amp;kcy;&amp;icy;&amp;khcy; &amp;rcy;&amp;acy;&amp;bcy;&amp;ocy;&amp;tcy;&amp;ncy;&amp;icy;&amp;kcy;&amp;ocy;&amp;vcy; - &amp;Mcy;&amp;Ocy; &amp;Ncy;&amp;acy;&amp;chcy;&amp;acy;&amp;lcy;&amp;softcy;&amp;ncy;&amp;acy;&amp;yacy; &amp;shcy;&amp;kcy;&amp;ocy;&amp;l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714488"/>
            <a:ext cx="4429155" cy="4943471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9124" y="1700808"/>
            <a:ext cx="4500594" cy="51571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Запас энергии</a:t>
            </a:r>
          </a:p>
          <a:p>
            <a:pPr>
              <a:buNone/>
            </a:pPr>
            <a:r>
              <a:rPr lang="ru-RU" sz="2800" dirty="0" smtClean="0"/>
              <a:t>    Настроение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Жесты и позы</a:t>
            </a:r>
          </a:p>
          <a:p>
            <a:pPr>
              <a:buNone/>
            </a:pPr>
            <a:r>
              <a:rPr lang="ru-RU" sz="2800" dirty="0" smtClean="0"/>
              <a:t>    Чувство юмора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Творчество</a:t>
            </a:r>
          </a:p>
          <a:p>
            <a:pPr>
              <a:buNone/>
            </a:pPr>
            <a:r>
              <a:rPr lang="ru-RU" sz="2800" dirty="0" smtClean="0"/>
              <a:t>   Позитивные ожидания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Позитивные отношения</a:t>
            </a:r>
          </a:p>
          <a:p>
            <a:pPr>
              <a:buNone/>
            </a:pPr>
            <a:r>
              <a:rPr lang="ru-RU" sz="2800" dirty="0" smtClean="0"/>
              <a:t>                   И…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Не забывайте смеяться!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Личный </a:t>
            </a:r>
            <a:r>
              <a:rPr lang="ru-RU"/>
              <a:t>инструментарий </a:t>
            </a:r>
            <a:r>
              <a:rPr lang="ru-RU" smtClean="0"/>
              <a:t>педагога для </a:t>
            </a:r>
            <a:r>
              <a:rPr lang="ru-RU" dirty="0"/>
              <a:t>работы с «трудными» детьми. </a:t>
            </a:r>
          </a:p>
        </p:txBody>
      </p:sp>
    </p:spTree>
    <p:extLst>
      <p:ext uri="{BB962C8B-B14F-4D97-AF65-F5344CB8AC3E}">
        <p14:creationId xmlns:p14="http://schemas.microsoft.com/office/powerpoint/2010/main" val="180825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354</TotalTime>
  <Words>433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Методы и приёмы работы с детьми группы «риска»  педагог-психолог МОБУ «СОШ № 16» И.Н.Долженко 2017г.  </vt:lpstr>
      <vt:lpstr>«Трудный ученик»…  («Портрет» глазами педагогов) </vt:lpstr>
      <vt:lpstr>  Известные приемы педподдержки «трудных» учащихся (из анкет педагогов)  </vt:lpstr>
      <vt:lpstr>Приемы, направленные на развитие положительных  качеств  (созидательные , т.е содействуют  улучшению взаимоотношений между учителем и ребенком)  </vt:lpstr>
      <vt:lpstr>Приемы, направленные на развитие положительных  качеств  (созидательные , т.е содействуют  улучшению взаимоотношений между учителем и ребенком)  </vt:lpstr>
      <vt:lpstr> Приемы, направленные на подавление отрицательных качеств   </vt:lpstr>
      <vt:lpstr> Приемы, направленные на подавление отрицательных качеств   </vt:lpstr>
      <vt:lpstr>Стремиться Избегать в общении</vt:lpstr>
      <vt:lpstr>Личный инструментарий педагога для работы с «трудными» детьми. 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Психолого-педагогический семинар  « Социально-педагогические технологии работы с «трудными» детьми»</dc:title>
  <dc:creator>BBC</dc:creator>
  <cp:lastModifiedBy>user</cp:lastModifiedBy>
  <cp:revision>62</cp:revision>
  <dcterms:created xsi:type="dcterms:W3CDTF">2012-10-22T12:04:46Z</dcterms:created>
  <dcterms:modified xsi:type="dcterms:W3CDTF">2019-09-25T08:33:40Z</dcterms:modified>
</cp:coreProperties>
</file>