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453"/>
    <a:srgbClr val="FF9F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679DCC8-1B13-49B1-90DE-3551CBB4D790}" type="datetimeFigureOut">
              <a:rPr lang="ru-RU"/>
              <a:pPr>
                <a:defRPr/>
              </a:pPr>
              <a:t>02.02.2016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6FBF11A-70FF-4CEC-8C14-8249BB16509E}"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9A43CEE-81FA-485F-AC00-31A7205106AC}" type="datetimeFigureOut">
              <a:rPr lang="ru-RU"/>
              <a:pPr>
                <a:defRPr/>
              </a:pPr>
              <a:t>02.02.2016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43B2221-35AE-46C2-91E7-E209212F9B51}"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08CE47-013E-4F88-BC0F-5C551C54D0E3}" type="datetimeFigureOut">
              <a:rPr lang="ru-RU"/>
              <a:pPr>
                <a:defRPr/>
              </a:pPr>
              <a:t>02.02.2016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AE95BB1-4C4D-4AF0-86DC-CDF5A9AEF60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A4053F3-0568-430B-AB91-98C8B9AA1E74}" type="datetimeFigureOut">
              <a:rPr lang="ru-RU"/>
              <a:pPr>
                <a:defRPr/>
              </a:pPr>
              <a:t>02.02.2016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34F62B-EEEC-45DD-9CBA-DE3F8A297EA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1A956A0-C32A-4BA3-A40E-8B05307A6B9A}" type="datetimeFigureOut">
              <a:rPr lang="ru-RU"/>
              <a:pPr>
                <a:defRPr/>
              </a:pPr>
              <a:t>02.02.2016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5C0F093-DC41-4B10-B968-0F51D5159EFB}"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10CDCA7-6CE4-49B5-9BB7-A10B8CE73FEE}" type="datetimeFigureOut">
              <a:rPr lang="ru-RU"/>
              <a:pPr>
                <a:defRPr/>
              </a:pPr>
              <a:t>02.02.2016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4387A44-5A86-40B3-A3A1-1B2CEDF38169}"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0A71D3B-FA53-4C16-A2B1-04395678D8A6}" type="datetimeFigureOut">
              <a:rPr lang="ru-RU"/>
              <a:pPr>
                <a:defRPr/>
              </a:pPr>
              <a:t>02.02.2016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B398F4E-3788-4AE8-B470-5406E6A5E5B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5C8250C-FFBB-4C5E-B994-5E9DC4FFF1B9}" type="datetimeFigureOut">
              <a:rPr lang="ru-RU"/>
              <a:pPr>
                <a:defRPr/>
              </a:pPr>
              <a:t>02.02.2016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1FDA3D2-D914-42FE-881B-DB2BEC7B361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896CCC4-A32E-4D6D-B85E-DC8D06D4CEFD}" type="datetimeFigureOut">
              <a:rPr lang="ru-RU"/>
              <a:pPr>
                <a:defRPr/>
              </a:pPr>
              <a:t>02.02.2016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DB82E5B-0C52-4B18-B8E9-3D3741275B8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1C57F33-48D1-4D08-877A-FAB9EDA3C3CE}" type="datetimeFigureOut">
              <a:rPr lang="ru-RU"/>
              <a:pPr>
                <a:defRPr/>
              </a:pPr>
              <a:t>02.02.2016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0741A5-C224-4DC3-9749-3BAEBC0CAA3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0D3E854-C004-40B6-B651-39940F87445B}" type="datetimeFigureOut">
              <a:rPr lang="ru-RU"/>
              <a:pPr>
                <a:defRPr/>
              </a:pPr>
              <a:t>02.02.2016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5CCDEF1-A38F-49C7-A155-6D25DE248B8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8F63474-F818-4385-9EFA-EF4BEBA47B46}" type="datetimeFigureOut">
              <a:rPr lang="ru-RU"/>
              <a:pPr>
                <a:defRPr/>
              </a:pPr>
              <a:t>02.02.2016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FA6A476-DA24-422A-8DCD-31C14A65A40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Рисунок 5" descr="ккк.JPG"/>
          <p:cNvPicPr>
            <a:picLocks noChangeAspect="1"/>
          </p:cNvPicPr>
          <p:nvPr/>
        </p:nvPicPr>
        <p:blipFill>
          <a:blip r:embed="rId2"/>
          <a:srcRect/>
          <a:stretch>
            <a:fillRect/>
          </a:stretch>
        </p:blipFill>
        <p:spPr bwMode="auto">
          <a:xfrm>
            <a:off x="2500313" y="1643063"/>
            <a:ext cx="3810000" cy="2676525"/>
          </a:xfrm>
          <a:prstGeom prst="rect">
            <a:avLst/>
          </a:prstGeom>
          <a:noFill/>
          <a:ln w="9525">
            <a:noFill/>
            <a:miter lim="800000"/>
            <a:headEnd/>
            <a:tailEnd/>
          </a:ln>
        </p:spPr>
      </p:pic>
      <p:sp>
        <p:nvSpPr>
          <p:cNvPr id="7" name="Прямоугольник 6"/>
          <p:cNvSpPr/>
          <p:nvPr/>
        </p:nvSpPr>
        <p:spPr>
          <a:xfrm>
            <a:off x="0" y="428604"/>
            <a:ext cx="9144000" cy="1323439"/>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Первая помощь</a:t>
            </a:r>
            <a:endParaRPr lang="ru-RU"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8" name="Прямоугольник 7"/>
          <p:cNvSpPr/>
          <p:nvPr/>
        </p:nvSpPr>
        <p:spPr>
          <a:xfrm rot="20700000">
            <a:off x="1745750" y="3479521"/>
            <a:ext cx="1701108" cy="156966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96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istral" pitchFamily="66" charset="0"/>
              </a:rPr>
              <a:t>при</a:t>
            </a:r>
            <a:endParaRPr lang="ru-RU" sz="96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istral" pitchFamily="66" charset="0"/>
            </a:endParaRPr>
          </a:p>
        </p:txBody>
      </p:sp>
      <p:sp>
        <p:nvSpPr>
          <p:cNvPr id="9" name="Прямоугольник 8"/>
          <p:cNvSpPr/>
          <p:nvPr/>
        </p:nvSpPr>
        <p:spPr>
          <a:xfrm rot="-900000">
            <a:off x="2748963" y="3498687"/>
            <a:ext cx="5713424" cy="156966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istral" pitchFamily="66" charset="0"/>
              </a:rPr>
              <a:t>кровотечении</a:t>
            </a:r>
            <a:endParaRPr lang="ru-RU"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istral"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29"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Помните !</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22530" name="TextBox 10"/>
          <p:cNvSpPr txBox="1">
            <a:spLocks noChangeArrowheads="1"/>
          </p:cNvSpPr>
          <p:nvPr/>
        </p:nvSpPr>
        <p:spPr bwMode="auto">
          <a:xfrm>
            <a:off x="1571625" y="1214438"/>
            <a:ext cx="6215063" cy="4524375"/>
          </a:xfrm>
          <a:prstGeom prst="rect">
            <a:avLst/>
          </a:prstGeom>
          <a:noFill/>
          <a:ln w="9525">
            <a:solidFill>
              <a:srgbClr val="C00000"/>
            </a:solidFill>
            <a:miter lim="800000"/>
            <a:headEnd/>
            <a:tailEnd/>
          </a:ln>
        </p:spPr>
        <p:txBody>
          <a:bodyPr>
            <a:spAutoFit/>
          </a:bodyPr>
          <a:lstStyle/>
          <a:p>
            <a:r>
              <a:rPr lang="ru-RU" sz="2400" b="1">
                <a:solidFill>
                  <a:srgbClr val="FF0000"/>
                </a:solidFill>
                <a:latin typeface="Calibri" pitchFamily="34" charset="0"/>
              </a:rPr>
              <a:t>При сильном кровотечении необходимо вызвать «скорую помощь» (по телефону 03). </a:t>
            </a:r>
          </a:p>
          <a:p>
            <a:r>
              <a:rPr lang="ru-RU" sz="2400" b="1">
                <a:solidFill>
                  <a:srgbClr val="FF0000"/>
                </a:solidFill>
                <a:latin typeface="Calibri" pitchFamily="34" charset="0"/>
              </a:rPr>
              <a:t>Диспетчеру «Скорой помощи» следует сообщить: </a:t>
            </a:r>
            <a:endParaRPr lang="ru-RU" sz="2400">
              <a:solidFill>
                <a:srgbClr val="FF0000"/>
              </a:solidFill>
              <a:latin typeface="Calibri" pitchFamily="34" charset="0"/>
            </a:endParaRPr>
          </a:p>
          <a:p>
            <a:r>
              <a:rPr lang="ru-RU" sz="2400" b="1">
                <a:latin typeface="Calibri" pitchFamily="34" charset="0"/>
              </a:rPr>
              <a:t>  - точное место происшествия, название </a:t>
            </a:r>
          </a:p>
          <a:p>
            <a:r>
              <a:rPr lang="ru-RU" sz="2400" b="1">
                <a:latin typeface="Calibri" pitchFamily="34" charset="0"/>
              </a:rPr>
              <a:t>    улицы, номер дома и</a:t>
            </a:r>
          </a:p>
          <a:p>
            <a:r>
              <a:rPr lang="ru-RU" sz="2400" b="1">
                <a:latin typeface="Calibri" pitchFamily="34" charset="0"/>
              </a:rPr>
              <a:t>     квартиры, этаж, характерные ориентиры; </a:t>
            </a:r>
            <a:endParaRPr lang="ru-RU" sz="2400">
              <a:latin typeface="Calibri" pitchFamily="34" charset="0"/>
            </a:endParaRPr>
          </a:p>
          <a:p>
            <a:r>
              <a:rPr lang="ru-RU" sz="2400" b="1">
                <a:latin typeface="Calibri" pitchFamily="34" charset="0"/>
              </a:rPr>
              <a:t>  - номер телефона, с которого производится</a:t>
            </a:r>
          </a:p>
          <a:p>
            <a:r>
              <a:rPr lang="ru-RU" sz="2400" b="1">
                <a:latin typeface="Calibri" pitchFamily="34" charset="0"/>
              </a:rPr>
              <a:t>     вызов; </a:t>
            </a:r>
            <a:endParaRPr lang="ru-RU" sz="2400">
              <a:latin typeface="Calibri" pitchFamily="34" charset="0"/>
            </a:endParaRPr>
          </a:p>
          <a:p>
            <a:r>
              <a:rPr lang="ru-RU" sz="2400" b="1">
                <a:latin typeface="Calibri" pitchFamily="34" charset="0"/>
              </a:rPr>
              <a:t>  - фамилию, имя и отчество пострадавшего; </a:t>
            </a:r>
            <a:endParaRPr lang="ru-RU" sz="2400">
              <a:latin typeface="Calibri" pitchFamily="34" charset="0"/>
            </a:endParaRPr>
          </a:p>
          <a:p>
            <a:r>
              <a:rPr lang="ru-RU" sz="2400" b="1">
                <a:latin typeface="Calibri" pitchFamily="34" charset="0"/>
              </a:rPr>
              <a:t>  - что произошло и состояние</a:t>
            </a:r>
          </a:p>
          <a:p>
            <a:r>
              <a:rPr lang="ru-RU" sz="2400" b="1">
                <a:latin typeface="Calibri" pitchFamily="34" charset="0"/>
              </a:rPr>
              <a:t>     пострадавшего. </a:t>
            </a:r>
            <a:endParaRPr lang="ru-RU" sz="240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Вопросы и задания</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23554" name="TextBox 10"/>
          <p:cNvSpPr txBox="1">
            <a:spLocks noChangeArrowheads="1"/>
          </p:cNvSpPr>
          <p:nvPr/>
        </p:nvSpPr>
        <p:spPr bwMode="auto">
          <a:xfrm>
            <a:off x="1285875" y="2000250"/>
            <a:ext cx="6215063" cy="3046413"/>
          </a:xfrm>
          <a:prstGeom prst="rect">
            <a:avLst/>
          </a:prstGeom>
          <a:noFill/>
          <a:ln w="9525">
            <a:solidFill>
              <a:srgbClr val="C00000"/>
            </a:solidFill>
            <a:miter lim="800000"/>
            <a:headEnd/>
            <a:tailEnd/>
          </a:ln>
        </p:spPr>
        <p:txBody>
          <a:bodyPr>
            <a:spAutoFit/>
          </a:bodyPr>
          <a:lstStyle/>
          <a:p>
            <a:r>
              <a:rPr lang="ru-RU" sz="2400">
                <a:latin typeface="Calibri" pitchFamily="34" charset="0"/>
              </a:rPr>
              <a:t>1. Назовите виды кровотечений и общие методы oстановки кровотечения. </a:t>
            </a:r>
          </a:p>
          <a:p>
            <a:r>
              <a:rPr lang="ru-RU" sz="2400">
                <a:latin typeface="Calibri" pitchFamily="34" charset="0"/>
              </a:rPr>
              <a:t>2. Опишите методы остановки артериального кровотечения.</a:t>
            </a:r>
          </a:p>
          <a:p>
            <a:r>
              <a:rPr lang="ru-RU" sz="2400">
                <a:latin typeface="Calibri" pitchFamily="34" charset="0"/>
              </a:rPr>
              <a:t> З. Опишите методы остановки венозного кровотечения. </a:t>
            </a:r>
          </a:p>
          <a:p>
            <a:r>
              <a:rPr lang="ru-RU" sz="2400">
                <a:latin typeface="Calibri" pitchFamily="34" charset="0"/>
              </a:rPr>
              <a:t>4. Каков порядок вызова «скорой помощи» при сильном кровотечении?  </a:t>
            </a:r>
          </a:p>
        </p:txBody>
      </p:sp>
      <p:sp>
        <p:nvSpPr>
          <p:cNvPr id="7" name="Овал 6"/>
          <p:cNvSpPr/>
          <p:nvPr/>
        </p:nvSpPr>
        <p:spPr>
          <a:xfrm>
            <a:off x="6643688" y="428625"/>
            <a:ext cx="2143125" cy="200025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Артериальное кровотечение</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14338" name="TextBox 8"/>
          <p:cNvSpPr txBox="1">
            <a:spLocks noChangeArrowheads="1"/>
          </p:cNvSpPr>
          <p:nvPr/>
        </p:nvSpPr>
        <p:spPr bwMode="auto">
          <a:xfrm>
            <a:off x="714375" y="642938"/>
            <a:ext cx="4071938" cy="1631950"/>
          </a:xfrm>
          <a:prstGeom prst="rect">
            <a:avLst/>
          </a:prstGeom>
          <a:noFill/>
          <a:ln w="9525">
            <a:noFill/>
            <a:miter lim="800000"/>
            <a:headEnd/>
            <a:tailEnd/>
          </a:ln>
        </p:spPr>
        <p:txBody>
          <a:bodyPr>
            <a:spAutoFit/>
          </a:bodyPr>
          <a:lstStyle/>
          <a:p>
            <a:r>
              <a:rPr lang="ru-RU" sz="2800" b="1">
                <a:solidFill>
                  <a:srgbClr val="FF0000"/>
                </a:solidFill>
                <a:latin typeface="Calibri" pitchFamily="34" charset="0"/>
              </a:rPr>
              <a:t>Наружное артериальное</a:t>
            </a:r>
          </a:p>
          <a:p>
            <a:r>
              <a:rPr lang="ru-RU" sz="2400">
                <a:solidFill>
                  <a:srgbClr val="FF0000"/>
                </a:solidFill>
                <a:latin typeface="Calibri" pitchFamily="34" charset="0"/>
              </a:rPr>
              <a:t>Признаки: кровь ярко-красная, часто фонтанирует пульсирующей струей</a:t>
            </a:r>
          </a:p>
        </p:txBody>
      </p:sp>
      <p:pic>
        <p:nvPicPr>
          <p:cNvPr id="14339" name="Рисунок 10" descr="1.gif"/>
          <p:cNvPicPr>
            <a:picLocks noChangeAspect="1"/>
          </p:cNvPicPr>
          <p:nvPr/>
        </p:nvPicPr>
        <p:blipFill>
          <a:blip r:embed="rId2"/>
          <a:srcRect/>
          <a:stretch>
            <a:fillRect/>
          </a:stretch>
        </p:blipFill>
        <p:spPr bwMode="auto">
          <a:xfrm>
            <a:off x="4171950" y="1838325"/>
            <a:ext cx="4972050" cy="5019675"/>
          </a:xfrm>
          <a:prstGeom prst="rect">
            <a:avLst/>
          </a:prstGeom>
          <a:noFill/>
          <a:ln w="9525">
            <a:noFill/>
            <a:miter lim="800000"/>
            <a:headEnd/>
            <a:tailEnd/>
          </a:ln>
        </p:spPr>
      </p:pic>
      <p:sp>
        <p:nvSpPr>
          <p:cNvPr id="14340" name="TextBox 11"/>
          <p:cNvSpPr txBox="1">
            <a:spLocks noChangeArrowheads="1"/>
          </p:cNvSpPr>
          <p:nvPr/>
        </p:nvSpPr>
        <p:spPr bwMode="auto">
          <a:xfrm>
            <a:off x="5286375" y="6027738"/>
            <a:ext cx="2928938" cy="830262"/>
          </a:xfrm>
          <a:prstGeom prst="rect">
            <a:avLst/>
          </a:prstGeom>
          <a:noFill/>
          <a:ln w="9525">
            <a:noFill/>
            <a:miter lim="800000"/>
            <a:headEnd/>
            <a:tailEnd/>
          </a:ln>
        </p:spPr>
        <p:txBody>
          <a:bodyPr>
            <a:spAutoFit/>
          </a:bodyPr>
          <a:lstStyle/>
          <a:p>
            <a:pPr algn="ctr"/>
            <a:r>
              <a:rPr lang="ru-RU" sz="2400" b="1">
                <a:solidFill>
                  <a:srgbClr val="FF0000"/>
                </a:solidFill>
                <a:latin typeface="Calibri" pitchFamily="34" charset="0"/>
              </a:rPr>
              <a:t>Расположение </a:t>
            </a:r>
            <a:br>
              <a:rPr lang="ru-RU" sz="2400" b="1">
                <a:solidFill>
                  <a:srgbClr val="FF0000"/>
                </a:solidFill>
                <a:latin typeface="Calibri" pitchFamily="34" charset="0"/>
              </a:rPr>
            </a:br>
            <a:r>
              <a:rPr lang="ru-RU" sz="2400" b="1">
                <a:solidFill>
                  <a:srgbClr val="FF0000"/>
                </a:solidFill>
                <a:latin typeface="Calibri" pitchFamily="34" charset="0"/>
              </a:rPr>
              <a:t>крупных артерий</a:t>
            </a:r>
            <a:endParaRPr lang="ru-RU" sz="2400">
              <a:solidFill>
                <a:srgbClr val="FF0000"/>
              </a:solidFill>
              <a:latin typeface="Calibri" pitchFamily="34" charset="0"/>
            </a:endParaRPr>
          </a:p>
        </p:txBody>
      </p:sp>
      <p:pic>
        <p:nvPicPr>
          <p:cNvPr id="13" name="Рисунок 12" descr="5.JPG"/>
          <p:cNvPicPr>
            <a:picLocks noChangeAspect="1"/>
          </p:cNvPicPr>
          <p:nvPr/>
        </p:nvPicPr>
        <p:blipFill>
          <a:blip r:embed="rId3"/>
          <a:stretch>
            <a:fillRect/>
          </a:stretch>
        </p:blipFill>
        <p:spPr>
          <a:xfrm>
            <a:off x="785813" y="2357438"/>
            <a:ext cx="2352675" cy="2352675"/>
          </a:xfrm>
          <a:prstGeom prst="rect">
            <a:avLst/>
          </a:prstGeom>
          <a:ln>
            <a:solidFill>
              <a:schemeClr val="tx2">
                <a:lumMod val="75000"/>
              </a:schemeClr>
            </a:solid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Временная остановка</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pic>
        <p:nvPicPr>
          <p:cNvPr id="15362" name="Рисунок 10" descr="3.JPG"/>
          <p:cNvPicPr>
            <a:picLocks noChangeAspect="1"/>
          </p:cNvPicPr>
          <p:nvPr/>
        </p:nvPicPr>
        <p:blipFill>
          <a:blip r:embed="rId2"/>
          <a:srcRect/>
          <a:stretch>
            <a:fillRect/>
          </a:stretch>
        </p:blipFill>
        <p:spPr bwMode="auto">
          <a:xfrm>
            <a:off x="285750" y="1428750"/>
            <a:ext cx="8580438" cy="4714875"/>
          </a:xfrm>
          <a:prstGeom prst="rect">
            <a:avLst/>
          </a:prstGeom>
          <a:noFill/>
          <a:ln w="9525">
            <a:noFill/>
            <a:miter lim="800000"/>
            <a:headEnd/>
            <a:tailEnd/>
          </a:ln>
        </p:spPr>
      </p:pic>
      <p:sp>
        <p:nvSpPr>
          <p:cNvPr id="12" name="Прямоугольник 11"/>
          <p:cNvSpPr/>
          <p:nvPr/>
        </p:nvSpPr>
        <p:spPr>
          <a:xfrm>
            <a:off x="285750" y="500063"/>
            <a:ext cx="8572500" cy="1200150"/>
          </a:xfrm>
          <a:prstGeom prst="rect">
            <a:avLst/>
          </a:prstGeom>
        </p:spPr>
        <p:txBody>
          <a:bodyPr>
            <a:spAutoFit/>
          </a:bodyPr>
          <a:lstStyle/>
          <a:p>
            <a:pPr algn="ctr" fontAlgn="auto">
              <a:spcBef>
                <a:spcPts val="0"/>
              </a:spcBef>
              <a:spcAft>
                <a:spcPts val="0"/>
              </a:spcAft>
              <a:defRPr/>
            </a:pPr>
            <a:r>
              <a:rPr lang="ru-RU" sz="2400" dirty="0">
                <a:solidFill>
                  <a:schemeClr val="tx1">
                    <a:lumMod val="75000"/>
                    <a:lumOff val="25000"/>
                  </a:schemeClr>
                </a:solidFill>
                <a:latin typeface="+mn-lt"/>
              </a:rPr>
              <a:t>Артерию выше места ранения зажмите пальцем.</a:t>
            </a:r>
          </a:p>
          <a:p>
            <a:pPr algn="ctr" fontAlgn="auto">
              <a:spcBef>
                <a:spcPts val="0"/>
              </a:spcBef>
              <a:spcAft>
                <a:spcPts val="0"/>
              </a:spcAft>
              <a:defRPr/>
            </a:pPr>
            <a:r>
              <a:rPr lang="ru-RU" sz="2400" dirty="0">
                <a:solidFill>
                  <a:schemeClr val="tx1">
                    <a:lumMod val="75000"/>
                    <a:lumOff val="25000"/>
                  </a:schemeClr>
                </a:solidFill>
                <a:latin typeface="+mn-lt"/>
              </a:rPr>
              <a:t>Второй спасатель в это время готовит средства для остановки кровотечения</a:t>
            </a:r>
            <a:endParaRPr lang="ru-RU" sz="2400" dirty="0">
              <a:solidFill>
                <a:schemeClr val="tx1">
                  <a:lumMod val="75000"/>
                  <a:lumOff val="25000"/>
                </a:schemeClr>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5"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Венозное кровотечение</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16386" name="TextBox 8"/>
          <p:cNvSpPr txBox="1">
            <a:spLocks noChangeArrowheads="1"/>
          </p:cNvSpPr>
          <p:nvPr/>
        </p:nvSpPr>
        <p:spPr bwMode="auto">
          <a:xfrm>
            <a:off x="714375" y="571500"/>
            <a:ext cx="8072438" cy="1262063"/>
          </a:xfrm>
          <a:prstGeom prst="rect">
            <a:avLst/>
          </a:prstGeom>
          <a:noFill/>
          <a:ln w="9525">
            <a:noFill/>
            <a:miter lim="800000"/>
            <a:headEnd/>
            <a:tailEnd/>
          </a:ln>
        </p:spPr>
        <p:txBody>
          <a:bodyPr>
            <a:spAutoFit/>
          </a:bodyPr>
          <a:lstStyle/>
          <a:p>
            <a:r>
              <a:rPr lang="ru-RU" sz="2800" b="1">
                <a:solidFill>
                  <a:srgbClr val="FF0000"/>
                </a:solidFill>
                <a:latin typeface="Calibri" pitchFamily="34" charset="0"/>
              </a:rPr>
              <a:t>Наружное венозное</a:t>
            </a:r>
          </a:p>
          <a:p>
            <a:r>
              <a:rPr lang="ru-RU" sz="2400">
                <a:solidFill>
                  <a:srgbClr val="FF0000"/>
                </a:solidFill>
                <a:latin typeface="Calibri" pitchFamily="34" charset="0"/>
              </a:rPr>
              <a:t>Признаки: кровь темно-красная, вытекает вялой струей из периферической части сосуда</a:t>
            </a:r>
          </a:p>
        </p:txBody>
      </p:sp>
      <p:sp>
        <p:nvSpPr>
          <p:cNvPr id="10" name="TextBox 9"/>
          <p:cNvSpPr txBox="1"/>
          <p:nvPr/>
        </p:nvSpPr>
        <p:spPr>
          <a:xfrm>
            <a:off x="4357688" y="2214563"/>
            <a:ext cx="4143375" cy="2376487"/>
          </a:xfrm>
          <a:prstGeom prst="rect">
            <a:avLst/>
          </a:prstGeom>
          <a:noFill/>
          <a:ln>
            <a:solidFill>
              <a:srgbClr val="C00000"/>
            </a:solidFill>
          </a:ln>
        </p:spPr>
        <p:txBody>
          <a:bodyPr>
            <a:spAutoFit/>
          </a:bodyPr>
          <a:lstStyle/>
          <a:p>
            <a:pPr fontAlgn="auto">
              <a:spcBef>
                <a:spcPts val="0"/>
              </a:spcBef>
              <a:spcAft>
                <a:spcPts val="0"/>
              </a:spcAft>
              <a:defRPr/>
            </a:pPr>
            <a:r>
              <a:rPr lang="ru-RU" sz="2400" dirty="0">
                <a:solidFill>
                  <a:schemeClr val="tx1">
                    <a:lumMod val="75000"/>
                    <a:lumOff val="25000"/>
                  </a:schemeClr>
                </a:solidFill>
                <a:latin typeface="+mn-lt"/>
              </a:rPr>
              <a:t>Особенно опасны ранения шеи из-за возможного попадания воздуха в вены </a:t>
            </a:r>
          </a:p>
          <a:p>
            <a:pPr fontAlgn="auto">
              <a:spcBef>
                <a:spcPts val="0"/>
              </a:spcBef>
              <a:spcAft>
                <a:spcPts val="0"/>
              </a:spcAft>
              <a:defRPr/>
            </a:pPr>
            <a:r>
              <a:rPr lang="ru-RU" sz="2400" dirty="0">
                <a:solidFill>
                  <a:schemeClr val="tx1">
                    <a:lumMod val="75000"/>
                    <a:lumOff val="25000"/>
                  </a:schemeClr>
                </a:solidFill>
                <a:latin typeface="+mn-lt"/>
              </a:rPr>
              <a:t>(приводит к параличу и смерти)</a:t>
            </a:r>
          </a:p>
          <a:p>
            <a:pPr fontAlgn="auto">
              <a:spcBef>
                <a:spcPts val="0"/>
              </a:spcBef>
              <a:spcAft>
                <a:spcPts val="0"/>
              </a:spcAft>
              <a:defRPr/>
            </a:pPr>
            <a:endParaRPr lang="ru-RU" sz="2400" dirty="0">
              <a:solidFill>
                <a:schemeClr val="tx1">
                  <a:lumMod val="75000"/>
                  <a:lumOff val="25000"/>
                </a:schemeClr>
              </a:solidFill>
              <a:latin typeface="+mn-lt"/>
            </a:endParaRPr>
          </a:p>
        </p:txBody>
      </p:sp>
      <p:pic>
        <p:nvPicPr>
          <p:cNvPr id="13" name="Рисунок 12" descr="4.JPG"/>
          <p:cNvPicPr>
            <a:picLocks noChangeAspect="1"/>
          </p:cNvPicPr>
          <p:nvPr/>
        </p:nvPicPr>
        <p:blipFill>
          <a:blip r:embed="rId2"/>
          <a:stretch>
            <a:fillRect/>
          </a:stretch>
        </p:blipFill>
        <p:spPr>
          <a:xfrm>
            <a:off x="785813" y="2232025"/>
            <a:ext cx="2376487" cy="2376488"/>
          </a:xfrm>
          <a:prstGeom prst="rect">
            <a:avLst/>
          </a:prstGeom>
          <a:ln>
            <a:solidFill>
              <a:schemeClr val="tx2">
                <a:lumMod val="75000"/>
              </a:schemeClr>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09"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Временная остановка кровотечения</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pic>
        <p:nvPicPr>
          <p:cNvPr id="17410" name="Рисунок 10" descr="2.JPG"/>
          <p:cNvPicPr>
            <a:picLocks noChangeAspect="1"/>
          </p:cNvPicPr>
          <p:nvPr/>
        </p:nvPicPr>
        <p:blipFill>
          <a:blip r:embed="rId2"/>
          <a:srcRect/>
          <a:stretch>
            <a:fillRect/>
          </a:stretch>
        </p:blipFill>
        <p:spPr bwMode="auto">
          <a:xfrm>
            <a:off x="6500813" y="1071563"/>
            <a:ext cx="2381250" cy="4991100"/>
          </a:xfrm>
          <a:prstGeom prst="rect">
            <a:avLst/>
          </a:prstGeom>
          <a:noFill/>
          <a:ln w="9525">
            <a:noFill/>
            <a:miter lim="800000"/>
            <a:headEnd/>
            <a:tailEnd/>
          </a:ln>
        </p:spPr>
      </p:pic>
      <p:sp>
        <p:nvSpPr>
          <p:cNvPr id="17411" name="TextBox 11"/>
          <p:cNvSpPr txBox="1">
            <a:spLocks noChangeArrowheads="1"/>
          </p:cNvSpPr>
          <p:nvPr/>
        </p:nvSpPr>
        <p:spPr bwMode="auto">
          <a:xfrm>
            <a:off x="214313" y="1143000"/>
            <a:ext cx="6072187" cy="4524375"/>
          </a:xfrm>
          <a:prstGeom prst="rect">
            <a:avLst/>
          </a:prstGeom>
          <a:noFill/>
          <a:ln w="9525">
            <a:solidFill>
              <a:srgbClr val="C00000"/>
            </a:solidFill>
            <a:miter lim="800000"/>
            <a:headEnd/>
            <a:tailEnd/>
          </a:ln>
        </p:spPr>
        <p:txBody>
          <a:bodyPr>
            <a:spAutoFit/>
          </a:bodyPr>
          <a:lstStyle/>
          <a:p>
            <a:r>
              <a:rPr lang="ru-RU" sz="2400">
                <a:latin typeface="Calibri" pitchFamily="34" charset="0"/>
              </a:rPr>
              <a:t>Для временной остановки кровотечения сблизьте концы раны и сдавите ткани.</a:t>
            </a:r>
            <a:br>
              <a:rPr lang="ru-RU" sz="2400">
                <a:latin typeface="Calibri" pitchFamily="34" charset="0"/>
              </a:rPr>
            </a:br>
            <a:r>
              <a:rPr lang="ru-RU" sz="2400">
                <a:latin typeface="Calibri" pitchFamily="34" charset="0"/>
              </a:rPr>
              <a:t/>
            </a:r>
            <a:br>
              <a:rPr lang="ru-RU" sz="2400">
                <a:latin typeface="Calibri" pitchFamily="34" charset="0"/>
              </a:rPr>
            </a:br>
            <a:r>
              <a:rPr lang="ru-RU" sz="2400">
                <a:latin typeface="Calibri" pitchFamily="34" charset="0"/>
              </a:rPr>
              <a:t>На рану наложите стерильную салфетку, поверх нее по оси конечности – плотный валик из материи.</a:t>
            </a:r>
          </a:p>
          <a:p>
            <a:endParaRPr lang="ru-RU" sz="2400">
              <a:latin typeface="Calibri" pitchFamily="34" charset="0"/>
            </a:endParaRPr>
          </a:p>
          <a:p>
            <a:r>
              <a:rPr lang="ru-RU" sz="2400">
                <a:latin typeface="Calibri" pitchFamily="34" charset="0"/>
              </a:rPr>
              <a:t>Бинт, немного растянув,  наложите на валик и сделайте закрепляющие ходы.</a:t>
            </a:r>
          </a:p>
          <a:p>
            <a:endParaRPr lang="ru-RU" sz="2400">
              <a:latin typeface="Calibri" pitchFamily="34" charset="0"/>
            </a:endParaRPr>
          </a:p>
          <a:p>
            <a:r>
              <a:rPr lang="ru-RU" sz="2400">
                <a:latin typeface="Calibri" pitchFamily="34" charset="0"/>
              </a:rPr>
              <a:t>При ранении шеи сдавливающую повязку герметизируют клеенкой или полиэтиленом.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3"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Помощь при незначительных  ранах</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18434" name="TextBox 11"/>
          <p:cNvSpPr txBox="1">
            <a:spLocks noChangeArrowheads="1"/>
          </p:cNvSpPr>
          <p:nvPr/>
        </p:nvSpPr>
        <p:spPr bwMode="auto">
          <a:xfrm>
            <a:off x="4572000" y="785813"/>
            <a:ext cx="4357688" cy="5632450"/>
          </a:xfrm>
          <a:prstGeom prst="rect">
            <a:avLst/>
          </a:prstGeom>
          <a:noFill/>
          <a:ln w="9525">
            <a:solidFill>
              <a:srgbClr val="C00000"/>
            </a:solidFill>
            <a:miter lim="800000"/>
            <a:headEnd/>
            <a:tailEnd/>
          </a:ln>
        </p:spPr>
        <p:txBody>
          <a:bodyPr>
            <a:spAutoFit/>
          </a:bodyPr>
          <a:lstStyle/>
          <a:p>
            <a:r>
              <a:rPr lang="ru-RU" sz="2400">
                <a:latin typeface="Calibri" pitchFamily="34" charset="0"/>
              </a:rPr>
              <a:t>Промойте рану (порез, царапину) антисептическим средством или водой с мылом. (Антисептические средства - лекарственные средства, обладающие противомикробной активностью, например спиртовой раствор йода или раствор перекиси водорода.) </a:t>
            </a:r>
          </a:p>
          <a:p>
            <a:r>
              <a:rPr lang="ru-RU" sz="2400">
                <a:latin typeface="Calibri" pitchFamily="34" charset="0"/>
              </a:rPr>
              <a:t>Для очистки загрязненных ран используйте чистую салфетку или стерильный тампон. Очистку раны начинайте с середины, двигаясь к ее краям. </a:t>
            </a:r>
          </a:p>
        </p:txBody>
      </p:sp>
      <p:pic>
        <p:nvPicPr>
          <p:cNvPr id="18435" name="Рисунок 6" descr="Безымянный.JPG"/>
          <p:cNvPicPr>
            <a:picLocks noChangeAspect="1"/>
          </p:cNvPicPr>
          <p:nvPr/>
        </p:nvPicPr>
        <p:blipFill>
          <a:blip r:embed="rId2"/>
          <a:srcRect/>
          <a:stretch>
            <a:fillRect/>
          </a:stretch>
        </p:blipFill>
        <p:spPr bwMode="auto">
          <a:xfrm>
            <a:off x="214313" y="714375"/>
            <a:ext cx="4114800" cy="3524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Помощь при сильном кровотечении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19458" name="TextBox 11"/>
          <p:cNvSpPr txBox="1">
            <a:spLocks noChangeArrowheads="1"/>
          </p:cNvSpPr>
          <p:nvPr/>
        </p:nvSpPr>
        <p:spPr bwMode="auto">
          <a:xfrm>
            <a:off x="144463" y="684213"/>
            <a:ext cx="8858250" cy="3786187"/>
          </a:xfrm>
          <a:prstGeom prst="rect">
            <a:avLst/>
          </a:prstGeom>
          <a:noFill/>
          <a:ln w="9525">
            <a:solidFill>
              <a:srgbClr val="C00000"/>
            </a:solidFill>
            <a:miter lim="800000"/>
            <a:headEnd/>
            <a:tailEnd/>
          </a:ln>
        </p:spPr>
        <p:txBody>
          <a:bodyPr>
            <a:spAutoFit/>
          </a:bodyPr>
          <a:lstStyle/>
          <a:p>
            <a:r>
              <a:rPr lang="ru-RU" sz="2400">
                <a:latin typeface="Calibri" pitchFamily="34" charset="0"/>
              </a:rPr>
              <a:t>Наложить на рану стерильную тампон-повязку или чистую ткань; попросить пострадавшего плотно прижать ткань к ране своей рукой; приподнять поврежденную конечность так, чтобы она по возможности находилась выше уровня сердца. Затем следует положить пострадавшего на спину и наложить давящую повязку. Для этого надо полностью забинтовать поврежденное место, накладывая бинт спирально. Затем бинт завязывают. Если через него просачивается кровь, необходимо наложить дополнительные салфетки и замотать их бинтом поверх первой повязки . </a:t>
            </a:r>
          </a:p>
        </p:txBody>
      </p:sp>
      <p:pic>
        <p:nvPicPr>
          <p:cNvPr id="19459" name="Picture 2"/>
          <p:cNvPicPr>
            <a:picLocks noChangeAspect="1" noChangeArrowheads="1"/>
          </p:cNvPicPr>
          <p:nvPr/>
        </p:nvPicPr>
        <p:blipFill>
          <a:blip r:embed="rId2"/>
          <a:srcRect/>
          <a:stretch>
            <a:fillRect/>
          </a:stretch>
        </p:blipFill>
        <p:spPr bwMode="auto">
          <a:xfrm>
            <a:off x="1357313" y="4500563"/>
            <a:ext cx="6911975"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1"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Помощь при сильном кровотечении</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20482" name="TextBox 11"/>
          <p:cNvSpPr txBox="1">
            <a:spLocks noChangeArrowheads="1"/>
          </p:cNvSpPr>
          <p:nvPr/>
        </p:nvSpPr>
        <p:spPr bwMode="auto">
          <a:xfrm>
            <a:off x="142875" y="3643313"/>
            <a:ext cx="8786813" cy="1938337"/>
          </a:xfrm>
          <a:prstGeom prst="rect">
            <a:avLst/>
          </a:prstGeom>
          <a:noFill/>
          <a:ln w="9525">
            <a:solidFill>
              <a:srgbClr val="C00000"/>
            </a:solidFill>
            <a:miter lim="800000"/>
            <a:headEnd/>
            <a:tailEnd/>
          </a:ln>
        </p:spPr>
        <p:txBody>
          <a:bodyPr>
            <a:spAutoFit/>
          </a:bodyPr>
          <a:lstStyle/>
          <a:p>
            <a:r>
              <a:rPr lang="ru-RU" sz="2400">
                <a:latin typeface="Calibri" pitchFamily="34" charset="0"/>
              </a:rPr>
              <a:t>При наложении повязки на руку или ногу пальцы оставляют открытыми. По пальцам можно определить, не туго ли наложена повязка. Если пальцы начинают холодеть, неметь или изменять цвет, следует слегка ослабить повязку. </a:t>
            </a:r>
          </a:p>
          <a:p>
            <a:endParaRPr lang="ru-RU" sz="2400">
              <a:latin typeface="Calibri" pitchFamily="34" charset="0"/>
            </a:endParaRPr>
          </a:p>
        </p:txBody>
      </p:sp>
      <p:pic>
        <p:nvPicPr>
          <p:cNvPr id="20483" name="Picture 2"/>
          <p:cNvPicPr>
            <a:picLocks noChangeAspect="1" noChangeArrowheads="1"/>
          </p:cNvPicPr>
          <p:nvPr/>
        </p:nvPicPr>
        <p:blipFill>
          <a:blip r:embed="rId2"/>
          <a:srcRect/>
          <a:stretch>
            <a:fillRect/>
          </a:stretch>
        </p:blipFill>
        <p:spPr bwMode="auto">
          <a:xfrm>
            <a:off x="1143000" y="571500"/>
            <a:ext cx="6923088" cy="2986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5" name="Группа 3"/>
          <p:cNvGrpSpPr>
            <a:grpSpLocks/>
          </p:cNvGrpSpPr>
          <p:nvPr/>
        </p:nvGrpSpPr>
        <p:grpSpPr bwMode="auto">
          <a:xfrm>
            <a:off x="71438" y="0"/>
            <a:ext cx="9036050" cy="608013"/>
            <a:chOff x="108000" y="36000"/>
            <a:chExt cx="9036000" cy="607504"/>
          </a:xfrm>
        </p:grpSpPr>
        <p:sp>
          <p:nvSpPr>
            <p:cNvPr id="2" name="Прямоугольник 1"/>
            <p:cNvSpPr/>
            <p:nvPr/>
          </p:nvSpPr>
          <p:spPr>
            <a:xfrm>
              <a:off x="714348" y="36000"/>
              <a:ext cx="8429652"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Наложение жгута</a:t>
              </a:r>
              <a:endParaRPr lang="ru-RU"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sp>
          <p:nvSpPr>
            <p:cNvPr id="3" name="Овал 2"/>
            <p:cNvSpPr/>
            <p:nvPr/>
          </p:nvSpPr>
          <p:spPr>
            <a:xfrm>
              <a:off x="108000" y="72000"/>
              <a:ext cx="571504" cy="5715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rPr>
                <a:t>+</a:t>
              </a:r>
              <a:endParaRPr lang="ru-RU" sz="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Impact" pitchFamily="34" charset="0"/>
              </a:endParaRPr>
            </a:p>
          </p:txBody>
        </p:sp>
      </p:grpSp>
      <p:sp>
        <p:nvSpPr>
          <p:cNvPr id="21506" name="TextBox 11"/>
          <p:cNvSpPr txBox="1">
            <a:spLocks noChangeArrowheads="1"/>
          </p:cNvSpPr>
          <p:nvPr/>
        </p:nvSpPr>
        <p:spPr bwMode="auto">
          <a:xfrm>
            <a:off x="142875" y="720725"/>
            <a:ext cx="4143375" cy="1200150"/>
          </a:xfrm>
          <a:prstGeom prst="rect">
            <a:avLst/>
          </a:prstGeom>
          <a:noFill/>
          <a:ln w="9525">
            <a:solidFill>
              <a:srgbClr val="C00000"/>
            </a:solidFill>
            <a:miter lim="800000"/>
            <a:headEnd/>
            <a:tailEnd/>
          </a:ln>
        </p:spPr>
        <p:txBody>
          <a:bodyPr>
            <a:spAutoFit/>
          </a:bodyPr>
          <a:lstStyle/>
          <a:p>
            <a:r>
              <a:rPr lang="ru-RU" sz="2400">
                <a:latin typeface="Calibri" pitchFamily="34" charset="0"/>
              </a:rPr>
              <a:t>Жгут накладывается на конечность примерно на 5 см выше поврежденной части. </a:t>
            </a:r>
          </a:p>
        </p:txBody>
      </p:sp>
      <p:grpSp>
        <p:nvGrpSpPr>
          <p:cNvPr id="21507" name="Группа 8"/>
          <p:cNvGrpSpPr>
            <a:grpSpLocks/>
          </p:cNvGrpSpPr>
          <p:nvPr/>
        </p:nvGrpSpPr>
        <p:grpSpPr bwMode="auto">
          <a:xfrm>
            <a:off x="4357688" y="684213"/>
            <a:ext cx="4610100" cy="1304925"/>
            <a:chOff x="4357686" y="642918"/>
            <a:chExt cx="4610107" cy="1304925"/>
          </a:xfrm>
        </p:grpSpPr>
        <p:pic>
          <p:nvPicPr>
            <p:cNvPr id="21510" name="Picture 2"/>
            <p:cNvPicPr>
              <a:picLocks noChangeAspect="1" noChangeArrowheads="1"/>
            </p:cNvPicPr>
            <p:nvPr/>
          </p:nvPicPr>
          <p:blipFill>
            <a:blip r:embed="rId2"/>
            <a:srcRect/>
            <a:stretch>
              <a:fillRect/>
            </a:stretch>
          </p:blipFill>
          <p:spPr bwMode="auto">
            <a:xfrm>
              <a:off x="5357818" y="642918"/>
              <a:ext cx="3609975" cy="1304925"/>
            </a:xfrm>
            <a:prstGeom prst="rect">
              <a:avLst/>
            </a:prstGeom>
            <a:noFill/>
            <a:ln w="9525">
              <a:noFill/>
              <a:miter lim="800000"/>
              <a:headEnd/>
              <a:tailEnd/>
            </a:ln>
          </p:spPr>
        </p:pic>
        <p:pic>
          <p:nvPicPr>
            <p:cNvPr id="21511" name="Picture 3"/>
            <p:cNvPicPr>
              <a:picLocks noChangeAspect="1" noChangeArrowheads="1"/>
            </p:cNvPicPr>
            <p:nvPr/>
          </p:nvPicPr>
          <p:blipFill>
            <a:blip r:embed="rId3"/>
            <a:srcRect/>
            <a:stretch>
              <a:fillRect/>
            </a:stretch>
          </p:blipFill>
          <p:spPr bwMode="auto">
            <a:xfrm>
              <a:off x="4357686" y="642918"/>
              <a:ext cx="1009650" cy="1214446"/>
            </a:xfrm>
            <a:prstGeom prst="rect">
              <a:avLst/>
            </a:prstGeom>
            <a:noFill/>
            <a:ln w="9525">
              <a:noFill/>
              <a:miter lim="800000"/>
              <a:headEnd/>
              <a:tailEnd/>
            </a:ln>
          </p:spPr>
        </p:pic>
      </p:grpSp>
      <p:pic>
        <p:nvPicPr>
          <p:cNvPr id="21508" name="Picture 4"/>
          <p:cNvPicPr>
            <a:picLocks noChangeAspect="1" noChangeArrowheads="1"/>
          </p:cNvPicPr>
          <p:nvPr/>
        </p:nvPicPr>
        <p:blipFill>
          <a:blip r:embed="rId4"/>
          <a:srcRect/>
          <a:stretch>
            <a:fillRect/>
          </a:stretch>
        </p:blipFill>
        <p:spPr bwMode="auto">
          <a:xfrm>
            <a:off x="214313" y="2214563"/>
            <a:ext cx="4886325" cy="2357437"/>
          </a:xfrm>
          <a:prstGeom prst="rect">
            <a:avLst/>
          </a:prstGeom>
          <a:noFill/>
          <a:ln w="9525">
            <a:noFill/>
            <a:miter lim="800000"/>
            <a:headEnd/>
            <a:tailEnd/>
          </a:ln>
        </p:spPr>
      </p:pic>
      <p:sp>
        <p:nvSpPr>
          <p:cNvPr id="21509" name="TextBox 10"/>
          <p:cNvSpPr txBox="1">
            <a:spLocks noChangeArrowheads="1"/>
          </p:cNvSpPr>
          <p:nvPr/>
        </p:nvSpPr>
        <p:spPr bwMode="auto">
          <a:xfrm>
            <a:off x="214313" y="4714875"/>
            <a:ext cx="8715375" cy="1938338"/>
          </a:xfrm>
          <a:prstGeom prst="rect">
            <a:avLst/>
          </a:prstGeom>
          <a:noFill/>
          <a:ln w="9525">
            <a:solidFill>
              <a:srgbClr val="C00000"/>
            </a:solidFill>
            <a:miter lim="800000"/>
            <a:headEnd/>
            <a:tailEnd/>
          </a:ln>
        </p:spPr>
        <p:txBody>
          <a:bodyPr>
            <a:spAutoFit/>
          </a:bodyPr>
          <a:lstStyle/>
          <a:p>
            <a:r>
              <a:rPr lang="ru-RU" sz="2400">
                <a:latin typeface="Calibri" pitchFamily="34" charset="0"/>
              </a:rPr>
              <a:t>Последовательность действий при этом такова. Жгут завязывают на один узел совершенно свободно. Затем в петлю вставляют какую-нибудь палку, или дощечку, или ножницы и закручивают повязку до необходимой степени, пока кровотечение не прекратится.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357</Words>
  <Application>Microsoft Office PowerPoint</Application>
  <PresentationFormat>Экран (4:3)</PresentationFormat>
  <Paragraphs>34</Paragraphs>
  <Slides>11</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11</vt:i4>
      </vt:variant>
    </vt:vector>
  </HeadingPairs>
  <TitlesOfParts>
    <vt:vector size="14" baseType="lpstr">
      <vt:lpstr>Calibri</vt:lpstr>
      <vt:lpstr>Arial</vt: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svg</dc:creator>
  <cp:lastModifiedBy>Microsoft Office</cp:lastModifiedBy>
  <cp:revision>18</cp:revision>
  <dcterms:created xsi:type="dcterms:W3CDTF">2011-05-06T07:53:20Z</dcterms:created>
  <dcterms:modified xsi:type="dcterms:W3CDTF">2016-02-02T01:35:44Z</dcterms:modified>
</cp:coreProperties>
</file>