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0" r:id="rId7"/>
    <p:sldId id="263" r:id="rId8"/>
    <p:sldId id="261" r:id="rId9"/>
    <p:sldId id="264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букв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Наклон букв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Форма букв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Направление почерка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Мама</c:v>
                </c:pt>
                <c:pt idx="1">
                  <c:v>Папа</c:v>
                </c:pt>
                <c:pt idx="2">
                  <c:v>Бабушка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3808"/>
        <c:axId val="78265728"/>
      </c:barChart>
      <c:catAx>
        <c:axId val="7826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78265728"/>
        <c:crosses val="autoZero"/>
        <c:auto val="1"/>
        <c:lblAlgn val="ctr"/>
        <c:lblOffset val="100"/>
        <c:noMultiLvlLbl val="0"/>
      </c:catAx>
      <c:valAx>
        <c:axId val="7826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263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6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8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2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6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2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06CA-09E2-47B2-BA3B-40AA3197AD40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A800-759C-4216-86CF-21DA3EDDB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85" y="1700808"/>
            <a:ext cx="77011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Garamond" panose="02020404030301010803" pitchFamily="18" charset="0"/>
              </a:rPr>
              <a:t>Добрый день!</a:t>
            </a:r>
          </a:p>
          <a:p>
            <a:pPr algn="ctr"/>
            <a:r>
              <a:rPr lang="ru-RU" sz="3600" b="1" dirty="0" smtClean="0">
                <a:latin typeface="Garamond" panose="02020404030301010803" pitchFamily="18" charset="0"/>
              </a:rPr>
              <a:t>Вас приветствует участница</a:t>
            </a:r>
          </a:p>
          <a:p>
            <a:pPr algn="ctr"/>
            <a:r>
              <a:rPr lang="ru-RU" sz="3600" b="1" dirty="0">
                <a:latin typeface="Garamond" panose="02020404030301010803" pitchFamily="18" charset="0"/>
              </a:rPr>
              <a:t>н</a:t>
            </a:r>
            <a:r>
              <a:rPr lang="ru-RU" sz="3600" b="1" dirty="0" smtClean="0">
                <a:latin typeface="Garamond" panose="02020404030301010803" pitchFamily="18" charset="0"/>
              </a:rPr>
              <a:t>аучно-практической конференции</a:t>
            </a:r>
          </a:p>
          <a:p>
            <a:pPr algn="ctr"/>
            <a:r>
              <a:rPr lang="ru-RU" sz="3600" b="1" dirty="0" smtClean="0">
                <a:latin typeface="Garamond" panose="02020404030301010803" pitchFamily="18" charset="0"/>
              </a:rPr>
              <a:t>МОАУ СОШ №2, 2Б класса</a:t>
            </a:r>
          </a:p>
          <a:p>
            <a:pPr algn="ctr"/>
            <a:r>
              <a:rPr lang="ru-RU" sz="3600" b="1" dirty="0" err="1" smtClean="0">
                <a:latin typeface="Garamond" panose="02020404030301010803" pitchFamily="18" charset="0"/>
              </a:rPr>
              <a:t>Ожгихина</a:t>
            </a:r>
            <a:r>
              <a:rPr lang="ru-RU" sz="3600" b="1" dirty="0" smtClean="0">
                <a:latin typeface="Garamond" panose="02020404030301010803" pitchFamily="18" charset="0"/>
              </a:rPr>
              <a:t> Софья</a:t>
            </a:r>
            <a:endParaRPr lang="ru-RU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9" y="476672"/>
            <a:ext cx="40725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6992"/>
            <a:ext cx="45042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4" y="692696"/>
            <a:ext cx="297882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9744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4" y="3442120"/>
            <a:ext cx="3091046" cy="25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10" y="3442120"/>
            <a:ext cx="2833706" cy="25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408" y="9087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03577" y="8871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5408" y="36450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09992" y="350710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86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Картинки по запросу картинка гиф   спасибо за внима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639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0" y="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1681" y="980728"/>
            <a:ext cx="6628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istral" panose="03090702030407020403" pitchFamily="66" charset="0"/>
              </a:rPr>
              <a:t>«Тайны почерка»</a:t>
            </a:r>
            <a:endParaRPr lang="ru-RU" sz="8800" dirty="0">
              <a:latin typeface="Mistral" panose="03090702030407020403" pitchFamily="66" charset="0"/>
            </a:endParaRPr>
          </a:p>
        </p:txBody>
      </p:sp>
      <p:sp>
        <p:nvSpPr>
          <p:cNvPr id="5" name="AutoShape 4" descr="Картинки по запросу картинка гиф   перо и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Картинки по запросу картинка гиф   перо и книг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084980"/>
            <a:ext cx="3617838" cy="27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4581128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aramond" panose="02020404030301010803" pitchFamily="18" charset="0"/>
              </a:rPr>
              <a:t>«Неумение писать от руки –</a:t>
            </a:r>
          </a:p>
          <a:p>
            <a:r>
              <a:rPr lang="ru-RU" sz="2400" dirty="0" smtClean="0">
                <a:latin typeface="Garamond" panose="02020404030301010803" pitchFamily="18" charset="0"/>
              </a:rPr>
              <a:t>признак примитивности»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69269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Цель: </a:t>
            </a:r>
            <a:r>
              <a:rPr lang="ru-RU" sz="3200" dirty="0" smtClean="0">
                <a:latin typeface="Garamond" panose="02020404030301010803" pitchFamily="18" charset="0"/>
              </a:rPr>
              <a:t>выяснить, влияет ли характер человека на его почерк.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>
                <a:latin typeface="Garamond" panose="02020404030301010803" pitchFamily="18" charset="0"/>
              </a:rPr>
              <a:t>З</a:t>
            </a:r>
            <a:r>
              <a:rPr lang="ru-RU" sz="3200" b="1" dirty="0" smtClean="0">
                <a:latin typeface="Garamond" panose="02020404030301010803" pitchFamily="18" charset="0"/>
              </a:rPr>
              <a:t>адачи: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Garamond" panose="02020404030301010803" pitchFamily="18" charset="0"/>
              </a:rPr>
              <a:t>Узнать, какая наука изучает почерк человека.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Garamond" panose="02020404030301010803" pitchFamily="18" charset="0"/>
              </a:rPr>
              <a:t>Провести анализ почерков детей 2Б  класса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Garamond" panose="02020404030301010803" pitchFamily="18" charset="0"/>
              </a:rPr>
              <a:t> Выявить причины, которые влияют на почерк человека.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8028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Объект исследования</a:t>
            </a:r>
            <a:r>
              <a:rPr lang="ru-RU" sz="3200" dirty="0" smtClean="0">
                <a:latin typeface="Garamond" panose="02020404030301010803" pitchFamily="18" charset="0"/>
              </a:rPr>
              <a:t>: учащиеся 2Б класса.</a:t>
            </a:r>
          </a:p>
          <a:p>
            <a:r>
              <a:rPr lang="ru-RU" sz="3200" b="1" dirty="0" smtClean="0">
                <a:latin typeface="Garamond" panose="02020404030301010803" pitchFamily="18" charset="0"/>
              </a:rPr>
              <a:t>Предмет исследования: </a:t>
            </a:r>
            <a:r>
              <a:rPr lang="ru-RU" sz="3200" dirty="0" smtClean="0">
                <a:latin typeface="Garamond" panose="02020404030301010803" pitchFamily="18" charset="0"/>
              </a:rPr>
              <a:t>почерк </a:t>
            </a:r>
            <a:r>
              <a:rPr lang="ru-RU" sz="3200" dirty="0" err="1" smtClean="0">
                <a:latin typeface="Garamond" panose="02020404030301010803" pitchFamily="18" charset="0"/>
              </a:rPr>
              <a:t>одноклас</a:t>
            </a:r>
            <a:r>
              <a:rPr lang="ru-RU" sz="3200" dirty="0" smtClean="0">
                <a:latin typeface="Garamond" panose="02020404030301010803" pitchFamily="18" charset="0"/>
              </a:rPr>
              <a:t>-</a:t>
            </a:r>
          </a:p>
          <a:p>
            <a:r>
              <a:rPr lang="ru-RU" sz="3200" dirty="0" err="1" smtClean="0">
                <a:latin typeface="Garamond" panose="02020404030301010803" pitchFamily="18" charset="0"/>
              </a:rPr>
              <a:t>сников</a:t>
            </a:r>
            <a:r>
              <a:rPr lang="ru-RU" sz="32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ru-RU" sz="3200" b="1" dirty="0" smtClean="0">
                <a:latin typeface="Garamond" panose="02020404030301010803" pitchFamily="18" charset="0"/>
              </a:rPr>
              <a:t>Гипотеза: </a:t>
            </a:r>
            <a:r>
              <a:rPr lang="ru-RU" sz="3200" dirty="0" smtClean="0">
                <a:latin typeface="Garamond" panose="02020404030301010803" pitchFamily="18" charset="0"/>
              </a:rPr>
              <a:t>предположим , что почерк чело-</a:t>
            </a:r>
          </a:p>
          <a:p>
            <a:r>
              <a:rPr lang="ru-RU" sz="3200" dirty="0" smtClean="0">
                <a:latin typeface="Garamond" panose="02020404030301010803" pitchFamily="18" charset="0"/>
              </a:rPr>
              <a:t>века зависит от его характера.</a:t>
            </a:r>
          </a:p>
          <a:p>
            <a:r>
              <a:rPr lang="ru-RU" sz="3200" b="1" dirty="0" smtClean="0">
                <a:latin typeface="Garamond" panose="02020404030301010803" pitchFamily="18" charset="0"/>
              </a:rPr>
              <a:t>Методы исследования: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Garamond" panose="02020404030301010803" pitchFamily="18" charset="0"/>
              </a:rPr>
              <a:t>	Изучение литературы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Garamond" panose="02020404030301010803" pitchFamily="18" charset="0"/>
              </a:rPr>
              <a:t>	Наблюдение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Garamond" panose="02020404030301010803" pitchFamily="18" charset="0"/>
              </a:rPr>
              <a:t>	Сопоставление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3767713" cy="282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74" y="3440430"/>
            <a:ext cx="3744416" cy="280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48478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latin typeface="Garamond" panose="02020404030301010803" pitchFamily="18" charset="0"/>
              </a:rPr>
              <a:t>Графология</a:t>
            </a:r>
            <a:endParaRPr lang="ru-RU" sz="4800" b="1" u="sng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77072"/>
            <a:ext cx="4006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err="1" smtClean="0">
                <a:latin typeface="Garamond" panose="02020404030301010803" pitchFamily="18" charset="0"/>
              </a:rPr>
              <a:t>Графометрия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8173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u="sng" dirty="0" smtClean="0">
                <a:latin typeface="Garamond" panose="02020404030301010803" pitchFamily="18" charset="0"/>
              </a:rPr>
              <a:t>Графология</a:t>
            </a:r>
            <a:r>
              <a:rPr lang="ru-RU" sz="3600" b="1" dirty="0" smtClean="0">
                <a:latin typeface="Garamond" panose="02020404030301010803" pitchFamily="18" charset="0"/>
              </a:rPr>
              <a:t> (графо - пишу и логос - слово) - наука о почерке человека.</a:t>
            </a:r>
            <a:endParaRPr lang="ru-RU" sz="3600" b="1" dirty="0">
              <a:latin typeface="Garamond" panose="020204040303010108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94394"/>
            <a:ext cx="2695309" cy="34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996952"/>
            <a:ext cx="32678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Garamond" panose="02020404030301010803" pitchFamily="18" charset="0"/>
              </a:rPr>
              <a:t>Камилло</a:t>
            </a:r>
            <a:r>
              <a:rPr lang="ru-RU" sz="3200" b="1" dirty="0" smtClean="0">
                <a:latin typeface="Garamond" panose="02020404030301010803" pitchFamily="18" charset="0"/>
              </a:rPr>
              <a:t> </a:t>
            </a:r>
            <a:r>
              <a:rPr lang="ru-RU" sz="3200" b="1" dirty="0" err="1" smtClean="0">
                <a:latin typeface="Garamond" panose="02020404030301010803" pitchFamily="18" charset="0"/>
              </a:rPr>
              <a:t>Бальбо</a:t>
            </a:r>
            <a:r>
              <a:rPr lang="ru-RU" sz="3200" b="1" dirty="0" smtClean="0">
                <a:latin typeface="Garamond" panose="02020404030301010803" pitchFamily="18" charset="0"/>
              </a:rPr>
              <a:t> </a:t>
            </a:r>
          </a:p>
          <a:p>
            <a:r>
              <a:rPr lang="ru-RU" sz="3200" b="1" dirty="0" smtClean="0">
                <a:latin typeface="Garamond" panose="02020404030301010803" pitchFamily="18" charset="0"/>
              </a:rPr>
              <a:t>(1550 – 1637 </a:t>
            </a:r>
            <a:r>
              <a:rPr lang="ru-RU" sz="3200" b="1" dirty="0" err="1" smtClean="0">
                <a:latin typeface="Garamond" panose="02020404030301010803" pitchFamily="18" charset="0"/>
              </a:rPr>
              <a:t>гг</a:t>
            </a:r>
            <a:r>
              <a:rPr lang="ru-RU" sz="3200" b="1" dirty="0" smtClean="0">
                <a:latin typeface="Garamond" panose="02020404030301010803" pitchFamily="18" charset="0"/>
              </a:rPr>
              <a:t>)</a:t>
            </a:r>
            <a:endParaRPr lang="ru-RU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21743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67" y="908720"/>
            <a:ext cx="21620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85258"/>
            <a:ext cx="2016224" cy="268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7928" y="3890447"/>
            <a:ext cx="754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aramond" panose="02020404030301010803" pitchFamily="18" charset="0"/>
              </a:rPr>
              <a:t>Почерк мамы</a:t>
            </a:r>
            <a:r>
              <a:rPr lang="ru-RU" sz="2800" i="1" dirty="0"/>
              <a:t>	</a:t>
            </a:r>
            <a:r>
              <a:rPr lang="ru-RU" sz="2800" i="1" dirty="0" smtClean="0">
                <a:latin typeface="Garamond" panose="02020404030301010803" pitchFamily="18" charset="0"/>
              </a:rPr>
              <a:t>Почерк </a:t>
            </a:r>
            <a:r>
              <a:rPr lang="ru-RU" sz="2800" i="1" dirty="0">
                <a:latin typeface="Garamond" panose="02020404030301010803" pitchFamily="18" charset="0"/>
              </a:rPr>
              <a:t>папы</a:t>
            </a:r>
            <a:r>
              <a:rPr lang="ru-RU" sz="2800" i="1" dirty="0"/>
              <a:t>	</a:t>
            </a:r>
            <a:r>
              <a:rPr lang="ru-RU" sz="2800" i="1" dirty="0" smtClean="0">
                <a:latin typeface="Garamond" panose="02020404030301010803" pitchFamily="18" charset="0"/>
              </a:rPr>
              <a:t>        Почерк бабушки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224564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6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"/>
            <a:ext cx="9144000" cy="68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Garamond" panose="02020404030301010803" pitchFamily="18" charset="0"/>
              </a:rPr>
              <a:t>Графометрия</a:t>
            </a:r>
            <a:r>
              <a:rPr lang="ru-RU" sz="3200" b="1" dirty="0">
                <a:latin typeface="Garamond" panose="02020404030301010803" pitchFamily="18" charset="0"/>
              </a:rPr>
              <a:t> (почерковедение) – наука, которая используется для раскрытия преступлений.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8" y="2708920"/>
            <a:ext cx="3754356" cy="315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13" y="2708920"/>
            <a:ext cx="3465942" cy="315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145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48</cp:revision>
  <dcterms:created xsi:type="dcterms:W3CDTF">2017-12-11T18:28:40Z</dcterms:created>
  <dcterms:modified xsi:type="dcterms:W3CDTF">2017-12-11T19:38:04Z</dcterms:modified>
</cp:coreProperties>
</file>