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E7AAFD-3A8E-474B-9905-3BFA0055CFBD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EA2210-9062-4BD6-8836-5C0FF0F8D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avmir.ru/wp-content/uploads/2011/03/blin-580x435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ics.photographer.ru/nonstop/pics/pictures/456/456462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agen.at/doku/oksana/images/Bliny_ATF_3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r>
              <a:rPr lang="ru-RU" sz="8800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праздник проводов русской зимы?</a:t>
            </a:r>
            <a:endParaRPr lang="ru-RU" sz="8800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Воскресенье – проводы, прощёный день</a:t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612" y="1493364"/>
            <a:ext cx="8750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11480">
              <a:spcBef>
                <a:spcPts val="0"/>
              </a:spcBef>
            </a:pPr>
            <a:r>
              <a:rPr lang="ru-RU" sz="2800" dirty="0" smtClean="0"/>
              <a:t>Воскресенье получило название «Прощёное». В этот день близкие люди просили друг у друга прощения за все причиненные им обиды и неприятности. Молодожены ездили к своим родителям, дарили подарки – полотенца, платки, пряники. </a:t>
            </a:r>
          </a:p>
          <a:p>
            <a:pPr marL="72000" indent="411480">
              <a:spcBef>
                <a:spcPts val="0"/>
              </a:spcBef>
            </a:pPr>
            <a:r>
              <a:rPr lang="ru-RU" sz="2800" dirty="0" smtClean="0"/>
              <a:t>Чучело Масленицы сжигали на костре – это означало уход Зимы, изгнание темных сил, враждебных людям. Праздник считался оконченным, все расходились по домам, чтобы совершить обряд прощения.  </a:t>
            </a:r>
          </a:p>
          <a:p>
            <a:pPr marL="72000" indent="411480">
              <a:spcBef>
                <a:spcPts val="0"/>
              </a:spcBef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48" y="-1107504"/>
            <a:ext cx="8229600" cy="53689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2892" y="714356"/>
            <a:ext cx="597471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8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за  внимание</a:t>
            </a:r>
            <a:endParaRPr lang="ru-RU" sz="8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012902" flipV="1">
            <a:off x="5076056" y="3890665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Aharoni" panose="02010803020104030203" pitchFamily="2" charset="-79"/>
              </a:rPr>
              <a:t>Презентацию подготовила </a:t>
            </a:r>
          </a:p>
          <a:p>
            <a:r>
              <a:rPr lang="ru-RU" b="1" dirty="0">
                <a:solidFill>
                  <a:srgbClr val="002060"/>
                </a:solidFill>
                <a:cs typeface="Aharoni" panose="02010803020104030203" pitchFamily="2" charset="-79"/>
              </a:rPr>
              <a:t>Мельникова Инна Петровна </a:t>
            </a:r>
          </a:p>
          <a:p>
            <a:r>
              <a:rPr lang="ru-RU" b="1" dirty="0">
                <a:solidFill>
                  <a:srgbClr val="002060"/>
                </a:solidFill>
                <a:cs typeface="Aharoni" panose="02010803020104030203" pitchFamily="2" charset="-79"/>
              </a:rPr>
              <a:t>учитель начальных классов МБОУСОШ № 7 </a:t>
            </a:r>
            <a:r>
              <a:rPr lang="ru-RU" b="1" dirty="0" err="1">
                <a:solidFill>
                  <a:srgbClr val="002060"/>
                </a:solidFill>
                <a:cs typeface="Aharoni" panose="02010803020104030203" pitchFamily="2" charset="-79"/>
              </a:rPr>
              <a:t>им.Д.М.Карбышева</a:t>
            </a:r>
            <a:r>
              <a:rPr lang="ru-RU" b="1" dirty="0">
                <a:solidFill>
                  <a:srgbClr val="002060"/>
                </a:solidFill>
                <a:cs typeface="Aharoni" panose="02010803020104030203" pitchFamily="2" charset="-79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haroni" panose="02010803020104030203" pitchFamily="2" charset="-79"/>
              </a:rPr>
              <a:t>г.Охи</a:t>
            </a:r>
            <a:r>
              <a:rPr lang="ru-RU" b="1" dirty="0">
                <a:solidFill>
                  <a:srgbClr val="002060"/>
                </a:solidFill>
                <a:cs typeface="Aharoni" panose="02010803020104030203" pitchFamily="2" charset="-79"/>
              </a:rPr>
              <a:t> Сахалинской обл.</a:t>
            </a:r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efood.ru/wp-content/uploads/2016/03/17ce5ece29820c82f87269ee212c7e6b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4992" r="3620" b="509"/>
          <a:stretch/>
        </p:blipFill>
        <p:spPr bwMode="auto">
          <a:xfrm>
            <a:off x="1403648" y="2968666"/>
            <a:ext cx="5756214" cy="3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1739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Блины в масленицу самая главная русская еда. Они символ солнца. Печь блины было делом почётным. Готовить опару доверяли только самым уважаемым в семье женщинам – старшим хорошим стряпухам. Блинов пекли и ели много, приговаривая при этом: «Блин не клин, брюхо не расколет». 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0" y="219168"/>
            <a:ext cx="3960441" cy="1121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Понедельник - встреча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92696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понедельник Масленицу встречали. В этот день из соломы делали чучело Зимы, надевали на него старую женскую одежду и с пением возили на санях по деревне. Затем чучело ставили на снежной горе, где начиналось катание на санях. Катание с гор - это не просто забава, а старинный обряд, ведь считалось, что у того, кто больше раз с горы скатиться, у того и лён выше будет.</a:t>
            </a:r>
          </a:p>
        </p:txBody>
      </p:sp>
      <p:pic>
        <p:nvPicPr>
          <p:cNvPr id="2052" name="Picture 4" descr="http://domodedovod.ru/uploads/2013/03/maslenica-67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900" r="25801"/>
          <a:stretch/>
        </p:blipFill>
        <p:spPr bwMode="auto">
          <a:xfrm>
            <a:off x="4932040" y="1509307"/>
            <a:ext cx="3960441" cy="51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399" y="-14982"/>
            <a:ext cx="6048672" cy="70767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Вторник - </a:t>
            </a:r>
            <a:r>
              <a:rPr lang="ru-RU" sz="4400" b="1" dirty="0" err="1" smtClean="0">
                <a:solidFill>
                  <a:srgbClr val="FFFF00"/>
                </a:solidFill>
              </a:rPr>
              <a:t>заигрыш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712004"/>
            <a:ext cx="2963760" cy="614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1148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Ни </a:t>
            </a:r>
            <a:r>
              <a:rPr lang="ru-RU" dirty="0"/>
              <a:t>одна масленичная неделя в Москве прошлого века не обходилась без медвежьего представления. Медвежья потеха была очень популярна среди всех слоёв населения больших и малых городов, сёл, деревень. Дрессированные медведи смешили публику, изображая, как девушки красятся перед зеркалом, как женщины блины пекут.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064" y="692696"/>
            <a:ext cx="3480669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11480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 этого дня по всей деревне начинались разного рода развлечения: катания на санях, народные гулянья, представления скоморохов и кукольных театров во главе с Петрушкой. На улицах расхаживали ряженые, в масках, разъезжавших по знакомым домам, где экспромтом устраивались весёлые домашние концерты. Большими компаниями катались по городу, на тройках и на простых санях. </a:t>
            </a:r>
          </a:p>
        </p:txBody>
      </p:sp>
      <p:pic>
        <p:nvPicPr>
          <p:cNvPr id="3074" name="Picture 2" descr="http://savepic.net/6280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2560" r="19151" b="27441"/>
          <a:stretch/>
        </p:blipFill>
        <p:spPr bwMode="auto">
          <a:xfrm>
            <a:off x="1518862" y="1484784"/>
            <a:ext cx="492534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Среда - лакомка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82725" y="4906391"/>
            <a:ext cx="8778550" cy="1834977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Среда – лакомка - открывала угощение во всех домах культовым масленичным блюдом - блинами - и другими яствами. В каждой семье накрывали столы с вкусной едой, пекли блины, варили пиво. Повсюду появлялись торговые палатки. В них продавались горячие сбитни (напитки из воды, меда и пряностей), калёные орехи, медовые пряники. Здесь же, прямо под открытым небом, из кипящего самовара можно было выпить чаю.</a:t>
            </a:r>
          </a:p>
          <a:p>
            <a:endParaRPr lang="ru-RU" dirty="0"/>
          </a:p>
        </p:txBody>
      </p:sp>
      <p:pic>
        <p:nvPicPr>
          <p:cNvPr id="8" name="i-main-pic" descr="Картинка 50 из 16385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556" y="1008045"/>
            <a:ext cx="6116488" cy="3738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Четверг - разгул</a:t>
            </a:r>
            <a:br>
              <a:rPr lang="ru-RU" sz="6600" dirty="0" smtClean="0">
                <a:solidFill>
                  <a:srgbClr val="FFFF00"/>
                </a:solidFill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6" name="i-main-pic" descr="Картинка 72 из 16385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42" y="1268760"/>
            <a:ext cx="4286280" cy="51125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4339" y="958840"/>
            <a:ext cx="461215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четверг - разгул - приходилась середина игр и веселья. Именно тогда проходили и жаркие масленичные кулачные бои. Парни и молодые мужчины с разных деревень могли показать свою удаль и силу. Одним из действ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Масленной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недели было взятие снежного городка 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Пятница – тёщины вечёрки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00562" y="1214422"/>
            <a:ext cx="4281518" cy="4840303"/>
          </a:xfrm>
        </p:spPr>
        <p:txBody>
          <a:bodyPr>
            <a:normAutofit fontScale="47500" lnSpcReduction="20000"/>
          </a:bodyPr>
          <a:lstStyle/>
          <a:p>
            <a:pPr marL="72000" indent="411480" algn="just">
              <a:lnSpc>
                <a:spcPct val="110000"/>
              </a:lnSpc>
              <a:spcBef>
                <a:spcPts val="0"/>
              </a:spcBef>
            </a:pPr>
            <a:r>
              <a:rPr lang="ru-RU" sz="3800" dirty="0" smtClean="0"/>
              <a:t>Если в среду зятья угощались блинами в доме у тёщи, то в пятницу они устраивали у себя тёщины вечера с блинами. Тёща обязана была прислать с вечера всё необходимое для печения блинов: сковороду, половник и прочее, а тесть посылал мешок гречневой крупы и коровье масло. Неуважение зятя к этому событию считалось бесчестием и обидой, и было поводом к вечной вражде между ним и тёщей.</a:t>
            </a:r>
          </a:p>
          <a:p>
            <a:pPr marL="72000" indent="411480" algn="just">
              <a:lnSpc>
                <a:spcPct val="110000"/>
              </a:lnSpc>
              <a:spcBef>
                <a:spcPts val="0"/>
              </a:spcBef>
            </a:pPr>
            <a:r>
              <a:rPr lang="ru-RU" sz="3800" dirty="0" smtClean="0"/>
              <a:t>Масленичная неделя проходила во взаимных визитах двух недавно породнившихся семейств.</a:t>
            </a:r>
          </a:p>
          <a:p>
            <a:endParaRPr lang="ru-RU" dirty="0"/>
          </a:p>
        </p:txBody>
      </p:sp>
      <p:pic>
        <p:nvPicPr>
          <p:cNvPr id="5" name="i-main-pic" descr="Картинка 51 из 16385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178174" cy="442915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Суббота – </a:t>
            </a:r>
            <a:r>
              <a:rPr lang="ru-RU" sz="5400" dirty="0" err="1" smtClean="0">
                <a:solidFill>
                  <a:srgbClr val="FFFF00"/>
                </a:solidFill>
              </a:rPr>
              <a:t>золовкины</a:t>
            </a:r>
            <a:r>
              <a:rPr lang="ru-RU" sz="5400" dirty="0" smtClean="0">
                <a:solidFill>
                  <a:srgbClr val="FFFF00"/>
                </a:solidFill>
              </a:rPr>
              <a:t> посиделки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Суббота в Масленичной неделе была посвящена </a:t>
            </a:r>
            <a:r>
              <a:rPr lang="ru-RU" sz="3200" dirty="0" err="1" smtClean="0"/>
              <a:t>золовкиным</a:t>
            </a:r>
            <a:r>
              <a:rPr lang="ru-RU" sz="3200" dirty="0" smtClean="0"/>
              <a:t> посиделкам. Молодые невестки принимали у себя родных.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Кто такая золовка?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</a:rPr>
              <a:t>(Родная сестра мужа</a:t>
            </a:r>
            <a:r>
              <a:rPr lang="ru-RU" sz="1100" dirty="0" smtClean="0">
                <a:solidFill>
                  <a:srgbClr val="002060"/>
                </a:solidFill>
              </a:rPr>
              <a:t>).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692696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Почему последний день Масленицы назвали «Прощёное воскресенье»?</a:t>
            </a:r>
            <a:endParaRPr lang="ru-RU" sz="6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598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Aharoni</vt:lpstr>
      <vt:lpstr>Century Gothic</vt:lpstr>
      <vt:lpstr>Wingdings</vt:lpstr>
      <vt:lpstr>Wingdings 2</vt:lpstr>
      <vt:lpstr>Wingdings 3</vt:lpstr>
      <vt:lpstr>Апекс</vt:lpstr>
      <vt:lpstr>Как называется праздник проводов русской зимы?</vt:lpstr>
      <vt:lpstr>Презентация PowerPoint</vt:lpstr>
      <vt:lpstr>Понедельник - встреча</vt:lpstr>
      <vt:lpstr>Вторник - заигрыш</vt:lpstr>
      <vt:lpstr>Среда - лакомка </vt:lpstr>
      <vt:lpstr>Четверг - разгул </vt:lpstr>
      <vt:lpstr>Пятница – тёщины вечёрки</vt:lpstr>
      <vt:lpstr>Суббота – золовкины посиделки</vt:lpstr>
      <vt:lpstr>Презентация PowerPoint</vt:lpstr>
      <vt:lpstr>Воскресенье – проводы, прощёный день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называется праздник проводов русской зимы?</dc:title>
  <dc:creator>INNA</dc:creator>
  <cp:lastModifiedBy>1</cp:lastModifiedBy>
  <cp:revision>12</cp:revision>
  <dcterms:created xsi:type="dcterms:W3CDTF">2013-12-06T09:51:42Z</dcterms:created>
  <dcterms:modified xsi:type="dcterms:W3CDTF">2019-08-05T10:52:10Z</dcterms:modified>
</cp:coreProperties>
</file>