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1"/>
  </p:notesMasterIdLst>
  <p:sldIdLst>
    <p:sldId id="256" r:id="rId2"/>
    <p:sldId id="542" r:id="rId3"/>
    <p:sldId id="496" r:id="rId4"/>
    <p:sldId id="497" r:id="rId5"/>
    <p:sldId id="498" r:id="rId6"/>
    <p:sldId id="499" r:id="rId7"/>
    <p:sldId id="500" r:id="rId8"/>
    <p:sldId id="501" r:id="rId9"/>
    <p:sldId id="502" r:id="rId10"/>
    <p:sldId id="503" r:id="rId11"/>
    <p:sldId id="504" r:id="rId12"/>
    <p:sldId id="508" r:id="rId13"/>
    <p:sldId id="505" r:id="rId14"/>
    <p:sldId id="506" r:id="rId15"/>
    <p:sldId id="510" r:id="rId16"/>
    <p:sldId id="513" r:id="rId17"/>
    <p:sldId id="516" r:id="rId18"/>
    <p:sldId id="518" r:id="rId19"/>
    <p:sldId id="519" r:id="rId20"/>
    <p:sldId id="520" r:id="rId21"/>
    <p:sldId id="538" r:id="rId22"/>
    <p:sldId id="539" r:id="rId23"/>
    <p:sldId id="493" r:id="rId24"/>
    <p:sldId id="495" r:id="rId25"/>
    <p:sldId id="549" r:id="rId26"/>
    <p:sldId id="527" r:id="rId27"/>
    <p:sldId id="529" r:id="rId28"/>
    <p:sldId id="533" r:id="rId29"/>
    <p:sldId id="421" r:id="rId30"/>
    <p:sldId id="422" r:id="rId31"/>
    <p:sldId id="423" r:id="rId32"/>
    <p:sldId id="425" r:id="rId33"/>
    <p:sldId id="426" r:id="rId34"/>
    <p:sldId id="427" r:id="rId35"/>
    <p:sldId id="428" r:id="rId36"/>
    <p:sldId id="470" r:id="rId37"/>
    <p:sldId id="472" r:id="rId38"/>
    <p:sldId id="473" r:id="rId39"/>
    <p:sldId id="474" r:id="rId40"/>
    <p:sldId id="475" r:id="rId41"/>
    <p:sldId id="476" r:id="rId42"/>
    <p:sldId id="477" r:id="rId43"/>
    <p:sldId id="478" r:id="rId44"/>
    <p:sldId id="479" r:id="rId45"/>
    <p:sldId id="521" r:id="rId46"/>
    <p:sldId id="480" r:id="rId47"/>
    <p:sldId id="484" r:id="rId48"/>
    <p:sldId id="485" r:id="rId49"/>
    <p:sldId id="486" r:id="rId50"/>
    <p:sldId id="487" r:id="rId51"/>
    <p:sldId id="488" r:id="rId52"/>
    <p:sldId id="489" r:id="rId53"/>
    <p:sldId id="371" r:id="rId54"/>
    <p:sldId id="407" r:id="rId55"/>
    <p:sldId id="429" r:id="rId56"/>
    <p:sldId id="433" r:id="rId57"/>
    <p:sldId id="434" r:id="rId58"/>
    <p:sldId id="435" r:id="rId59"/>
    <p:sldId id="436" r:id="rId60"/>
    <p:sldId id="437" r:id="rId61"/>
    <p:sldId id="451" r:id="rId62"/>
    <p:sldId id="452" r:id="rId63"/>
    <p:sldId id="453" r:id="rId64"/>
    <p:sldId id="454" r:id="rId65"/>
    <p:sldId id="455" r:id="rId66"/>
    <p:sldId id="456" r:id="rId67"/>
    <p:sldId id="460" r:id="rId68"/>
    <p:sldId id="461" r:id="rId69"/>
    <p:sldId id="462" r:id="rId70"/>
    <p:sldId id="463" r:id="rId71"/>
    <p:sldId id="528" r:id="rId72"/>
    <p:sldId id="441" r:id="rId73"/>
    <p:sldId id="442" r:id="rId74"/>
    <p:sldId id="443" r:id="rId75"/>
    <p:sldId id="444" r:id="rId76"/>
    <p:sldId id="445" r:id="rId77"/>
    <p:sldId id="446" r:id="rId78"/>
    <p:sldId id="447" r:id="rId79"/>
    <p:sldId id="448" r:id="rId80"/>
    <p:sldId id="449" r:id="rId81"/>
    <p:sldId id="551" r:id="rId82"/>
    <p:sldId id="552" r:id="rId83"/>
    <p:sldId id="553" r:id="rId84"/>
    <p:sldId id="554" r:id="rId85"/>
    <p:sldId id="543" r:id="rId86"/>
    <p:sldId id="523" r:id="rId87"/>
    <p:sldId id="419" r:id="rId88"/>
    <p:sldId id="279" r:id="rId89"/>
    <p:sldId id="334" r:id="rId9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9900"/>
    <a:srgbClr val="003217"/>
    <a:srgbClr val="FFFFCC"/>
    <a:srgbClr val="E8FFD1"/>
    <a:srgbClr val="E5F5FF"/>
    <a:srgbClr val="FDEFE3"/>
    <a:srgbClr val="CCFF66"/>
    <a:srgbClr val="C9F1A1"/>
    <a:srgbClr val="85582B"/>
    <a:srgbClr val="00B05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91643" autoAdjust="0"/>
  </p:normalViewPr>
  <p:slideViewPr>
    <p:cSldViewPr>
      <p:cViewPr>
        <p:scale>
          <a:sx n="78" d="100"/>
          <a:sy n="78" d="100"/>
        </p:scale>
        <p:origin x="-768" y="-870"/>
      </p:cViewPr>
      <p:guideLst>
        <p:guide orient="horz" pos="2160"/>
        <p:guide pos="2880"/>
      </p:guideLst>
    </p:cSldViewPr>
  </p:slideViewPr>
  <p:outlineViewPr>
    <p:cViewPr>
      <p:scale>
        <a:sx n="33" d="100"/>
        <a:sy n="33" d="100"/>
      </p:scale>
      <p:origin x="0" y="1200"/>
    </p:cViewPr>
  </p:outlineViewPr>
  <p:notesTextViewPr>
    <p:cViewPr>
      <p:scale>
        <a:sx n="1" d="1"/>
        <a:sy n="1" d="1"/>
      </p:scale>
      <p:origin x="0" y="0"/>
    </p:cViewPr>
  </p:notesTextViewPr>
  <p:notesViewPr>
    <p:cSldViewPr>
      <p:cViewPr varScale="1">
        <p:scale>
          <a:sx n="51" d="100"/>
          <a:sy n="51" d="100"/>
        </p:scale>
        <p:origin x="-2076"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6A2642-DB17-486B-A8B8-7ED84E5FDDB2}" type="doc">
      <dgm:prSet loTypeId="urn:microsoft.com/office/officeart/2005/8/layout/pyramid2" loCatId="list" qsTypeId="urn:microsoft.com/office/officeart/2005/8/quickstyle/simple1" qsCatId="simple" csTypeId="urn:microsoft.com/office/officeart/2005/8/colors/accent1_2" csCatId="accent1" phldr="1"/>
      <dgm:spPr/>
    </dgm:pt>
    <dgm:pt modelId="{13D6BF96-6D9E-40E7-873E-FC44910EB317}">
      <dgm:prSet phldrT="[Текст]" custT="1"/>
      <dgm:spPr>
        <a:solidFill>
          <a:srgbClr val="DBF9F5"/>
        </a:solidFill>
        <a:ln w="28575">
          <a:solidFill>
            <a:schemeClr val="accent1"/>
          </a:solidFill>
        </a:ln>
      </dgm:spPr>
      <dgm:t>
        <a:bodyPr/>
        <a:lstStyle/>
        <a:p>
          <a:pPr>
            <a:spcAft>
              <a:spcPts val="1200"/>
            </a:spcAft>
          </a:pPr>
          <a:r>
            <a:rPr lang="ru-RU" sz="2000" b="1" i="1" dirty="0" smtClean="0">
              <a:solidFill>
                <a:schemeClr val="bg2">
                  <a:lumMod val="25000"/>
                </a:schemeClr>
              </a:solidFill>
              <a:effectLst/>
              <a:latin typeface="Arial" pitchFamily="34" charset="0"/>
              <a:cs typeface="Arial" pitchFamily="34" charset="0"/>
            </a:rPr>
            <a:t>КЛЮЧЕВЫЕ (ОБЩЕОБРАЗОВАТЕЛЬНЫЕ) КОМПЕТЕНЦИИ </a:t>
          </a:r>
        </a:p>
        <a:p>
          <a:pPr>
            <a:spcAft>
              <a:spcPct val="35000"/>
            </a:spcAft>
          </a:pPr>
          <a:r>
            <a:rPr lang="ru-RU" sz="2000" b="1" dirty="0" smtClean="0">
              <a:latin typeface="Arial" pitchFamily="34" charset="0"/>
              <a:cs typeface="Arial" pitchFamily="34" charset="0"/>
            </a:rPr>
            <a:t>(относятся к общему (</a:t>
          </a:r>
          <a:r>
            <a:rPr lang="ru-RU" sz="2000" b="1" dirty="0" err="1" smtClean="0">
              <a:latin typeface="Arial" pitchFamily="34" charset="0"/>
              <a:cs typeface="Arial" pitchFamily="34" charset="0"/>
            </a:rPr>
            <a:t>надпредметному</a:t>
          </a:r>
          <a:r>
            <a:rPr lang="ru-RU" sz="2000" b="1" dirty="0" smtClean="0">
              <a:latin typeface="Arial" pitchFamily="34" charset="0"/>
              <a:cs typeface="Arial" pitchFamily="34" charset="0"/>
            </a:rPr>
            <a:t>) содержанию образования)</a:t>
          </a:r>
          <a:endParaRPr lang="ru-RU" sz="2000" dirty="0">
            <a:latin typeface="Arial" pitchFamily="34" charset="0"/>
            <a:cs typeface="Arial" pitchFamily="34" charset="0"/>
          </a:endParaRPr>
        </a:p>
      </dgm:t>
    </dgm:pt>
    <dgm:pt modelId="{4245163E-6029-441B-9CC8-148512928871}" type="parTrans" cxnId="{FB4AB367-8078-4EB9-BCE9-205AA0C1F434}">
      <dgm:prSet/>
      <dgm:spPr/>
      <dgm:t>
        <a:bodyPr/>
        <a:lstStyle/>
        <a:p>
          <a:endParaRPr lang="ru-RU"/>
        </a:p>
      </dgm:t>
    </dgm:pt>
    <dgm:pt modelId="{F84A8B60-D836-4222-8D1A-A995CD3B9D87}" type="sibTrans" cxnId="{FB4AB367-8078-4EB9-BCE9-205AA0C1F434}">
      <dgm:prSet/>
      <dgm:spPr/>
      <dgm:t>
        <a:bodyPr/>
        <a:lstStyle/>
        <a:p>
          <a:endParaRPr lang="ru-RU"/>
        </a:p>
      </dgm:t>
    </dgm:pt>
    <dgm:pt modelId="{719AD1A2-D833-489B-A236-81339BCAE274}">
      <dgm:prSet phldrT="[Текст]" custT="1"/>
      <dgm:spPr>
        <a:solidFill>
          <a:srgbClr val="DBF9F5"/>
        </a:solidFill>
        <a:ln w="28575">
          <a:solidFill>
            <a:schemeClr val="accent1"/>
          </a:solidFill>
        </a:ln>
      </dgm:spPr>
      <dgm:t>
        <a:bodyPr/>
        <a:lstStyle/>
        <a:p>
          <a:pPr>
            <a:spcAft>
              <a:spcPts val="1200"/>
            </a:spcAft>
          </a:pPr>
          <a:r>
            <a:rPr lang="ru-RU" sz="2000" b="1" i="1" dirty="0" smtClean="0">
              <a:solidFill>
                <a:schemeClr val="bg2">
                  <a:lumMod val="25000"/>
                </a:schemeClr>
              </a:solidFill>
              <a:effectLst/>
              <a:latin typeface="Arial" pitchFamily="34" charset="0"/>
              <a:cs typeface="Arial" pitchFamily="34" charset="0"/>
            </a:rPr>
            <a:t>ПРЕДМЕТНЫЕ КОМПЕТЕНЦИИ</a:t>
          </a:r>
          <a:r>
            <a:rPr lang="ru-RU" sz="2000" b="1" dirty="0" smtClean="0">
              <a:solidFill>
                <a:schemeClr val="bg2">
                  <a:lumMod val="25000"/>
                </a:schemeClr>
              </a:solidFill>
              <a:effectLst/>
              <a:latin typeface="Arial" pitchFamily="34" charset="0"/>
              <a:cs typeface="Arial" pitchFamily="34" charset="0"/>
            </a:rPr>
            <a:t> </a:t>
          </a:r>
        </a:p>
        <a:p>
          <a:pPr>
            <a:spcAft>
              <a:spcPct val="35000"/>
            </a:spcAft>
          </a:pPr>
          <a:r>
            <a:rPr lang="ru-RU" sz="2000" b="1" dirty="0" smtClean="0">
              <a:latin typeface="Arial" pitchFamily="34" charset="0"/>
              <a:cs typeface="Arial" pitchFamily="34" charset="0"/>
            </a:rPr>
            <a:t>(имеют конкретное описание и возможность формирования в рамках учебных предметов)</a:t>
          </a:r>
          <a:endParaRPr lang="ru-RU" sz="2000" dirty="0">
            <a:latin typeface="Arial" pitchFamily="34" charset="0"/>
            <a:cs typeface="Arial" pitchFamily="34" charset="0"/>
          </a:endParaRPr>
        </a:p>
      </dgm:t>
    </dgm:pt>
    <dgm:pt modelId="{BD5F4328-56C7-40FD-8218-FD8296FE5F9C}" type="parTrans" cxnId="{95D03E82-62F1-4591-98E7-121AE1CC5274}">
      <dgm:prSet/>
      <dgm:spPr/>
      <dgm:t>
        <a:bodyPr/>
        <a:lstStyle/>
        <a:p>
          <a:endParaRPr lang="ru-RU"/>
        </a:p>
      </dgm:t>
    </dgm:pt>
    <dgm:pt modelId="{27F84EEC-EB9D-41B8-869B-73A5E600C5E6}" type="sibTrans" cxnId="{95D03E82-62F1-4591-98E7-121AE1CC5274}">
      <dgm:prSet/>
      <dgm:spPr/>
      <dgm:t>
        <a:bodyPr/>
        <a:lstStyle/>
        <a:p>
          <a:endParaRPr lang="ru-RU"/>
        </a:p>
      </dgm:t>
    </dgm:pt>
    <dgm:pt modelId="{C10C7E5B-2A44-4042-866B-2032531EB52E}">
      <dgm:prSet phldrT="[Текст]" custT="1"/>
      <dgm:spPr>
        <a:solidFill>
          <a:srgbClr val="DBF9F5"/>
        </a:solidFill>
        <a:ln w="28575">
          <a:solidFill>
            <a:schemeClr val="accent1"/>
          </a:solidFill>
        </a:ln>
      </dgm:spPr>
      <dgm:t>
        <a:bodyPr/>
        <a:lstStyle/>
        <a:p>
          <a:r>
            <a:rPr lang="ru-RU" sz="2000" b="1" i="1" dirty="0" smtClean="0">
              <a:solidFill>
                <a:schemeClr val="bg2">
                  <a:lumMod val="25000"/>
                </a:schemeClr>
              </a:solidFill>
              <a:effectLst/>
              <a:latin typeface="Arial" pitchFamily="34" charset="0"/>
              <a:cs typeface="Arial" pitchFamily="34" charset="0"/>
            </a:rPr>
            <a:t>НАЧАЛЬНАЯ ФУНКЦИОНАЛЬНАЯ ГРАМОТНОСТЬ</a:t>
          </a:r>
          <a:endParaRPr lang="ru-RU" sz="2000" b="1" i="1" dirty="0">
            <a:solidFill>
              <a:schemeClr val="bg2">
                <a:lumMod val="25000"/>
              </a:schemeClr>
            </a:solidFill>
            <a:effectLst/>
            <a:latin typeface="Arial" pitchFamily="34" charset="0"/>
            <a:cs typeface="Arial" pitchFamily="34" charset="0"/>
          </a:endParaRPr>
        </a:p>
      </dgm:t>
    </dgm:pt>
    <dgm:pt modelId="{1C85B99E-DDAC-4D02-9FFF-184AD15E6BD0}" type="parTrans" cxnId="{40FFF205-275F-4EB4-8B34-84200BC7C1FA}">
      <dgm:prSet/>
      <dgm:spPr/>
      <dgm:t>
        <a:bodyPr/>
        <a:lstStyle/>
        <a:p>
          <a:endParaRPr lang="ru-RU"/>
        </a:p>
      </dgm:t>
    </dgm:pt>
    <dgm:pt modelId="{891384F0-14CD-4077-9090-69B26BCF40D8}" type="sibTrans" cxnId="{40FFF205-275F-4EB4-8B34-84200BC7C1FA}">
      <dgm:prSet/>
      <dgm:spPr/>
      <dgm:t>
        <a:bodyPr/>
        <a:lstStyle/>
        <a:p>
          <a:endParaRPr lang="ru-RU"/>
        </a:p>
      </dgm:t>
    </dgm:pt>
    <dgm:pt modelId="{0B0F4F35-6CE8-42EB-853E-93F36F279383}">
      <dgm:prSet phldrT="[Текст]" custT="1"/>
      <dgm:spPr>
        <a:solidFill>
          <a:srgbClr val="DBF9F5"/>
        </a:solidFill>
        <a:ln w="28575">
          <a:solidFill>
            <a:schemeClr val="accent1"/>
          </a:solidFill>
        </a:ln>
      </dgm:spPr>
      <dgm:t>
        <a:bodyPr/>
        <a:lstStyle/>
        <a:p>
          <a:pPr algn="ctr">
            <a:spcAft>
              <a:spcPts val="1200"/>
            </a:spcAft>
          </a:pPr>
          <a:r>
            <a:rPr lang="ru-RU" sz="2000" b="1" i="1" dirty="0" smtClean="0">
              <a:solidFill>
                <a:schemeClr val="bg2">
                  <a:lumMod val="25000"/>
                </a:schemeClr>
              </a:solidFill>
              <a:effectLst/>
              <a:latin typeface="Arial" pitchFamily="34" charset="0"/>
              <a:cs typeface="Arial" pitchFamily="34" charset="0"/>
            </a:rPr>
            <a:t>ОБЩЕПРЕДМЕТНЫЕ КОМПЕТЕНЦИИ</a:t>
          </a:r>
          <a:r>
            <a:rPr lang="ru-RU" sz="2000" b="1" dirty="0" smtClean="0">
              <a:solidFill>
                <a:schemeClr val="bg2">
                  <a:lumMod val="25000"/>
                </a:schemeClr>
              </a:solidFill>
              <a:effectLst/>
              <a:latin typeface="Arial" pitchFamily="34" charset="0"/>
              <a:cs typeface="Arial" pitchFamily="34" charset="0"/>
            </a:rPr>
            <a:t> </a:t>
          </a:r>
        </a:p>
        <a:p>
          <a:pPr algn="ctr">
            <a:spcAft>
              <a:spcPct val="35000"/>
            </a:spcAft>
          </a:pPr>
          <a:r>
            <a:rPr lang="ru-RU" sz="2000" b="1" dirty="0" smtClean="0">
              <a:latin typeface="Arial" pitchFamily="34" charset="0"/>
              <a:cs typeface="Arial" pitchFamily="34" charset="0"/>
            </a:rPr>
            <a:t>(относятся к определённому кругу учебных предметов и образовательных областей)</a:t>
          </a:r>
          <a:endParaRPr lang="ru-RU" sz="2000" dirty="0">
            <a:latin typeface="Arial" pitchFamily="34" charset="0"/>
            <a:cs typeface="Arial" pitchFamily="34" charset="0"/>
          </a:endParaRPr>
        </a:p>
      </dgm:t>
    </dgm:pt>
    <dgm:pt modelId="{F85C78D2-AB4C-4C74-9BFB-D188C15BA164}" type="sibTrans" cxnId="{CC36FB66-FBA0-4FF1-9965-9442E79DB090}">
      <dgm:prSet/>
      <dgm:spPr/>
      <dgm:t>
        <a:bodyPr/>
        <a:lstStyle/>
        <a:p>
          <a:endParaRPr lang="ru-RU"/>
        </a:p>
      </dgm:t>
    </dgm:pt>
    <dgm:pt modelId="{2EBAE415-4F5A-484F-80BC-F26350976651}" type="parTrans" cxnId="{CC36FB66-FBA0-4FF1-9965-9442E79DB090}">
      <dgm:prSet/>
      <dgm:spPr/>
      <dgm:t>
        <a:bodyPr/>
        <a:lstStyle/>
        <a:p>
          <a:endParaRPr lang="ru-RU"/>
        </a:p>
      </dgm:t>
    </dgm:pt>
    <dgm:pt modelId="{C2ECCC22-DAA7-4A49-A74B-936456D87C6D}" type="pres">
      <dgm:prSet presAssocID="{3D6A2642-DB17-486B-A8B8-7ED84E5FDDB2}" presName="compositeShape" presStyleCnt="0">
        <dgm:presLayoutVars>
          <dgm:dir/>
          <dgm:resizeHandles/>
        </dgm:presLayoutVars>
      </dgm:prSet>
      <dgm:spPr/>
    </dgm:pt>
    <dgm:pt modelId="{F8406317-7545-40D8-A845-8266C0F63B0E}" type="pres">
      <dgm:prSet presAssocID="{3D6A2642-DB17-486B-A8B8-7ED84E5FDDB2}" presName="pyramid" presStyleLbl="node1" presStyleIdx="0" presStyleCnt="1" custScaleX="111184" custLinFactNeighborX="18251"/>
      <dgm:spPr>
        <a:gradFill flip="none" rotWithShape="1">
          <a:gsLst>
            <a:gs pos="100000">
              <a:schemeClr val="accent1"/>
            </a:gs>
            <a:gs pos="50000">
              <a:schemeClr val="accent1">
                <a:lumMod val="60000"/>
                <a:lumOff val="40000"/>
              </a:schemeClr>
            </a:gs>
            <a:gs pos="0">
              <a:schemeClr val="accent1"/>
            </a:gs>
          </a:gsLst>
          <a:path path="shape">
            <a:fillToRect l="50000" t="50000" r="50000" b="50000"/>
          </a:path>
          <a:tileRect/>
        </a:gradFill>
      </dgm:spPr>
    </dgm:pt>
    <dgm:pt modelId="{EBFF84A2-7283-4D87-B1F0-3315F05C6497}" type="pres">
      <dgm:prSet presAssocID="{3D6A2642-DB17-486B-A8B8-7ED84E5FDDB2}" presName="theList" presStyleCnt="0"/>
      <dgm:spPr/>
    </dgm:pt>
    <dgm:pt modelId="{0523F40D-5E43-4292-984A-F1404D8279AC}" type="pres">
      <dgm:prSet presAssocID="{13D6BF96-6D9E-40E7-873E-FC44910EB317}" presName="aNode" presStyleLbl="fgAcc1" presStyleIdx="0" presStyleCnt="4" custScaleX="215055" custScaleY="133259" custLinFactY="-5388" custLinFactNeighborX="-8815" custLinFactNeighborY="-100000">
        <dgm:presLayoutVars>
          <dgm:bulletEnabled val="1"/>
        </dgm:presLayoutVars>
      </dgm:prSet>
      <dgm:spPr/>
      <dgm:t>
        <a:bodyPr/>
        <a:lstStyle/>
        <a:p>
          <a:endParaRPr lang="ru-RU"/>
        </a:p>
      </dgm:t>
    </dgm:pt>
    <dgm:pt modelId="{6C7B2B39-E226-4396-BF66-892D5BB1D11A}" type="pres">
      <dgm:prSet presAssocID="{13D6BF96-6D9E-40E7-873E-FC44910EB317}" presName="aSpace" presStyleCnt="0"/>
      <dgm:spPr/>
    </dgm:pt>
    <dgm:pt modelId="{77239DDF-FF18-44EA-83F7-AE1AD39BDF8E}" type="pres">
      <dgm:prSet presAssocID="{0B0F4F35-6CE8-42EB-853E-93F36F279383}" presName="aNode" presStyleLbl="fgAcc1" presStyleIdx="1" presStyleCnt="4" custScaleX="191548" custScaleY="136499" custLinFactNeighborX="2939" custLinFactNeighborY="80953">
        <dgm:presLayoutVars>
          <dgm:bulletEnabled val="1"/>
        </dgm:presLayoutVars>
      </dgm:prSet>
      <dgm:spPr/>
      <dgm:t>
        <a:bodyPr/>
        <a:lstStyle/>
        <a:p>
          <a:endParaRPr lang="ru-RU"/>
        </a:p>
      </dgm:t>
    </dgm:pt>
    <dgm:pt modelId="{0AA024D4-DB93-455C-A44F-28DA9E00EBA3}" type="pres">
      <dgm:prSet presAssocID="{0B0F4F35-6CE8-42EB-853E-93F36F279383}" presName="aSpace" presStyleCnt="0"/>
      <dgm:spPr/>
    </dgm:pt>
    <dgm:pt modelId="{B6F98960-440D-4314-8E30-2E2BE7B24998}" type="pres">
      <dgm:prSet presAssocID="{719AD1A2-D833-489B-A236-81339BCAE274}" presName="aNode" presStyleLbl="fgAcc1" presStyleIdx="2" presStyleCnt="4" custScaleX="169295" custScaleY="137064" custLinFactY="19309" custLinFactNeighborX="14318" custLinFactNeighborY="100000">
        <dgm:presLayoutVars>
          <dgm:bulletEnabled val="1"/>
        </dgm:presLayoutVars>
      </dgm:prSet>
      <dgm:spPr/>
      <dgm:t>
        <a:bodyPr/>
        <a:lstStyle/>
        <a:p>
          <a:endParaRPr lang="ru-RU"/>
        </a:p>
      </dgm:t>
    </dgm:pt>
    <dgm:pt modelId="{F7C0987D-84B7-4406-93CA-A4D4A0C5E886}" type="pres">
      <dgm:prSet presAssocID="{719AD1A2-D833-489B-A236-81339BCAE274}" presName="aSpace" presStyleCnt="0"/>
      <dgm:spPr/>
    </dgm:pt>
    <dgm:pt modelId="{16182D4F-F924-4C77-AE97-C10BD353313C}" type="pres">
      <dgm:prSet presAssocID="{C10C7E5B-2A44-4042-866B-2032531EB52E}" presName="aNode" presStyleLbl="fgAcc1" presStyleIdx="3" presStyleCnt="4" custScaleX="150298" custScaleY="93110" custLinFactY="36354" custLinFactNeighborX="41754" custLinFactNeighborY="100000">
        <dgm:presLayoutVars>
          <dgm:bulletEnabled val="1"/>
        </dgm:presLayoutVars>
      </dgm:prSet>
      <dgm:spPr/>
      <dgm:t>
        <a:bodyPr/>
        <a:lstStyle/>
        <a:p>
          <a:endParaRPr lang="ru-RU"/>
        </a:p>
      </dgm:t>
    </dgm:pt>
    <dgm:pt modelId="{1CF5872F-EA12-4563-BD17-AFB14588ACA0}" type="pres">
      <dgm:prSet presAssocID="{C10C7E5B-2A44-4042-866B-2032531EB52E}" presName="aSpace" presStyleCnt="0"/>
      <dgm:spPr/>
    </dgm:pt>
  </dgm:ptLst>
  <dgm:cxnLst>
    <dgm:cxn modelId="{95D03E82-62F1-4591-98E7-121AE1CC5274}" srcId="{3D6A2642-DB17-486B-A8B8-7ED84E5FDDB2}" destId="{719AD1A2-D833-489B-A236-81339BCAE274}" srcOrd="2" destOrd="0" parTransId="{BD5F4328-56C7-40FD-8218-FD8296FE5F9C}" sibTransId="{27F84EEC-EB9D-41B8-869B-73A5E600C5E6}"/>
    <dgm:cxn modelId="{17F8CA86-A383-469E-93EB-5A2E204FCAEB}" type="presOf" srcId="{13D6BF96-6D9E-40E7-873E-FC44910EB317}" destId="{0523F40D-5E43-4292-984A-F1404D8279AC}" srcOrd="0" destOrd="0" presId="urn:microsoft.com/office/officeart/2005/8/layout/pyramid2"/>
    <dgm:cxn modelId="{3AFDB01D-9B1D-43BE-A9DD-084347242008}" type="presOf" srcId="{0B0F4F35-6CE8-42EB-853E-93F36F279383}" destId="{77239DDF-FF18-44EA-83F7-AE1AD39BDF8E}" srcOrd="0" destOrd="0" presId="urn:microsoft.com/office/officeart/2005/8/layout/pyramid2"/>
    <dgm:cxn modelId="{7856D379-0CAE-40AB-9D3D-AD0FE416C15C}" type="presOf" srcId="{3D6A2642-DB17-486B-A8B8-7ED84E5FDDB2}" destId="{C2ECCC22-DAA7-4A49-A74B-936456D87C6D}" srcOrd="0" destOrd="0" presId="urn:microsoft.com/office/officeart/2005/8/layout/pyramid2"/>
    <dgm:cxn modelId="{FB4AB367-8078-4EB9-BCE9-205AA0C1F434}" srcId="{3D6A2642-DB17-486B-A8B8-7ED84E5FDDB2}" destId="{13D6BF96-6D9E-40E7-873E-FC44910EB317}" srcOrd="0" destOrd="0" parTransId="{4245163E-6029-441B-9CC8-148512928871}" sibTransId="{F84A8B60-D836-4222-8D1A-A995CD3B9D87}"/>
    <dgm:cxn modelId="{40FFF205-275F-4EB4-8B34-84200BC7C1FA}" srcId="{3D6A2642-DB17-486B-A8B8-7ED84E5FDDB2}" destId="{C10C7E5B-2A44-4042-866B-2032531EB52E}" srcOrd="3" destOrd="0" parTransId="{1C85B99E-DDAC-4D02-9FFF-184AD15E6BD0}" sibTransId="{891384F0-14CD-4077-9090-69B26BCF40D8}"/>
    <dgm:cxn modelId="{5332A674-35BC-422C-8002-FE6078D16A1E}" type="presOf" srcId="{C10C7E5B-2A44-4042-866B-2032531EB52E}" destId="{16182D4F-F924-4C77-AE97-C10BD353313C}" srcOrd="0" destOrd="0" presId="urn:microsoft.com/office/officeart/2005/8/layout/pyramid2"/>
    <dgm:cxn modelId="{CC36FB66-FBA0-4FF1-9965-9442E79DB090}" srcId="{3D6A2642-DB17-486B-A8B8-7ED84E5FDDB2}" destId="{0B0F4F35-6CE8-42EB-853E-93F36F279383}" srcOrd="1" destOrd="0" parTransId="{2EBAE415-4F5A-484F-80BC-F26350976651}" sibTransId="{F85C78D2-AB4C-4C74-9BFB-D188C15BA164}"/>
    <dgm:cxn modelId="{2C4C8D31-1FAD-4BB9-9CE9-95851FAFD2F0}" type="presOf" srcId="{719AD1A2-D833-489B-A236-81339BCAE274}" destId="{B6F98960-440D-4314-8E30-2E2BE7B24998}" srcOrd="0" destOrd="0" presId="urn:microsoft.com/office/officeart/2005/8/layout/pyramid2"/>
    <dgm:cxn modelId="{D57AD78D-97A9-4623-B1DC-16E5F295B01B}" type="presParOf" srcId="{C2ECCC22-DAA7-4A49-A74B-936456D87C6D}" destId="{F8406317-7545-40D8-A845-8266C0F63B0E}" srcOrd="0" destOrd="0" presId="urn:microsoft.com/office/officeart/2005/8/layout/pyramid2"/>
    <dgm:cxn modelId="{7058265F-8695-49FA-A2F4-7A923C6B9CAC}" type="presParOf" srcId="{C2ECCC22-DAA7-4A49-A74B-936456D87C6D}" destId="{EBFF84A2-7283-4D87-B1F0-3315F05C6497}" srcOrd="1" destOrd="0" presId="urn:microsoft.com/office/officeart/2005/8/layout/pyramid2"/>
    <dgm:cxn modelId="{7C62394E-97B1-48F9-BDB4-9611B88C7CB7}" type="presParOf" srcId="{EBFF84A2-7283-4D87-B1F0-3315F05C6497}" destId="{0523F40D-5E43-4292-984A-F1404D8279AC}" srcOrd="0" destOrd="0" presId="urn:microsoft.com/office/officeart/2005/8/layout/pyramid2"/>
    <dgm:cxn modelId="{1FC7DBD1-8F07-4F9D-888B-73C85436A45A}" type="presParOf" srcId="{EBFF84A2-7283-4D87-B1F0-3315F05C6497}" destId="{6C7B2B39-E226-4396-BF66-892D5BB1D11A}" srcOrd="1" destOrd="0" presId="urn:microsoft.com/office/officeart/2005/8/layout/pyramid2"/>
    <dgm:cxn modelId="{8255C37D-FE6F-4481-BE06-E0F2F32DBB7B}" type="presParOf" srcId="{EBFF84A2-7283-4D87-B1F0-3315F05C6497}" destId="{77239DDF-FF18-44EA-83F7-AE1AD39BDF8E}" srcOrd="2" destOrd="0" presId="urn:microsoft.com/office/officeart/2005/8/layout/pyramid2"/>
    <dgm:cxn modelId="{CED39A01-C4D5-4B53-8E0C-4AB2EE43758D}" type="presParOf" srcId="{EBFF84A2-7283-4D87-B1F0-3315F05C6497}" destId="{0AA024D4-DB93-455C-A44F-28DA9E00EBA3}" srcOrd="3" destOrd="0" presId="urn:microsoft.com/office/officeart/2005/8/layout/pyramid2"/>
    <dgm:cxn modelId="{50D15C3E-26E6-4A13-A4CF-C4F20BBABBB2}" type="presParOf" srcId="{EBFF84A2-7283-4D87-B1F0-3315F05C6497}" destId="{B6F98960-440D-4314-8E30-2E2BE7B24998}" srcOrd="4" destOrd="0" presId="urn:microsoft.com/office/officeart/2005/8/layout/pyramid2"/>
    <dgm:cxn modelId="{5C1D26F5-F37E-4289-B1F2-5E1FA18002CF}" type="presParOf" srcId="{EBFF84A2-7283-4D87-B1F0-3315F05C6497}" destId="{F7C0987D-84B7-4406-93CA-A4D4A0C5E886}" srcOrd="5" destOrd="0" presId="urn:microsoft.com/office/officeart/2005/8/layout/pyramid2"/>
    <dgm:cxn modelId="{B55135D3-A96F-4AF0-8A90-09386D929AF5}" type="presParOf" srcId="{EBFF84A2-7283-4D87-B1F0-3315F05C6497}" destId="{16182D4F-F924-4C77-AE97-C10BD353313C}" srcOrd="6" destOrd="0" presId="urn:microsoft.com/office/officeart/2005/8/layout/pyramid2"/>
    <dgm:cxn modelId="{4924A466-741A-4B80-A000-57E385563DF3}" type="presParOf" srcId="{EBFF84A2-7283-4D87-B1F0-3315F05C6497}" destId="{1CF5872F-EA12-4563-BD17-AFB14588ACA0}" srcOrd="7"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4148A1-1C1A-4A1A-A87A-168C11319D87}" type="doc">
      <dgm:prSet loTypeId="urn:microsoft.com/office/officeart/2005/8/layout/chevron1" loCatId="process" qsTypeId="urn:microsoft.com/office/officeart/2005/8/quickstyle/simple1#2" qsCatId="simple" csTypeId="urn:microsoft.com/office/officeart/2005/8/colors/accent1_2#2" csCatId="accent1" phldr="1"/>
      <dgm:spPr/>
      <dgm:t>
        <a:bodyPr/>
        <a:lstStyle/>
        <a:p>
          <a:endParaRPr lang="ru-RU"/>
        </a:p>
      </dgm:t>
    </dgm:pt>
    <dgm:pt modelId="{0F4546BA-5BD2-4669-BC7F-12301239F40B}">
      <dgm:prSet phldrT="[Текст]"/>
      <dgm:spPr/>
      <dgm:t>
        <a:bodyPr/>
        <a:lstStyle/>
        <a:p>
          <a:r>
            <a:rPr lang="ru-RU" dirty="0" smtClean="0"/>
            <a:t>Входной контроль</a:t>
          </a:r>
          <a:endParaRPr lang="ru-RU" dirty="0"/>
        </a:p>
      </dgm:t>
    </dgm:pt>
    <dgm:pt modelId="{610A1645-D380-447A-BAA6-259007AA1894}" type="parTrans" cxnId="{5A9331BA-8066-4FF4-818B-2737318475C4}">
      <dgm:prSet/>
      <dgm:spPr/>
      <dgm:t>
        <a:bodyPr/>
        <a:lstStyle/>
        <a:p>
          <a:endParaRPr lang="ru-RU"/>
        </a:p>
      </dgm:t>
    </dgm:pt>
    <dgm:pt modelId="{6627F563-88FF-41C0-B050-9C84E8AF4AC8}" type="sibTrans" cxnId="{5A9331BA-8066-4FF4-818B-2737318475C4}">
      <dgm:prSet/>
      <dgm:spPr/>
      <dgm:t>
        <a:bodyPr/>
        <a:lstStyle/>
        <a:p>
          <a:endParaRPr lang="ru-RU"/>
        </a:p>
      </dgm:t>
    </dgm:pt>
    <dgm:pt modelId="{235C7782-84DA-4496-8D64-BB682697B512}">
      <dgm:prSet phldrT="[Текст]"/>
      <dgm:spPr/>
      <dgm:t>
        <a:bodyPr/>
        <a:lstStyle/>
        <a:p>
          <a:r>
            <a:rPr lang="ru-RU" dirty="0" smtClean="0"/>
            <a:t>собеседование, опрос</a:t>
          </a:r>
          <a:endParaRPr lang="ru-RU" dirty="0"/>
        </a:p>
      </dgm:t>
    </dgm:pt>
    <dgm:pt modelId="{742CFB5B-FDCA-4927-8089-00EE8F111D58}" type="parTrans" cxnId="{8C588BA7-240A-4679-901E-55DE71F1DCFB}">
      <dgm:prSet/>
      <dgm:spPr/>
      <dgm:t>
        <a:bodyPr/>
        <a:lstStyle/>
        <a:p>
          <a:endParaRPr lang="ru-RU"/>
        </a:p>
      </dgm:t>
    </dgm:pt>
    <dgm:pt modelId="{76093907-770F-4EAB-8FA5-E597A2EC06BA}" type="sibTrans" cxnId="{8C588BA7-240A-4679-901E-55DE71F1DCFB}">
      <dgm:prSet/>
      <dgm:spPr/>
      <dgm:t>
        <a:bodyPr/>
        <a:lstStyle/>
        <a:p>
          <a:endParaRPr lang="ru-RU"/>
        </a:p>
      </dgm:t>
    </dgm:pt>
    <dgm:pt modelId="{DB24861B-33F5-4D40-B074-F28FFC9C1459}">
      <dgm:prSet phldrT="[Текст]"/>
      <dgm:spPr/>
      <dgm:t>
        <a:bodyPr/>
        <a:lstStyle/>
        <a:p>
          <a:r>
            <a:rPr lang="ru-RU" dirty="0" smtClean="0"/>
            <a:t>Текущий контроль</a:t>
          </a:r>
          <a:endParaRPr lang="ru-RU" dirty="0"/>
        </a:p>
      </dgm:t>
    </dgm:pt>
    <dgm:pt modelId="{233C761B-1376-4239-9D77-F1FF6B12BA8A}" type="parTrans" cxnId="{7B87D46D-0777-4749-A23C-D5752FD1920B}">
      <dgm:prSet/>
      <dgm:spPr/>
      <dgm:t>
        <a:bodyPr/>
        <a:lstStyle/>
        <a:p>
          <a:endParaRPr lang="ru-RU"/>
        </a:p>
      </dgm:t>
    </dgm:pt>
    <dgm:pt modelId="{59DC4719-20FD-40ED-B713-4A407FAD21B9}" type="sibTrans" cxnId="{7B87D46D-0777-4749-A23C-D5752FD1920B}">
      <dgm:prSet/>
      <dgm:spPr/>
      <dgm:t>
        <a:bodyPr/>
        <a:lstStyle/>
        <a:p>
          <a:endParaRPr lang="ru-RU"/>
        </a:p>
      </dgm:t>
    </dgm:pt>
    <dgm:pt modelId="{552E1799-BF93-4166-8D5C-61A731E586E6}">
      <dgm:prSet phldrT="[Текст]"/>
      <dgm:spPr/>
      <dgm:t>
        <a:bodyPr/>
        <a:lstStyle/>
        <a:p>
          <a:r>
            <a:rPr lang="ru-RU" dirty="0" smtClean="0"/>
            <a:t>тесты, </a:t>
          </a:r>
          <a:endParaRPr lang="ru-RU" dirty="0"/>
        </a:p>
      </dgm:t>
    </dgm:pt>
    <dgm:pt modelId="{CC0E9D12-3CA4-4EA5-A27D-9923DA68B235}" type="parTrans" cxnId="{1405A80A-FAEE-4DCD-9F26-095C77F58990}">
      <dgm:prSet/>
      <dgm:spPr/>
      <dgm:t>
        <a:bodyPr/>
        <a:lstStyle/>
        <a:p>
          <a:endParaRPr lang="ru-RU"/>
        </a:p>
      </dgm:t>
    </dgm:pt>
    <dgm:pt modelId="{C580930F-62C3-47C7-824D-32F3596CDD29}" type="sibTrans" cxnId="{1405A80A-FAEE-4DCD-9F26-095C77F58990}">
      <dgm:prSet/>
      <dgm:spPr/>
      <dgm:t>
        <a:bodyPr/>
        <a:lstStyle/>
        <a:p>
          <a:endParaRPr lang="ru-RU"/>
        </a:p>
      </dgm:t>
    </dgm:pt>
    <dgm:pt modelId="{701C16BA-4B47-4D3D-8C14-F2B553ADF885}">
      <dgm:prSet phldrT="[Текст]"/>
      <dgm:spPr/>
      <dgm:t>
        <a:bodyPr/>
        <a:lstStyle/>
        <a:p>
          <a:r>
            <a:rPr lang="ru-RU" dirty="0" smtClean="0"/>
            <a:t>Итоговый контроль</a:t>
          </a:r>
          <a:endParaRPr lang="ru-RU" dirty="0"/>
        </a:p>
      </dgm:t>
    </dgm:pt>
    <dgm:pt modelId="{C14BCCFA-96BE-4DB7-85C9-359847029BC4}" type="parTrans" cxnId="{2DF9A2A8-1077-4962-BF3B-0A0DA98F7CA2}">
      <dgm:prSet/>
      <dgm:spPr/>
      <dgm:t>
        <a:bodyPr/>
        <a:lstStyle/>
        <a:p>
          <a:endParaRPr lang="ru-RU"/>
        </a:p>
      </dgm:t>
    </dgm:pt>
    <dgm:pt modelId="{47DF49EE-EDF6-4B7C-9DAE-D860B896E92F}" type="sibTrans" cxnId="{2DF9A2A8-1077-4962-BF3B-0A0DA98F7CA2}">
      <dgm:prSet/>
      <dgm:spPr/>
      <dgm:t>
        <a:bodyPr/>
        <a:lstStyle/>
        <a:p>
          <a:endParaRPr lang="ru-RU"/>
        </a:p>
      </dgm:t>
    </dgm:pt>
    <dgm:pt modelId="{7CFAC3B3-5D5B-4AFA-88C6-F8B3C974E749}">
      <dgm:prSet phldrT="[Текст]"/>
      <dgm:spPr/>
      <dgm:t>
        <a:bodyPr/>
        <a:lstStyle/>
        <a:p>
          <a:r>
            <a:rPr lang="ru-RU" dirty="0" smtClean="0"/>
            <a:t>практическая работа «Чему я научился», </a:t>
          </a:r>
          <a:endParaRPr lang="ru-RU" dirty="0"/>
        </a:p>
      </dgm:t>
    </dgm:pt>
    <dgm:pt modelId="{9EF87CDD-CD3B-475B-87DF-A8CCB586452E}" type="parTrans" cxnId="{751C546D-F469-40CB-BC5E-29D909B89531}">
      <dgm:prSet/>
      <dgm:spPr/>
      <dgm:t>
        <a:bodyPr/>
        <a:lstStyle/>
        <a:p>
          <a:endParaRPr lang="ru-RU"/>
        </a:p>
      </dgm:t>
    </dgm:pt>
    <dgm:pt modelId="{7C058D94-5E24-4171-88F5-8F7017F2BAD6}" type="sibTrans" cxnId="{751C546D-F469-40CB-BC5E-29D909B89531}">
      <dgm:prSet/>
      <dgm:spPr/>
      <dgm:t>
        <a:bodyPr/>
        <a:lstStyle/>
        <a:p>
          <a:endParaRPr lang="ru-RU"/>
        </a:p>
      </dgm:t>
    </dgm:pt>
    <dgm:pt modelId="{C2031F94-3487-4A18-8516-E1AC47B84361}">
      <dgm:prSet phldrT="[Текст]"/>
      <dgm:spPr/>
      <dgm:t>
        <a:bodyPr/>
        <a:lstStyle/>
        <a:p>
          <a:r>
            <a:rPr lang="ru-RU" dirty="0" smtClean="0"/>
            <a:t>контрольные работы,  </a:t>
          </a:r>
          <a:endParaRPr lang="ru-RU" dirty="0"/>
        </a:p>
      </dgm:t>
    </dgm:pt>
    <dgm:pt modelId="{71508F41-3CDD-464F-989C-F50EC9BD5B5A}" type="parTrans" cxnId="{5935AA72-A901-4132-8395-84E455997E7B}">
      <dgm:prSet/>
      <dgm:spPr/>
      <dgm:t>
        <a:bodyPr/>
        <a:lstStyle/>
        <a:p>
          <a:endParaRPr lang="ru-RU"/>
        </a:p>
      </dgm:t>
    </dgm:pt>
    <dgm:pt modelId="{12859F75-D80A-442E-8981-16188A5DBA49}" type="sibTrans" cxnId="{5935AA72-A901-4132-8395-84E455997E7B}">
      <dgm:prSet/>
      <dgm:spPr/>
      <dgm:t>
        <a:bodyPr/>
        <a:lstStyle/>
        <a:p>
          <a:endParaRPr lang="ru-RU"/>
        </a:p>
      </dgm:t>
    </dgm:pt>
    <dgm:pt modelId="{EC9D1B38-B5FE-4E6B-9A40-097C459B1E25}">
      <dgm:prSet phldrT="[Текст]"/>
      <dgm:spPr/>
      <dgm:t>
        <a:bodyPr/>
        <a:lstStyle/>
        <a:p>
          <a:r>
            <a:rPr lang="ru-RU" dirty="0" smtClean="0"/>
            <a:t>творческие задания, </a:t>
          </a:r>
          <a:endParaRPr lang="ru-RU" dirty="0"/>
        </a:p>
      </dgm:t>
    </dgm:pt>
    <dgm:pt modelId="{7F0948AF-8EF0-4B6C-800D-4806795178F1}" type="parTrans" cxnId="{1ECEB1E9-D68B-46D5-931A-BCCD1386C073}">
      <dgm:prSet/>
      <dgm:spPr/>
      <dgm:t>
        <a:bodyPr/>
        <a:lstStyle/>
        <a:p>
          <a:endParaRPr lang="ru-RU"/>
        </a:p>
      </dgm:t>
    </dgm:pt>
    <dgm:pt modelId="{A8C0BC75-DEBB-42F5-BBB3-3593A048C6DA}" type="sibTrans" cxnId="{1ECEB1E9-D68B-46D5-931A-BCCD1386C073}">
      <dgm:prSet/>
      <dgm:spPr/>
      <dgm:t>
        <a:bodyPr/>
        <a:lstStyle/>
        <a:p>
          <a:endParaRPr lang="ru-RU"/>
        </a:p>
      </dgm:t>
    </dgm:pt>
    <dgm:pt modelId="{464E8FE6-DC1B-4EA7-91B3-D31000E25AD0}">
      <dgm:prSet phldrT="[Текст]"/>
      <dgm:spPr/>
      <dgm:t>
        <a:bodyPr/>
        <a:lstStyle/>
        <a:p>
          <a:r>
            <a:rPr lang="ru-RU" dirty="0" smtClean="0"/>
            <a:t>рефераты, </a:t>
          </a:r>
          <a:endParaRPr lang="ru-RU" dirty="0"/>
        </a:p>
      </dgm:t>
    </dgm:pt>
    <dgm:pt modelId="{5FB72B08-B170-4761-891D-174FD6B95851}" type="parTrans" cxnId="{47B7BCEC-8414-4283-8D71-B42FF5A2565E}">
      <dgm:prSet/>
      <dgm:spPr/>
      <dgm:t>
        <a:bodyPr/>
        <a:lstStyle/>
        <a:p>
          <a:endParaRPr lang="ru-RU"/>
        </a:p>
      </dgm:t>
    </dgm:pt>
    <dgm:pt modelId="{C93BDCAD-0E49-4C94-ABAE-05F2ADFB496E}" type="sibTrans" cxnId="{47B7BCEC-8414-4283-8D71-B42FF5A2565E}">
      <dgm:prSet/>
      <dgm:spPr/>
      <dgm:t>
        <a:bodyPr/>
        <a:lstStyle/>
        <a:p>
          <a:endParaRPr lang="ru-RU"/>
        </a:p>
      </dgm:t>
    </dgm:pt>
    <dgm:pt modelId="{FB4370E2-C1EE-42B2-BC6C-C0F2350E63CC}">
      <dgm:prSet phldrT="[Текст]"/>
      <dgm:spPr/>
      <dgm:t>
        <a:bodyPr/>
        <a:lstStyle/>
        <a:p>
          <a:r>
            <a:rPr lang="ru-RU" dirty="0" smtClean="0"/>
            <a:t>проекты, </a:t>
          </a:r>
          <a:endParaRPr lang="ru-RU" dirty="0"/>
        </a:p>
      </dgm:t>
    </dgm:pt>
    <dgm:pt modelId="{91A43D72-AEF5-494D-9BB4-DF9FEE7AC880}" type="parTrans" cxnId="{642CA723-3315-48BB-866D-9E0785A34282}">
      <dgm:prSet/>
      <dgm:spPr/>
      <dgm:t>
        <a:bodyPr/>
        <a:lstStyle/>
        <a:p>
          <a:endParaRPr lang="ru-RU"/>
        </a:p>
      </dgm:t>
    </dgm:pt>
    <dgm:pt modelId="{25036195-D9B1-4F52-A6F2-88459A7F85C0}" type="sibTrans" cxnId="{642CA723-3315-48BB-866D-9E0785A34282}">
      <dgm:prSet/>
      <dgm:spPr/>
      <dgm:t>
        <a:bodyPr/>
        <a:lstStyle/>
        <a:p>
          <a:endParaRPr lang="ru-RU"/>
        </a:p>
      </dgm:t>
    </dgm:pt>
    <dgm:pt modelId="{9BB14097-EF72-41D1-819B-04873C051A51}">
      <dgm:prSet phldrT="[Текст]"/>
      <dgm:spPr/>
      <dgm:t>
        <a:bodyPr/>
        <a:lstStyle/>
        <a:p>
          <a:r>
            <a:rPr lang="ru-RU" dirty="0" smtClean="0"/>
            <a:t>читательские конференции</a:t>
          </a:r>
          <a:endParaRPr lang="ru-RU" dirty="0"/>
        </a:p>
      </dgm:t>
    </dgm:pt>
    <dgm:pt modelId="{1E0403B1-6D05-428E-A678-1FFB0E373353}" type="parTrans" cxnId="{7D96522E-7955-41EA-837B-2825FB196C18}">
      <dgm:prSet/>
      <dgm:spPr/>
      <dgm:t>
        <a:bodyPr/>
        <a:lstStyle/>
        <a:p>
          <a:endParaRPr lang="ru-RU"/>
        </a:p>
      </dgm:t>
    </dgm:pt>
    <dgm:pt modelId="{C1DD694C-A2E5-4049-99C8-5BDA5ADF3B1A}" type="sibTrans" cxnId="{7D96522E-7955-41EA-837B-2825FB196C18}">
      <dgm:prSet/>
      <dgm:spPr/>
      <dgm:t>
        <a:bodyPr/>
        <a:lstStyle/>
        <a:p>
          <a:endParaRPr lang="ru-RU"/>
        </a:p>
      </dgm:t>
    </dgm:pt>
    <dgm:pt modelId="{1C08FC8E-DFA6-48FE-BF37-E37D185890D3}">
      <dgm:prSet phldrT="[Текст]"/>
      <dgm:spPr/>
      <dgm:t>
        <a:bodyPr/>
        <a:lstStyle/>
        <a:p>
          <a:r>
            <a:rPr lang="ru-RU" dirty="0" smtClean="0"/>
            <a:t>читательская конференция,</a:t>
          </a:r>
          <a:endParaRPr lang="ru-RU" dirty="0"/>
        </a:p>
      </dgm:t>
    </dgm:pt>
    <dgm:pt modelId="{92722C25-5F04-4A98-8743-064F0A316044}" type="parTrans" cxnId="{3AE9815F-FFB6-4884-A131-7B3DD142CD64}">
      <dgm:prSet/>
      <dgm:spPr/>
      <dgm:t>
        <a:bodyPr/>
        <a:lstStyle/>
        <a:p>
          <a:endParaRPr lang="ru-RU"/>
        </a:p>
      </dgm:t>
    </dgm:pt>
    <dgm:pt modelId="{BA05C76B-C449-4D50-8C26-B4618EACFD81}" type="sibTrans" cxnId="{3AE9815F-FFB6-4884-A131-7B3DD142CD64}">
      <dgm:prSet/>
      <dgm:spPr/>
      <dgm:t>
        <a:bodyPr/>
        <a:lstStyle/>
        <a:p>
          <a:endParaRPr lang="ru-RU"/>
        </a:p>
      </dgm:t>
    </dgm:pt>
    <dgm:pt modelId="{0E2C8FF7-739E-4B30-BD43-C7FF33D0A143}">
      <dgm:prSet phldrT="[Текст]"/>
      <dgm:spPr/>
      <dgm:t>
        <a:bodyPr/>
        <a:lstStyle/>
        <a:p>
          <a:r>
            <a:rPr lang="ru-RU" dirty="0" smtClean="0"/>
            <a:t>представление рефератов, защита экологических проектов</a:t>
          </a:r>
          <a:endParaRPr lang="ru-RU" dirty="0"/>
        </a:p>
      </dgm:t>
    </dgm:pt>
    <dgm:pt modelId="{58834962-4424-4ABB-9531-28272D29DAF5}" type="parTrans" cxnId="{45690320-0DB2-4C42-AED4-6FC11AEDB385}">
      <dgm:prSet/>
      <dgm:spPr/>
      <dgm:t>
        <a:bodyPr/>
        <a:lstStyle/>
        <a:p>
          <a:endParaRPr lang="ru-RU"/>
        </a:p>
      </dgm:t>
    </dgm:pt>
    <dgm:pt modelId="{486D4687-4151-4677-9058-65B6E0B68E67}" type="sibTrans" cxnId="{45690320-0DB2-4C42-AED4-6FC11AEDB385}">
      <dgm:prSet/>
      <dgm:spPr/>
      <dgm:t>
        <a:bodyPr/>
        <a:lstStyle/>
        <a:p>
          <a:endParaRPr lang="ru-RU"/>
        </a:p>
      </dgm:t>
    </dgm:pt>
    <dgm:pt modelId="{B6B1E4B7-B8F5-4EFC-BFFE-9B7B6B9B3A11}" type="pres">
      <dgm:prSet presAssocID="{FC4148A1-1C1A-4A1A-A87A-168C11319D87}" presName="Name0" presStyleCnt="0">
        <dgm:presLayoutVars>
          <dgm:dir/>
          <dgm:animLvl val="lvl"/>
          <dgm:resizeHandles val="exact"/>
        </dgm:presLayoutVars>
      </dgm:prSet>
      <dgm:spPr/>
      <dgm:t>
        <a:bodyPr/>
        <a:lstStyle/>
        <a:p>
          <a:endParaRPr lang="ru-RU"/>
        </a:p>
      </dgm:t>
    </dgm:pt>
    <dgm:pt modelId="{4DD67267-E7EB-4B16-8889-0B7702486DF8}" type="pres">
      <dgm:prSet presAssocID="{0F4546BA-5BD2-4669-BC7F-12301239F40B}" presName="composite" presStyleCnt="0"/>
      <dgm:spPr/>
    </dgm:pt>
    <dgm:pt modelId="{971F31C0-5E9F-483A-AD14-18F49FC55A1D}" type="pres">
      <dgm:prSet presAssocID="{0F4546BA-5BD2-4669-BC7F-12301239F40B}" presName="parTx" presStyleLbl="node1" presStyleIdx="0" presStyleCnt="3">
        <dgm:presLayoutVars>
          <dgm:chMax val="0"/>
          <dgm:chPref val="0"/>
          <dgm:bulletEnabled val="1"/>
        </dgm:presLayoutVars>
      </dgm:prSet>
      <dgm:spPr/>
      <dgm:t>
        <a:bodyPr/>
        <a:lstStyle/>
        <a:p>
          <a:endParaRPr lang="ru-RU"/>
        </a:p>
      </dgm:t>
    </dgm:pt>
    <dgm:pt modelId="{42B6343F-192A-4851-982B-5443B313701C}" type="pres">
      <dgm:prSet presAssocID="{0F4546BA-5BD2-4669-BC7F-12301239F40B}" presName="desTx" presStyleLbl="revTx" presStyleIdx="0" presStyleCnt="3">
        <dgm:presLayoutVars>
          <dgm:bulletEnabled val="1"/>
        </dgm:presLayoutVars>
      </dgm:prSet>
      <dgm:spPr/>
      <dgm:t>
        <a:bodyPr/>
        <a:lstStyle/>
        <a:p>
          <a:endParaRPr lang="ru-RU"/>
        </a:p>
      </dgm:t>
    </dgm:pt>
    <dgm:pt modelId="{9298A5BE-D79C-4898-80F9-62A2090B80A9}" type="pres">
      <dgm:prSet presAssocID="{6627F563-88FF-41C0-B050-9C84E8AF4AC8}" presName="space" presStyleCnt="0"/>
      <dgm:spPr/>
    </dgm:pt>
    <dgm:pt modelId="{F9754F25-C20E-4860-89D3-D5835B2EFD04}" type="pres">
      <dgm:prSet presAssocID="{DB24861B-33F5-4D40-B074-F28FFC9C1459}" presName="composite" presStyleCnt="0"/>
      <dgm:spPr/>
    </dgm:pt>
    <dgm:pt modelId="{285A943C-67D5-4DCC-9D49-EE07E5C4E034}" type="pres">
      <dgm:prSet presAssocID="{DB24861B-33F5-4D40-B074-F28FFC9C1459}" presName="parTx" presStyleLbl="node1" presStyleIdx="1" presStyleCnt="3">
        <dgm:presLayoutVars>
          <dgm:chMax val="0"/>
          <dgm:chPref val="0"/>
          <dgm:bulletEnabled val="1"/>
        </dgm:presLayoutVars>
      </dgm:prSet>
      <dgm:spPr/>
      <dgm:t>
        <a:bodyPr/>
        <a:lstStyle/>
        <a:p>
          <a:endParaRPr lang="ru-RU"/>
        </a:p>
      </dgm:t>
    </dgm:pt>
    <dgm:pt modelId="{0E55DD94-652A-4FAC-9034-759532835EB9}" type="pres">
      <dgm:prSet presAssocID="{DB24861B-33F5-4D40-B074-F28FFC9C1459}" presName="desTx" presStyleLbl="revTx" presStyleIdx="1" presStyleCnt="3">
        <dgm:presLayoutVars>
          <dgm:bulletEnabled val="1"/>
        </dgm:presLayoutVars>
      </dgm:prSet>
      <dgm:spPr/>
      <dgm:t>
        <a:bodyPr/>
        <a:lstStyle/>
        <a:p>
          <a:endParaRPr lang="ru-RU"/>
        </a:p>
      </dgm:t>
    </dgm:pt>
    <dgm:pt modelId="{3B753D4D-7DD5-4B25-B0CF-B7F8AA5856A4}" type="pres">
      <dgm:prSet presAssocID="{59DC4719-20FD-40ED-B713-4A407FAD21B9}" presName="space" presStyleCnt="0"/>
      <dgm:spPr/>
    </dgm:pt>
    <dgm:pt modelId="{9AEAD323-2E82-4C5A-8041-5AB2F26524BB}" type="pres">
      <dgm:prSet presAssocID="{701C16BA-4B47-4D3D-8C14-F2B553ADF885}" presName="composite" presStyleCnt="0"/>
      <dgm:spPr/>
    </dgm:pt>
    <dgm:pt modelId="{96F8A425-0026-4E0C-90FD-965421A0345F}" type="pres">
      <dgm:prSet presAssocID="{701C16BA-4B47-4D3D-8C14-F2B553ADF885}" presName="parTx" presStyleLbl="node1" presStyleIdx="2" presStyleCnt="3">
        <dgm:presLayoutVars>
          <dgm:chMax val="0"/>
          <dgm:chPref val="0"/>
          <dgm:bulletEnabled val="1"/>
        </dgm:presLayoutVars>
      </dgm:prSet>
      <dgm:spPr/>
      <dgm:t>
        <a:bodyPr/>
        <a:lstStyle/>
        <a:p>
          <a:endParaRPr lang="ru-RU"/>
        </a:p>
      </dgm:t>
    </dgm:pt>
    <dgm:pt modelId="{FCB86BCD-A1E3-4546-9F9A-63AF2B0BCA2C}" type="pres">
      <dgm:prSet presAssocID="{701C16BA-4B47-4D3D-8C14-F2B553ADF885}" presName="desTx" presStyleLbl="revTx" presStyleIdx="2" presStyleCnt="3">
        <dgm:presLayoutVars>
          <dgm:bulletEnabled val="1"/>
        </dgm:presLayoutVars>
      </dgm:prSet>
      <dgm:spPr/>
      <dgm:t>
        <a:bodyPr/>
        <a:lstStyle/>
        <a:p>
          <a:endParaRPr lang="ru-RU"/>
        </a:p>
      </dgm:t>
    </dgm:pt>
  </dgm:ptLst>
  <dgm:cxnLst>
    <dgm:cxn modelId="{1ECEB1E9-D68B-46D5-931A-BCCD1386C073}" srcId="{DB24861B-33F5-4D40-B074-F28FFC9C1459}" destId="{EC9D1B38-B5FE-4E6B-9A40-097C459B1E25}" srcOrd="2" destOrd="0" parTransId="{7F0948AF-8EF0-4B6C-800D-4806795178F1}" sibTransId="{A8C0BC75-DEBB-42F5-BBB3-3593A048C6DA}"/>
    <dgm:cxn modelId="{2CBB0F2E-AD45-4DEC-B944-944EB6B4CB39}" type="presOf" srcId="{0F4546BA-5BD2-4669-BC7F-12301239F40B}" destId="{971F31C0-5E9F-483A-AD14-18F49FC55A1D}" srcOrd="0" destOrd="0" presId="urn:microsoft.com/office/officeart/2005/8/layout/chevron1"/>
    <dgm:cxn modelId="{751C546D-F469-40CB-BC5E-29D909B89531}" srcId="{701C16BA-4B47-4D3D-8C14-F2B553ADF885}" destId="{7CFAC3B3-5D5B-4AFA-88C6-F8B3C974E749}" srcOrd="0" destOrd="0" parTransId="{9EF87CDD-CD3B-475B-87DF-A8CCB586452E}" sibTransId="{7C058D94-5E24-4171-88F5-8F7017F2BAD6}"/>
    <dgm:cxn modelId="{816AAD7C-5075-4ABC-A1EF-8778DA5FBDEC}" type="presOf" srcId="{0E2C8FF7-739E-4B30-BD43-C7FF33D0A143}" destId="{FCB86BCD-A1E3-4546-9F9A-63AF2B0BCA2C}" srcOrd="0" destOrd="2" presId="urn:microsoft.com/office/officeart/2005/8/layout/chevron1"/>
    <dgm:cxn modelId="{5A9331BA-8066-4FF4-818B-2737318475C4}" srcId="{FC4148A1-1C1A-4A1A-A87A-168C11319D87}" destId="{0F4546BA-5BD2-4669-BC7F-12301239F40B}" srcOrd="0" destOrd="0" parTransId="{610A1645-D380-447A-BAA6-259007AA1894}" sibTransId="{6627F563-88FF-41C0-B050-9C84E8AF4AC8}"/>
    <dgm:cxn modelId="{1405A80A-FAEE-4DCD-9F26-095C77F58990}" srcId="{DB24861B-33F5-4D40-B074-F28FFC9C1459}" destId="{552E1799-BF93-4166-8D5C-61A731E586E6}" srcOrd="0" destOrd="0" parTransId="{CC0E9D12-3CA4-4EA5-A27D-9923DA68B235}" sibTransId="{C580930F-62C3-47C7-824D-32F3596CDD29}"/>
    <dgm:cxn modelId="{8C588BA7-240A-4679-901E-55DE71F1DCFB}" srcId="{0F4546BA-5BD2-4669-BC7F-12301239F40B}" destId="{235C7782-84DA-4496-8D64-BB682697B512}" srcOrd="0" destOrd="0" parTransId="{742CFB5B-FDCA-4927-8089-00EE8F111D58}" sibTransId="{76093907-770F-4EAB-8FA5-E597A2EC06BA}"/>
    <dgm:cxn modelId="{5935AA72-A901-4132-8395-84E455997E7B}" srcId="{DB24861B-33F5-4D40-B074-F28FFC9C1459}" destId="{C2031F94-3487-4A18-8516-E1AC47B84361}" srcOrd="1" destOrd="0" parTransId="{71508F41-3CDD-464F-989C-F50EC9BD5B5A}" sibTransId="{12859F75-D80A-442E-8981-16188A5DBA49}"/>
    <dgm:cxn modelId="{FA2CED69-675B-4CAA-AE1D-6E999995A3F4}" type="presOf" srcId="{464E8FE6-DC1B-4EA7-91B3-D31000E25AD0}" destId="{0E55DD94-652A-4FAC-9034-759532835EB9}" srcOrd="0" destOrd="3" presId="urn:microsoft.com/office/officeart/2005/8/layout/chevron1"/>
    <dgm:cxn modelId="{2E5E3F49-816A-4049-A3BB-F63016615CD1}" type="presOf" srcId="{552E1799-BF93-4166-8D5C-61A731E586E6}" destId="{0E55DD94-652A-4FAC-9034-759532835EB9}" srcOrd="0" destOrd="0" presId="urn:microsoft.com/office/officeart/2005/8/layout/chevron1"/>
    <dgm:cxn modelId="{9FA9A92A-751F-44C0-961E-6EDEF4193957}" type="presOf" srcId="{7CFAC3B3-5D5B-4AFA-88C6-F8B3C974E749}" destId="{FCB86BCD-A1E3-4546-9F9A-63AF2B0BCA2C}" srcOrd="0" destOrd="0" presId="urn:microsoft.com/office/officeart/2005/8/layout/chevron1"/>
    <dgm:cxn modelId="{2DF9A2A8-1077-4962-BF3B-0A0DA98F7CA2}" srcId="{FC4148A1-1C1A-4A1A-A87A-168C11319D87}" destId="{701C16BA-4B47-4D3D-8C14-F2B553ADF885}" srcOrd="2" destOrd="0" parTransId="{C14BCCFA-96BE-4DB7-85C9-359847029BC4}" sibTransId="{47DF49EE-EDF6-4B7C-9DAE-D860B896E92F}"/>
    <dgm:cxn modelId="{10D70EE0-28B4-4EEB-AAFF-829D3BC61FD3}" type="presOf" srcId="{FB4370E2-C1EE-42B2-BC6C-C0F2350E63CC}" destId="{0E55DD94-652A-4FAC-9034-759532835EB9}" srcOrd="0" destOrd="4" presId="urn:microsoft.com/office/officeart/2005/8/layout/chevron1"/>
    <dgm:cxn modelId="{1812A5A4-9373-482D-A9B6-0B1F1AE7293F}" type="presOf" srcId="{C2031F94-3487-4A18-8516-E1AC47B84361}" destId="{0E55DD94-652A-4FAC-9034-759532835EB9}" srcOrd="0" destOrd="1" presId="urn:microsoft.com/office/officeart/2005/8/layout/chevron1"/>
    <dgm:cxn modelId="{45690320-0DB2-4C42-AED4-6FC11AEDB385}" srcId="{701C16BA-4B47-4D3D-8C14-F2B553ADF885}" destId="{0E2C8FF7-739E-4B30-BD43-C7FF33D0A143}" srcOrd="2" destOrd="0" parTransId="{58834962-4424-4ABB-9531-28272D29DAF5}" sibTransId="{486D4687-4151-4677-9058-65B6E0B68E67}"/>
    <dgm:cxn modelId="{D3486D55-8203-46FC-993E-12F66720BACF}" type="presOf" srcId="{FC4148A1-1C1A-4A1A-A87A-168C11319D87}" destId="{B6B1E4B7-B8F5-4EFC-BFFE-9B7B6B9B3A11}" srcOrd="0" destOrd="0" presId="urn:microsoft.com/office/officeart/2005/8/layout/chevron1"/>
    <dgm:cxn modelId="{7B87D46D-0777-4749-A23C-D5752FD1920B}" srcId="{FC4148A1-1C1A-4A1A-A87A-168C11319D87}" destId="{DB24861B-33F5-4D40-B074-F28FFC9C1459}" srcOrd="1" destOrd="0" parTransId="{233C761B-1376-4239-9D77-F1FF6B12BA8A}" sibTransId="{59DC4719-20FD-40ED-B713-4A407FAD21B9}"/>
    <dgm:cxn modelId="{529DB541-119D-4094-8F7E-09591B824C0F}" type="presOf" srcId="{DB24861B-33F5-4D40-B074-F28FFC9C1459}" destId="{285A943C-67D5-4DCC-9D49-EE07E5C4E034}" srcOrd="0" destOrd="0" presId="urn:microsoft.com/office/officeart/2005/8/layout/chevron1"/>
    <dgm:cxn modelId="{98FDADA7-F405-46B2-8FEE-62CE01253F9D}" type="presOf" srcId="{1C08FC8E-DFA6-48FE-BF37-E37D185890D3}" destId="{FCB86BCD-A1E3-4546-9F9A-63AF2B0BCA2C}" srcOrd="0" destOrd="1" presId="urn:microsoft.com/office/officeart/2005/8/layout/chevron1"/>
    <dgm:cxn modelId="{47B7BCEC-8414-4283-8D71-B42FF5A2565E}" srcId="{DB24861B-33F5-4D40-B074-F28FFC9C1459}" destId="{464E8FE6-DC1B-4EA7-91B3-D31000E25AD0}" srcOrd="3" destOrd="0" parTransId="{5FB72B08-B170-4761-891D-174FD6B95851}" sibTransId="{C93BDCAD-0E49-4C94-ABAE-05F2ADFB496E}"/>
    <dgm:cxn modelId="{3AE9815F-FFB6-4884-A131-7B3DD142CD64}" srcId="{701C16BA-4B47-4D3D-8C14-F2B553ADF885}" destId="{1C08FC8E-DFA6-48FE-BF37-E37D185890D3}" srcOrd="1" destOrd="0" parTransId="{92722C25-5F04-4A98-8743-064F0A316044}" sibTransId="{BA05C76B-C449-4D50-8C26-B4618EACFD81}"/>
    <dgm:cxn modelId="{7D96522E-7955-41EA-837B-2825FB196C18}" srcId="{DB24861B-33F5-4D40-B074-F28FFC9C1459}" destId="{9BB14097-EF72-41D1-819B-04873C051A51}" srcOrd="5" destOrd="0" parTransId="{1E0403B1-6D05-428E-A678-1FFB0E373353}" sibTransId="{C1DD694C-A2E5-4049-99C8-5BDA5ADF3B1A}"/>
    <dgm:cxn modelId="{C2932B02-2566-41F7-81AA-EB955775D969}" type="presOf" srcId="{9BB14097-EF72-41D1-819B-04873C051A51}" destId="{0E55DD94-652A-4FAC-9034-759532835EB9}" srcOrd="0" destOrd="5" presId="urn:microsoft.com/office/officeart/2005/8/layout/chevron1"/>
    <dgm:cxn modelId="{7E811E70-8924-4580-95A0-567D051B6088}" type="presOf" srcId="{701C16BA-4B47-4D3D-8C14-F2B553ADF885}" destId="{96F8A425-0026-4E0C-90FD-965421A0345F}" srcOrd="0" destOrd="0" presId="urn:microsoft.com/office/officeart/2005/8/layout/chevron1"/>
    <dgm:cxn modelId="{642CA723-3315-48BB-866D-9E0785A34282}" srcId="{DB24861B-33F5-4D40-B074-F28FFC9C1459}" destId="{FB4370E2-C1EE-42B2-BC6C-C0F2350E63CC}" srcOrd="4" destOrd="0" parTransId="{91A43D72-AEF5-494D-9BB4-DF9FEE7AC880}" sibTransId="{25036195-D9B1-4F52-A6F2-88459A7F85C0}"/>
    <dgm:cxn modelId="{E741C9FF-CF11-4E14-991E-62B714ED7C38}" type="presOf" srcId="{235C7782-84DA-4496-8D64-BB682697B512}" destId="{42B6343F-192A-4851-982B-5443B313701C}" srcOrd="0" destOrd="0" presId="urn:microsoft.com/office/officeart/2005/8/layout/chevron1"/>
    <dgm:cxn modelId="{4D09D33D-C12F-4400-B24D-324FE5ED47BB}" type="presOf" srcId="{EC9D1B38-B5FE-4E6B-9A40-097C459B1E25}" destId="{0E55DD94-652A-4FAC-9034-759532835EB9}" srcOrd="0" destOrd="2" presId="urn:microsoft.com/office/officeart/2005/8/layout/chevron1"/>
    <dgm:cxn modelId="{4F6E68C6-37F1-4DD7-852E-67454D9198E2}" type="presParOf" srcId="{B6B1E4B7-B8F5-4EFC-BFFE-9B7B6B9B3A11}" destId="{4DD67267-E7EB-4B16-8889-0B7702486DF8}" srcOrd="0" destOrd="0" presId="urn:microsoft.com/office/officeart/2005/8/layout/chevron1"/>
    <dgm:cxn modelId="{444455D3-F0B0-4D4C-91F7-F85692D64AC4}" type="presParOf" srcId="{4DD67267-E7EB-4B16-8889-0B7702486DF8}" destId="{971F31C0-5E9F-483A-AD14-18F49FC55A1D}" srcOrd="0" destOrd="0" presId="urn:microsoft.com/office/officeart/2005/8/layout/chevron1"/>
    <dgm:cxn modelId="{E8BC9D62-6697-4F8A-8D40-0F2D76DDD35F}" type="presParOf" srcId="{4DD67267-E7EB-4B16-8889-0B7702486DF8}" destId="{42B6343F-192A-4851-982B-5443B313701C}" srcOrd="1" destOrd="0" presId="urn:microsoft.com/office/officeart/2005/8/layout/chevron1"/>
    <dgm:cxn modelId="{411ED30C-318F-43A6-AB10-9E2E2097DC4B}" type="presParOf" srcId="{B6B1E4B7-B8F5-4EFC-BFFE-9B7B6B9B3A11}" destId="{9298A5BE-D79C-4898-80F9-62A2090B80A9}" srcOrd="1" destOrd="0" presId="urn:microsoft.com/office/officeart/2005/8/layout/chevron1"/>
    <dgm:cxn modelId="{6E844DC2-D80D-4124-8712-5AF0C8888605}" type="presParOf" srcId="{B6B1E4B7-B8F5-4EFC-BFFE-9B7B6B9B3A11}" destId="{F9754F25-C20E-4860-89D3-D5835B2EFD04}" srcOrd="2" destOrd="0" presId="urn:microsoft.com/office/officeart/2005/8/layout/chevron1"/>
    <dgm:cxn modelId="{C9BEDFA0-A393-4ACF-BB1D-F6D636196321}" type="presParOf" srcId="{F9754F25-C20E-4860-89D3-D5835B2EFD04}" destId="{285A943C-67D5-4DCC-9D49-EE07E5C4E034}" srcOrd="0" destOrd="0" presId="urn:microsoft.com/office/officeart/2005/8/layout/chevron1"/>
    <dgm:cxn modelId="{D3AC11F6-9A72-43B8-B3D7-F1B15C7C61BF}" type="presParOf" srcId="{F9754F25-C20E-4860-89D3-D5835B2EFD04}" destId="{0E55DD94-652A-4FAC-9034-759532835EB9}" srcOrd="1" destOrd="0" presId="urn:microsoft.com/office/officeart/2005/8/layout/chevron1"/>
    <dgm:cxn modelId="{EA627E5C-C1C8-4B66-9A6B-2D5BFB9775E2}" type="presParOf" srcId="{B6B1E4B7-B8F5-4EFC-BFFE-9B7B6B9B3A11}" destId="{3B753D4D-7DD5-4B25-B0CF-B7F8AA5856A4}" srcOrd="3" destOrd="0" presId="urn:microsoft.com/office/officeart/2005/8/layout/chevron1"/>
    <dgm:cxn modelId="{6DB72573-FE9F-468D-9D92-A1FA635454F1}" type="presParOf" srcId="{B6B1E4B7-B8F5-4EFC-BFFE-9B7B6B9B3A11}" destId="{9AEAD323-2E82-4C5A-8041-5AB2F26524BB}" srcOrd="4" destOrd="0" presId="urn:microsoft.com/office/officeart/2005/8/layout/chevron1"/>
    <dgm:cxn modelId="{2AF953C9-5E3E-45D8-86A0-8472DC7A0D9E}" type="presParOf" srcId="{9AEAD323-2E82-4C5A-8041-5AB2F26524BB}" destId="{96F8A425-0026-4E0C-90FD-965421A0345F}" srcOrd="0" destOrd="0" presId="urn:microsoft.com/office/officeart/2005/8/layout/chevron1"/>
    <dgm:cxn modelId="{99F6FCF4-CFA0-456F-8139-2BBF332A3989}" type="presParOf" srcId="{9AEAD323-2E82-4C5A-8041-5AB2F26524BB}" destId="{FCB86BCD-A1E3-4546-9F9A-63AF2B0BCA2C}" srcOrd="1"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8406317-7545-40D8-A845-8266C0F63B0E}">
      <dsp:nvSpPr>
        <dsp:cNvPr id="0" name=""/>
        <dsp:cNvSpPr/>
      </dsp:nvSpPr>
      <dsp:spPr>
        <a:xfrm>
          <a:off x="707576" y="0"/>
          <a:ext cx="6282869" cy="5650876"/>
        </a:xfrm>
        <a:prstGeom prst="triangle">
          <a:avLst/>
        </a:prstGeom>
        <a:gradFill flip="none" rotWithShape="1">
          <a:gsLst>
            <a:gs pos="100000">
              <a:schemeClr val="accent1"/>
            </a:gs>
            <a:gs pos="50000">
              <a:schemeClr val="accent1">
                <a:lumMod val="60000"/>
                <a:lumOff val="40000"/>
              </a:schemeClr>
            </a:gs>
            <a:gs pos="0">
              <a:schemeClr val="accent1"/>
            </a:gs>
          </a:gsLst>
          <a:path path="shape">
            <a:fillToRect l="50000" t="50000" r="50000" b="50000"/>
          </a:path>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23F40D-5E43-4292-984A-F1404D8279AC}">
      <dsp:nvSpPr>
        <dsp:cNvPr id="0" name=""/>
        <dsp:cNvSpPr/>
      </dsp:nvSpPr>
      <dsp:spPr>
        <a:xfrm>
          <a:off x="380864" y="420688"/>
          <a:ext cx="7899119" cy="1094246"/>
        </a:xfrm>
        <a:prstGeom prst="roundRect">
          <a:avLst/>
        </a:prstGeom>
        <a:solidFill>
          <a:srgbClr val="DBF9F5"/>
        </a:solid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ts val="1200"/>
            </a:spcAft>
          </a:pPr>
          <a:r>
            <a:rPr lang="ru-RU" sz="2000" b="1" i="1" kern="1200" dirty="0" smtClean="0">
              <a:solidFill>
                <a:schemeClr val="bg2">
                  <a:lumMod val="25000"/>
                </a:schemeClr>
              </a:solidFill>
              <a:effectLst/>
              <a:latin typeface="Arial" pitchFamily="34" charset="0"/>
              <a:cs typeface="Arial" pitchFamily="34" charset="0"/>
            </a:rPr>
            <a:t>КЛЮЧЕВЫЕ (ОБЩЕОБРАЗОВАТЕЛЬНЫЕ) КОМПЕТЕНЦИИ </a:t>
          </a:r>
        </a:p>
        <a:p>
          <a:pPr lvl="0" algn="ctr" defTabSz="889000">
            <a:lnSpc>
              <a:spcPct val="90000"/>
            </a:lnSpc>
            <a:spcBef>
              <a:spcPct val="0"/>
            </a:spcBef>
            <a:spcAft>
              <a:spcPct val="35000"/>
            </a:spcAft>
          </a:pPr>
          <a:r>
            <a:rPr lang="ru-RU" sz="2000" b="1" kern="1200" dirty="0" smtClean="0">
              <a:latin typeface="Arial" pitchFamily="34" charset="0"/>
              <a:cs typeface="Arial" pitchFamily="34" charset="0"/>
            </a:rPr>
            <a:t>(относятся к общему (</a:t>
          </a:r>
          <a:r>
            <a:rPr lang="ru-RU" sz="2000" b="1" kern="1200" dirty="0" err="1" smtClean="0">
              <a:latin typeface="Arial" pitchFamily="34" charset="0"/>
              <a:cs typeface="Arial" pitchFamily="34" charset="0"/>
            </a:rPr>
            <a:t>надпредметному</a:t>
          </a:r>
          <a:r>
            <a:rPr lang="ru-RU" sz="2000" b="1" kern="1200" dirty="0" smtClean="0">
              <a:latin typeface="Arial" pitchFamily="34" charset="0"/>
              <a:cs typeface="Arial" pitchFamily="34" charset="0"/>
            </a:rPr>
            <a:t>) содержанию образования)</a:t>
          </a:r>
          <a:endParaRPr lang="ru-RU" sz="2000" kern="1200" dirty="0">
            <a:latin typeface="Arial" pitchFamily="34" charset="0"/>
            <a:cs typeface="Arial" pitchFamily="34" charset="0"/>
          </a:endParaRPr>
        </a:p>
      </dsp:txBody>
      <dsp:txXfrm>
        <a:off x="380864" y="420688"/>
        <a:ext cx="7899119" cy="1094246"/>
      </dsp:txXfrm>
    </dsp:sp>
    <dsp:sp modelId="{77239DDF-FF18-44EA-83F7-AE1AD39BDF8E}">
      <dsp:nvSpPr>
        <dsp:cNvPr id="0" name=""/>
        <dsp:cNvSpPr/>
      </dsp:nvSpPr>
      <dsp:spPr>
        <a:xfrm>
          <a:off x="1244309" y="1847556"/>
          <a:ext cx="7035690" cy="1120851"/>
        </a:xfrm>
        <a:prstGeom prst="roundRect">
          <a:avLst/>
        </a:prstGeom>
        <a:solidFill>
          <a:srgbClr val="DBF9F5"/>
        </a:solid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ts val="1200"/>
            </a:spcAft>
          </a:pPr>
          <a:r>
            <a:rPr lang="ru-RU" sz="2000" b="1" i="1" kern="1200" dirty="0" smtClean="0">
              <a:solidFill>
                <a:schemeClr val="bg2">
                  <a:lumMod val="25000"/>
                </a:schemeClr>
              </a:solidFill>
              <a:effectLst/>
              <a:latin typeface="Arial" pitchFamily="34" charset="0"/>
              <a:cs typeface="Arial" pitchFamily="34" charset="0"/>
            </a:rPr>
            <a:t>ОБЩЕПРЕДМЕТНЫЕ КОМПЕТЕНЦИИ</a:t>
          </a:r>
          <a:r>
            <a:rPr lang="ru-RU" sz="2000" b="1" kern="1200" dirty="0" smtClean="0">
              <a:solidFill>
                <a:schemeClr val="bg2">
                  <a:lumMod val="25000"/>
                </a:schemeClr>
              </a:solidFill>
              <a:effectLst/>
              <a:latin typeface="Arial" pitchFamily="34" charset="0"/>
              <a:cs typeface="Arial" pitchFamily="34" charset="0"/>
            </a:rPr>
            <a:t> </a:t>
          </a:r>
        </a:p>
        <a:p>
          <a:pPr lvl="0" algn="ctr" defTabSz="889000">
            <a:lnSpc>
              <a:spcPct val="90000"/>
            </a:lnSpc>
            <a:spcBef>
              <a:spcPct val="0"/>
            </a:spcBef>
            <a:spcAft>
              <a:spcPct val="35000"/>
            </a:spcAft>
          </a:pPr>
          <a:r>
            <a:rPr lang="ru-RU" sz="2000" b="1" kern="1200" dirty="0" smtClean="0">
              <a:latin typeface="Arial" pitchFamily="34" charset="0"/>
              <a:cs typeface="Arial" pitchFamily="34" charset="0"/>
            </a:rPr>
            <a:t>(относятся к определённому кругу учебных предметов и образовательных областей)</a:t>
          </a:r>
          <a:endParaRPr lang="ru-RU" sz="2000" kern="1200" dirty="0">
            <a:latin typeface="Arial" pitchFamily="34" charset="0"/>
            <a:cs typeface="Arial" pitchFamily="34" charset="0"/>
          </a:endParaRPr>
        </a:p>
      </dsp:txBody>
      <dsp:txXfrm>
        <a:off x="1244309" y="1847556"/>
        <a:ext cx="7035690" cy="1120851"/>
      </dsp:txXfrm>
    </dsp:sp>
    <dsp:sp modelId="{B6F98960-440D-4314-8E30-2E2BE7B24998}">
      <dsp:nvSpPr>
        <dsp:cNvPr id="0" name=""/>
        <dsp:cNvSpPr/>
      </dsp:nvSpPr>
      <dsp:spPr>
        <a:xfrm>
          <a:off x="2061677" y="3249155"/>
          <a:ext cx="6218322" cy="1125491"/>
        </a:xfrm>
        <a:prstGeom prst="roundRect">
          <a:avLst/>
        </a:prstGeom>
        <a:solidFill>
          <a:srgbClr val="DBF9F5"/>
        </a:solid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ts val="1200"/>
            </a:spcAft>
          </a:pPr>
          <a:r>
            <a:rPr lang="ru-RU" sz="2000" b="1" i="1" kern="1200" dirty="0" smtClean="0">
              <a:solidFill>
                <a:schemeClr val="bg2">
                  <a:lumMod val="25000"/>
                </a:schemeClr>
              </a:solidFill>
              <a:effectLst/>
              <a:latin typeface="Arial" pitchFamily="34" charset="0"/>
              <a:cs typeface="Arial" pitchFamily="34" charset="0"/>
            </a:rPr>
            <a:t>ПРЕДМЕТНЫЕ КОМПЕТЕНЦИИ</a:t>
          </a:r>
          <a:r>
            <a:rPr lang="ru-RU" sz="2000" b="1" kern="1200" dirty="0" smtClean="0">
              <a:solidFill>
                <a:schemeClr val="bg2">
                  <a:lumMod val="25000"/>
                </a:schemeClr>
              </a:solidFill>
              <a:effectLst/>
              <a:latin typeface="Arial" pitchFamily="34" charset="0"/>
              <a:cs typeface="Arial" pitchFamily="34" charset="0"/>
            </a:rPr>
            <a:t> </a:t>
          </a:r>
        </a:p>
        <a:p>
          <a:pPr lvl="0" algn="ctr" defTabSz="889000">
            <a:lnSpc>
              <a:spcPct val="90000"/>
            </a:lnSpc>
            <a:spcBef>
              <a:spcPct val="0"/>
            </a:spcBef>
            <a:spcAft>
              <a:spcPct val="35000"/>
            </a:spcAft>
          </a:pPr>
          <a:r>
            <a:rPr lang="ru-RU" sz="2000" b="1" kern="1200" dirty="0" smtClean="0">
              <a:latin typeface="Arial" pitchFamily="34" charset="0"/>
              <a:cs typeface="Arial" pitchFamily="34" charset="0"/>
            </a:rPr>
            <a:t>(имеют конкретное описание и возможность формирования в рамках учебных предметов)</a:t>
          </a:r>
          <a:endParaRPr lang="ru-RU" sz="2000" kern="1200" dirty="0">
            <a:latin typeface="Arial" pitchFamily="34" charset="0"/>
            <a:cs typeface="Arial" pitchFamily="34" charset="0"/>
          </a:endParaRPr>
        </a:p>
      </dsp:txBody>
      <dsp:txXfrm>
        <a:off x="2061677" y="3249155"/>
        <a:ext cx="6218322" cy="1125491"/>
      </dsp:txXfrm>
    </dsp:sp>
    <dsp:sp modelId="{16182D4F-F924-4C77-AE97-C10BD353313C}">
      <dsp:nvSpPr>
        <dsp:cNvPr id="0" name=""/>
        <dsp:cNvSpPr/>
      </dsp:nvSpPr>
      <dsp:spPr>
        <a:xfrm>
          <a:off x="2759450" y="4617253"/>
          <a:ext cx="5520549" cy="764566"/>
        </a:xfrm>
        <a:prstGeom prst="roundRect">
          <a:avLst/>
        </a:prstGeom>
        <a:solidFill>
          <a:srgbClr val="DBF9F5"/>
        </a:solid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1" i="1" kern="1200" dirty="0" smtClean="0">
              <a:solidFill>
                <a:schemeClr val="bg2">
                  <a:lumMod val="25000"/>
                </a:schemeClr>
              </a:solidFill>
              <a:effectLst/>
              <a:latin typeface="Arial" pitchFamily="34" charset="0"/>
              <a:cs typeface="Arial" pitchFamily="34" charset="0"/>
            </a:rPr>
            <a:t>НАЧАЛЬНАЯ ФУНКЦИОНАЛЬНАЯ ГРАМОТНОСТЬ</a:t>
          </a:r>
          <a:endParaRPr lang="ru-RU" sz="2000" b="1" i="1" kern="1200" dirty="0">
            <a:solidFill>
              <a:schemeClr val="bg2">
                <a:lumMod val="25000"/>
              </a:schemeClr>
            </a:solidFill>
            <a:effectLst/>
            <a:latin typeface="Arial" pitchFamily="34" charset="0"/>
            <a:cs typeface="Arial" pitchFamily="34" charset="0"/>
          </a:endParaRPr>
        </a:p>
      </dsp:txBody>
      <dsp:txXfrm>
        <a:off x="2759450" y="4617253"/>
        <a:ext cx="5520549" cy="76456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1F31C0-5E9F-483A-AD14-18F49FC55A1D}">
      <dsp:nvSpPr>
        <dsp:cNvPr id="0" name=""/>
        <dsp:cNvSpPr/>
      </dsp:nvSpPr>
      <dsp:spPr>
        <a:xfrm>
          <a:off x="5039" y="560934"/>
          <a:ext cx="3020960" cy="120838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lvl="0" algn="ctr" defTabSz="1022350">
            <a:lnSpc>
              <a:spcPct val="90000"/>
            </a:lnSpc>
            <a:spcBef>
              <a:spcPct val="0"/>
            </a:spcBef>
            <a:spcAft>
              <a:spcPct val="35000"/>
            </a:spcAft>
          </a:pPr>
          <a:r>
            <a:rPr lang="ru-RU" sz="2300" kern="1200" dirty="0" smtClean="0"/>
            <a:t>Входной контроль</a:t>
          </a:r>
          <a:endParaRPr lang="ru-RU" sz="2300" kern="1200" dirty="0"/>
        </a:p>
      </dsp:txBody>
      <dsp:txXfrm>
        <a:off x="5039" y="560934"/>
        <a:ext cx="3020960" cy="1208384"/>
      </dsp:txXfrm>
    </dsp:sp>
    <dsp:sp modelId="{42B6343F-192A-4851-982B-5443B313701C}">
      <dsp:nvSpPr>
        <dsp:cNvPr id="0" name=""/>
        <dsp:cNvSpPr/>
      </dsp:nvSpPr>
      <dsp:spPr>
        <a:xfrm>
          <a:off x="5039" y="1920367"/>
          <a:ext cx="2416768" cy="3135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1022350">
            <a:lnSpc>
              <a:spcPct val="90000"/>
            </a:lnSpc>
            <a:spcBef>
              <a:spcPct val="0"/>
            </a:spcBef>
            <a:spcAft>
              <a:spcPct val="15000"/>
            </a:spcAft>
            <a:buChar char="••"/>
          </a:pPr>
          <a:r>
            <a:rPr lang="ru-RU" sz="2300" kern="1200" dirty="0" smtClean="0"/>
            <a:t>собеседование, опрос</a:t>
          </a:r>
          <a:endParaRPr lang="ru-RU" sz="2300" kern="1200" dirty="0"/>
        </a:p>
      </dsp:txBody>
      <dsp:txXfrm>
        <a:off x="5039" y="1920367"/>
        <a:ext cx="2416768" cy="3135322"/>
      </dsp:txXfrm>
    </dsp:sp>
    <dsp:sp modelId="{285A943C-67D5-4DCC-9D49-EE07E5C4E034}">
      <dsp:nvSpPr>
        <dsp:cNvPr id="0" name=""/>
        <dsp:cNvSpPr/>
      </dsp:nvSpPr>
      <dsp:spPr>
        <a:xfrm>
          <a:off x="2809999" y="560934"/>
          <a:ext cx="3020960" cy="120838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lvl="0" algn="ctr" defTabSz="1022350">
            <a:lnSpc>
              <a:spcPct val="90000"/>
            </a:lnSpc>
            <a:spcBef>
              <a:spcPct val="0"/>
            </a:spcBef>
            <a:spcAft>
              <a:spcPct val="35000"/>
            </a:spcAft>
          </a:pPr>
          <a:r>
            <a:rPr lang="ru-RU" sz="2300" kern="1200" dirty="0" smtClean="0"/>
            <a:t>Текущий контроль</a:t>
          </a:r>
          <a:endParaRPr lang="ru-RU" sz="2300" kern="1200" dirty="0"/>
        </a:p>
      </dsp:txBody>
      <dsp:txXfrm>
        <a:off x="2809999" y="560934"/>
        <a:ext cx="3020960" cy="1208384"/>
      </dsp:txXfrm>
    </dsp:sp>
    <dsp:sp modelId="{0E55DD94-652A-4FAC-9034-759532835EB9}">
      <dsp:nvSpPr>
        <dsp:cNvPr id="0" name=""/>
        <dsp:cNvSpPr/>
      </dsp:nvSpPr>
      <dsp:spPr>
        <a:xfrm>
          <a:off x="2809999" y="1920367"/>
          <a:ext cx="2416768" cy="3135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1022350">
            <a:lnSpc>
              <a:spcPct val="90000"/>
            </a:lnSpc>
            <a:spcBef>
              <a:spcPct val="0"/>
            </a:spcBef>
            <a:spcAft>
              <a:spcPct val="15000"/>
            </a:spcAft>
            <a:buChar char="••"/>
          </a:pPr>
          <a:r>
            <a:rPr lang="ru-RU" sz="2300" kern="1200" dirty="0" smtClean="0"/>
            <a:t>тесты, </a:t>
          </a:r>
          <a:endParaRPr lang="ru-RU" sz="2300" kern="1200" dirty="0"/>
        </a:p>
        <a:p>
          <a:pPr marL="228600" lvl="1" indent="-228600" algn="l" defTabSz="1022350">
            <a:lnSpc>
              <a:spcPct val="90000"/>
            </a:lnSpc>
            <a:spcBef>
              <a:spcPct val="0"/>
            </a:spcBef>
            <a:spcAft>
              <a:spcPct val="15000"/>
            </a:spcAft>
            <a:buChar char="••"/>
          </a:pPr>
          <a:r>
            <a:rPr lang="ru-RU" sz="2300" kern="1200" dirty="0" smtClean="0"/>
            <a:t>контрольные работы,  </a:t>
          </a:r>
          <a:endParaRPr lang="ru-RU" sz="2300" kern="1200" dirty="0"/>
        </a:p>
        <a:p>
          <a:pPr marL="228600" lvl="1" indent="-228600" algn="l" defTabSz="1022350">
            <a:lnSpc>
              <a:spcPct val="90000"/>
            </a:lnSpc>
            <a:spcBef>
              <a:spcPct val="0"/>
            </a:spcBef>
            <a:spcAft>
              <a:spcPct val="15000"/>
            </a:spcAft>
            <a:buChar char="••"/>
          </a:pPr>
          <a:r>
            <a:rPr lang="ru-RU" sz="2300" kern="1200" dirty="0" smtClean="0"/>
            <a:t>творческие задания, </a:t>
          </a:r>
          <a:endParaRPr lang="ru-RU" sz="2300" kern="1200" dirty="0"/>
        </a:p>
        <a:p>
          <a:pPr marL="228600" lvl="1" indent="-228600" algn="l" defTabSz="1022350">
            <a:lnSpc>
              <a:spcPct val="90000"/>
            </a:lnSpc>
            <a:spcBef>
              <a:spcPct val="0"/>
            </a:spcBef>
            <a:spcAft>
              <a:spcPct val="15000"/>
            </a:spcAft>
            <a:buChar char="••"/>
          </a:pPr>
          <a:r>
            <a:rPr lang="ru-RU" sz="2300" kern="1200" dirty="0" smtClean="0"/>
            <a:t>рефераты, </a:t>
          </a:r>
          <a:endParaRPr lang="ru-RU" sz="2300" kern="1200" dirty="0"/>
        </a:p>
        <a:p>
          <a:pPr marL="228600" lvl="1" indent="-228600" algn="l" defTabSz="1022350">
            <a:lnSpc>
              <a:spcPct val="90000"/>
            </a:lnSpc>
            <a:spcBef>
              <a:spcPct val="0"/>
            </a:spcBef>
            <a:spcAft>
              <a:spcPct val="15000"/>
            </a:spcAft>
            <a:buChar char="••"/>
          </a:pPr>
          <a:r>
            <a:rPr lang="ru-RU" sz="2300" kern="1200" dirty="0" smtClean="0"/>
            <a:t>проекты, </a:t>
          </a:r>
          <a:endParaRPr lang="ru-RU" sz="2300" kern="1200" dirty="0"/>
        </a:p>
        <a:p>
          <a:pPr marL="228600" lvl="1" indent="-228600" algn="l" defTabSz="1022350">
            <a:lnSpc>
              <a:spcPct val="90000"/>
            </a:lnSpc>
            <a:spcBef>
              <a:spcPct val="0"/>
            </a:spcBef>
            <a:spcAft>
              <a:spcPct val="15000"/>
            </a:spcAft>
            <a:buChar char="••"/>
          </a:pPr>
          <a:r>
            <a:rPr lang="ru-RU" sz="2300" kern="1200" dirty="0" smtClean="0"/>
            <a:t>читательские конференции</a:t>
          </a:r>
          <a:endParaRPr lang="ru-RU" sz="2300" kern="1200" dirty="0"/>
        </a:p>
      </dsp:txBody>
      <dsp:txXfrm>
        <a:off x="2809999" y="1920367"/>
        <a:ext cx="2416768" cy="3135322"/>
      </dsp:txXfrm>
    </dsp:sp>
    <dsp:sp modelId="{96F8A425-0026-4E0C-90FD-965421A0345F}">
      <dsp:nvSpPr>
        <dsp:cNvPr id="0" name=""/>
        <dsp:cNvSpPr/>
      </dsp:nvSpPr>
      <dsp:spPr>
        <a:xfrm>
          <a:off x="5614960" y="560934"/>
          <a:ext cx="3020960" cy="120838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lvl="0" algn="ctr" defTabSz="1022350">
            <a:lnSpc>
              <a:spcPct val="90000"/>
            </a:lnSpc>
            <a:spcBef>
              <a:spcPct val="0"/>
            </a:spcBef>
            <a:spcAft>
              <a:spcPct val="35000"/>
            </a:spcAft>
          </a:pPr>
          <a:r>
            <a:rPr lang="ru-RU" sz="2300" kern="1200" dirty="0" smtClean="0"/>
            <a:t>Итоговый контроль</a:t>
          </a:r>
          <a:endParaRPr lang="ru-RU" sz="2300" kern="1200" dirty="0"/>
        </a:p>
      </dsp:txBody>
      <dsp:txXfrm>
        <a:off x="5614960" y="560934"/>
        <a:ext cx="3020960" cy="1208384"/>
      </dsp:txXfrm>
    </dsp:sp>
    <dsp:sp modelId="{FCB86BCD-A1E3-4546-9F9A-63AF2B0BCA2C}">
      <dsp:nvSpPr>
        <dsp:cNvPr id="0" name=""/>
        <dsp:cNvSpPr/>
      </dsp:nvSpPr>
      <dsp:spPr>
        <a:xfrm>
          <a:off x="5614960" y="1920367"/>
          <a:ext cx="2416768" cy="3135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1022350">
            <a:lnSpc>
              <a:spcPct val="90000"/>
            </a:lnSpc>
            <a:spcBef>
              <a:spcPct val="0"/>
            </a:spcBef>
            <a:spcAft>
              <a:spcPct val="15000"/>
            </a:spcAft>
            <a:buChar char="••"/>
          </a:pPr>
          <a:r>
            <a:rPr lang="ru-RU" sz="2300" kern="1200" dirty="0" smtClean="0"/>
            <a:t>практическая работа «Чему я научился», </a:t>
          </a:r>
          <a:endParaRPr lang="ru-RU" sz="2300" kern="1200" dirty="0"/>
        </a:p>
        <a:p>
          <a:pPr marL="228600" lvl="1" indent="-228600" algn="l" defTabSz="1022350">
            <a:lnSpc>
              <a:spcPct val="90000"/>
            </a:lnSpc>
            <a:spcBef>
              <a:spcPct val="0"/>
            </a:spcBef>
            <a:spcAft>
              <a:spcPct val="15000"/>
            </a:spcAft>
            <a:buChar char="••"/>
          </a:pPr>
          <a:r>
            <a:rPr lang="ru-RU" sz="2300" kern="1200" dirty="0" smtClean="0"/>
            <a:t>читательская конференция,</a:t>
          </a:r>
          <a:endParaRPr lang="ru-RU" sz="2300" kern="1200" dirty="0"/>
        </a:p>
        <a:p>
          <a:pPr marL="228600" lvl="1" indent="-228600" algn="l" defTabSz="1022350">
            <a:lnSpc>
              <a:spcPct val="90000"/>
            </a:lnSpc>
            <a:spcBef>
              <a:spcPct val="0"/>
            </a:spcBef>
            <a:spcAft>
              <a:spcPct val="15000"/>
            </a:spcAft>
            <a:buChar char="••"/>
          </a:pPr>
          <a:r>
            <a:rPr lang="ru-RU" sz="2300" kern="1200" dirty="0" smtClean="0"/>
            <a:t>представление рефератов, защита экологических проектов</a:t>
          </a:r>
          <a:endParaRPr lang="ru-RU" sz="2300" kern="1200" dirty="0"/>
        </a:p>
      </dsp:txBody>
      <dsp:txXfrm>
        <a:off x="5614960" y="1920367"/>
        <a:ext cx="2416768" cy="3135322"/>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7BCFCF0-5219-4520-8BBB-52BB57A93BAB}" type="datetimeFigureOut">
              <a:rPr lang="ru-RU"/>
              <a:pPr>
                <a:defRPr/>
              </a:pPr>
              <a:t>27.05.2019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050ECC4-5313-4E63-9C08-D0BE81FAEA06}" type="slidenum">
              <a:rPr lang="ru-RU"/>
              <a:pPr>
                <a:defRPr/>
              </a:pPr>
              <a:t>‹#›</a:t>
            </a:fld>
            <a:endParaRPr lang="ru-RU"/>
          </a:p>
        </p:txBody>
      </p:sp>
    </p:spTree>
    <p:extLst>
      <p:ext uri="{BB962C8B-B14F-4D97-AF65-F5344CB8AC3E}">
        <p14:creationId xmlns:p14="http://schemas.microsoft.com/office/powerpoint/2010/main" xmlns="" val="8609708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B050ECC4-5313-4E63-9C08-D0BE81FAEA06}" type="slidenum">
              <a:rPr lang="ru-RU" smtClean="0"/>
              <a:pPr>
                <a:defRPr/>
              </a:pPr>
              <a:t>3</a:t>
            </a:fld>
            <a:endParaRPr lang="ru-RU"/>
          </a:p>
        </p:txBody>
      </p:sp>
    </p:spTree>
    <p:extLst>
      <p:ext uri="{BB962C8B-B14F-4D97-AF65-F5344CB8AC3E}">
        <p14:creationId xmlns:p14="http://schemas.microsoft.com/office/powerpoint/2010/main" xmlns="" val="736659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B050ECC4-5313-4E63-9C08-D0BE81FAEA06}" type="slidenum">
              <a:rPr lang="ru-RU" smtClean="0"/>
              <a:pPr>
                <a:defRPr/>
              </a:pPr>
              <a:t>37</a:t>
            </a:fld>
            <a:endParaRPr lang="ru-RU"/>
          </a:p>
        </p:txBody>
      </p:sp>
    </p:spTree>
    <p:extLst>
      <p:ext uri="{BB962C8B-B14F-4D97-AF65-F5344CB8AC3E}">
        <p14:creationId xmlns:p14="http://schemas.microsoft.com/office/powerpoint/2010/main" xmlns="" val="3849536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6323" name="Заметки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56324" name="Номер слайда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DFFB20A-A33B-406D-9684-32627301B7D9}" type="slidenum">
              <a:rPr lang="ru-RU" altLang="ru-RU" smtClean="0"/>
              <a:pPr eaLnBrk="1" hangingPunct="1"/>
              <a:t>56</a:t>
            </a:fld>
            <a:endParaRPr lang="ru-RU" altLang="ru-RU"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solidFill>
          <a:srgbClr val="DDF2FF"/>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a:stretch>
            <a:fillRect/>
          </a:stretch>
        </p:blipFill>
        <p:spPr bwMode="auto">
          <a:xfrm>
            <a:off x="0" y="3316288"/>
            <a:ext cx="9144000" cy="3557587"/>
          </a:xfrm>
          <a:prstGeom prst="rect">
            <a:avLst/>
          </a:prstGeom>
          <a:noFill/>
          <a:ln w="9525">
            <a:noFill/>
            <a:miter lim="800000"/>
            <a:headEnd/>
            <a:tailEnd/>
          </a:ln>
        </p:spPr>
      </p:pic>
      <p:sp>
        <p:nvSpPr>
          <p:cNvPr id="2" name="Заголовок 1"/>
          <p:cNvSpPr>
            <a:spLocks noGrp="1"/>
          </p:cNvSpPr>
          <p:nvPr>
            <p:ph type="ctrTitle"/>
          </p:nvPr>
        </p:nvSpPr>
        <p:spPr>
          <a:xfrm>
            <a:off x="685800" y="1628800"/>
            <a:ext cx="7772400" cy="1470025"/>
          </a:xfrm>
        </p:spPr>
        <p:txBody>
          <a:bodyPr/>
          <a:lstStyle>
            <a:lvl1pPr>
              <a:defRPr b="1">
                <a:solidFill>
                  <a:srgbClr val="008582"/>
                </a:solidFill>
              </a:defRPr>
            </a:lvl1pPr>
          </a:lstStyle>
          <a:p>
            <a:r>
              <a:rPr lang="ru-RU" smtClean="0"/>
              <a:t>Образец заголовка</a:t>
            </a:r>
            <a:endParaRPr lang="ru-RU"/>
          </a:p>
        </p:txBody>
      </p:sp>
      <p:sp>
        <p:nvSpPr>
          <p:cNvPr id="3" name="Подзаголовок 2"/>
          <p:cNvSpPr>
            <a:spLocks noGrp="1"/>
          </p:cNvSpPr>
          <p:nvPr>
            <p:ph type="subTitle" idx="1"/>
          </p:nvPr>
        </p:nvSpPr>
        <p:spPr>
          <a:xfrm>
            <a:off x="1371600" y="3501008"/>
            <a:ext cx="6400800" cy="7669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0EF6690-0087-4809-8626-2F89E5CDDE3C}" type="datetimeFigureOut">
              <a:rPr lang="ru-RU"/>
              <a:pPr>
                <a:defRPr/>
              </a:pPr>
              <a:t>27.05.2019</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5501C26-0730-4D5A-8471-B040BFAB092F}"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789413F-0804-411A-A21A-F01E6F799319}" type="datetimeFigureOut">
              <a:rPr lang="ru-RU"/>
              <a:pPr>
                <a:defRPr/>
              </a:pPr>
              <a:t>27.05.2019</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9B006C1-F5F5-4DC8-9100-F9B88011C5C6}"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1D81FEA-2F25-4C17-8AEF-03930D1F2376}" type="datetimeFigureOut">
              <a:rPr lang="ru-RU"/>
              <a:pPr>
                <a:defRPr/>
              </a:pPr>
              <a:t>27.05.2019</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387454D-FBF0-4B0F-B32D-30432DD17F3D}" type="slidenum">
              <a:rPr lang="ru-RU"/>
              <a:pPr>
                <a:defRPr/>
              </a:pPr>
              <a:t>‹#›</a:t>
            </a:fld>
            <a:endParaRPr lang="ru-RU"/>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p:bg>
      <p:bgPr>
        <a:solidFill>
          <a:srgbClr val="DDF2FF"/>
        </a:solid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print"/>
          <a:srcRect/>
          <a:stretch>
            <a:fillRect/>
          </a:stretch>
        </p:blipFill>
        <p:spPr bwMode="auto">
          <a:xfrm>
            <a:off x="0" y="3316288"/>
            <a:ext cx="9144000" cy="3557587"/>
          </a:xfrm>
          <a:prstGeom prst="rect">
            <a:avLst/>
          </a:prstGeom>
          <a:noFill/>
          <a:ln w="9525">
            <a:noFill/>
            <a:miter lim="800000"/>
            <a:headEnd/>
            <a:tailEnd/>
          </a:ln>
        </p:spPr>
      </p:pic>
      <p:sp>
        <p:nvSpPr>
          <p:cNvPr id="2" name="Заголовок 1"/>
          <p:cNvSpPr>
            <a:spLocks noGrp="1"/>
          </p:cNvSpPr>
          <p:nvPr>
            <p:ph type="title"/>
          </p:nvPr>
        </p:nvSpPr>
        <p:spPr>
          <a:xfrm>
            <a:off x="683568" y="908720"/>
            <a:ext cx="7772400" cy="1362075"/>
          </a:xfrm>
        </p:spPr>
        <p:txBody>
          <a:bodyPr anchor="t"/>
          <a:lstStyle>
            <a:lvl1pPr algn="l">
              <a:defRPr sz="4000" b="1" cap="all"/>
            </a:lvl1pPr>
          </a:lstStyle>
          <a:p>
            <a:r>
              <a:rPr lang="ru-RU" smtClean="0"/>
              <a:t>Образец заголовка</a:t>
            </a:r>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EBDD157-8A9D-4C79-9ECD-AF0FEC104970}" type="datetimeFigureOut">
              <a:rPr lang="ru-RU"/>
              <a:pPr>
                <a:defRPr/>
              </a:pPr>
              <a:t>27.05.2019</a:t>
            </a:fld>
            <a:endParaRPr lang="ru-RU"/>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ru-RU"/>
          </a:p>
        </p:txBody>
      </p:sp>
      <p:sp>
        <p:nvSpPr>
          <p:cNvPr id="7" name="Номер слайда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16704AE-022D-4BA6-B3F5-B4B56CC8BE7A}"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78B7B07-1930-496A-BFFC-819510ACD16F}" type="datetimeFigureOut">
              <a:rPr lang="ru-RU"/>
              <a:pPr>
                <a:defRPr/>
              </a:pPr>
              <a:t>27.05.2019</a:t>
            </a:fld>
            <a:endParaRPr lang="ru-RU"/>
          </a:p>
        </p:txBody>
      </p:sp>
      <p:sp>
        <p:nvSpPr>
          <p:cNvPr id="8" name="Нижний колонтитул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ru-RU"/>
          </a:p>
        </p:txBody>
      </p:sp>
      <p:sp>
        <p:nvSpPr>
          <p:cNvPr id="9" name="Номер слайда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3FE77CD-DEDA-4823-BA92-7D8411E9EFBE}"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CDDE31D-DBEC-4EBC-8B21-DE1CF7A61215}" type="datetimeFigureOut">
              <a:rPr lang="ru-RU"/>
              <a:pPr>
                <a:defRPr/>
              </a:pPr>
              <a:t>27.05.2019</a:t>
            </a:fld>
            <a:endParaRPr lang="ru-RU"/>
          </a:p>
        </p:txBody>
      </p:sp>
      <p:sp>
        <p:nvSpPr>
          <p:cNvPr id="4" name="Нижний колонтитул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ru-RU"/>
          </a:p>
        </p:txBody>
      </p:sp>
      <p:sp>
        <p:nvSpPr>
          <p:cNvPr id="5" name="Номер слайда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D695ED3-76AF-414C-A58A-FE1956251649}"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435B478-7606-4AC0-B596-F581AD2A873A}" type="datetimeFigureOut">
              <a:rPr lang="ru-RU"/>
              <a:pPr>
                <a:defRPr/>
              </a:pPr>
              <a:t>27.05.2019</a:t>
            </a:fld>
            <a:endParaRPr lang="ru-RU"/>
          </a:p>
        </p:txBody>
      </p:sp>
      <p:sp>
        <p:nvSpPr>
          <p:cNvPr id="3" name="Нижний колонтитул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ru-RU"/>
          </a:p>
        </p:txBody>
      </p:sp>
      <p:sp>
        <p:nvSpPr>
          <p:cNvPr id="4" name="Номер слайда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A0420AC-5626-4FF4-A69B-8F68E834F2E4}"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C39010A-15AC-4850-847F-D7144E323088}" type="datetimeFigureOut">
              <a:rPr lang="ru-RU"/>
              <a:pPr>
                <a:defRPr/>
              </a:pPr>
              <a:t>27.05.2019</a:t>
            </a:fld>
            <a:endParaRPr lang="ru-RU"/>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ru-RU"/>
          </a:p>
        </p:txBody>
      </p:sp>
      <p:sp>
        <p:nvSpPr>
          <p:cNvPr id="7" name="Номер слайда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2A033B2-E234-4982-8A0E-BB0903497C04}"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DDAD19D-5F24-400A-8EE8-D0B725C95865}" type="datetimeFigureOut">
              <a:rPr lang="ru-RU"/>
              <a:pPr>
                <a:defRPr/>
              </a:pPr>
              <a:t>27.05.2019</a:t>
            </a:fld>
            <a:endParaRPr lang="ru-RU"/>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ru-RU"/>
          </a:p>
        </p:txBody>
      </p:sp>
      <p:sp>
        <p:nvSpPr>
          <p:cNvPr id="7" name="Номер слайда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656995B-18E8-4C98-A2F9-977AF4A72191}"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5"/>
          <p:cNvPicPr>
            <a:picLocks noChangeAspect="1" noChangeArrowheads="1"/>
          </p:cNvPicPr>
          <p:nvPr userDrawn="1"/>
        </p:nvPicPr>
        <p:blipFill>
          <a:blip r:embed="rId13" cstate="print">
            <a:clrChange>
              <a:clrFrom>
                <a:srgbClr val="FFFFFF"/>
              </a:clrFrom>
              <a:clrTo>
                <a:srgbClr val="FFFFFF">
                  <a:alpha val="0"/>
                </a:srgbClr>
              </a:clrTo>
            </a:clrChange>
          </a:blip>
          <a:srcRect/>
          <a:stretch>
            <a:fillRect/>
          </a:stretch>
        </p:blipFill>
        <p:spPr bwMode="auto">
          <a:xfrm>
            <a:off x="0" y="6135688"/>
            <a:ext cx="9153525" cy="723900"/>
          </a:xfrm>
          <a:prstGeom prst="rect">
            <a:avLst/>
          </a:prstGeom>
          <a:noFill/>
          <a:ln w="9525">
            <a:noFill/>
            <a:miter lim="800000"/>
            <a:headEnd/>
            <a:tailEnd/>
          </a:ln>
        </p:spPr>
      </p:pic>
      <p:sp>
        <p:nvSpPr>
          <p:cNvPr id="1027"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8"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pic>
        <p:nvPicPr>
          <p:cNvPr id="1029" name="Picture 3"/>
          <p:cNvPicPr>
            <a:picLocks noChangeAspect="1" noChangeArrowheads="1"/>
          </p:cNvPicPr>
          <p:nvPr userDrawn="1"/>
        </p:nvPicPr>
        <p:blipFill>
          <a:blip r:embed="rId14" cstate="print">
            <a:clrChange>
              <a:clrFrom>
                <a:srgbClr val="FFFFFF"/>
              </a:clrFrom>
              <a:clrTo>
                <a:srgbClr val="FFFFFF">
                  <a:alpha val="0"/>
                </a:srgbClr>
              </a:clrTo>
            </a:clrChange>
          </a:blip>
          <a:srcRect/>
          <a:stretch>
            <a:fillRect/>
          </a:stretch>
        </p:blipFill>
        <p:spPr bwMode="auto">
          <a:xfrm>
            <a:off x="7885113" y="4362450"/>
            <a:ext cx="1057275" cy="21621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eaLnBrk="0" fontAlgn="base" hangingPunct="0">
        <a:spcBef>
          <a:spcPct val="0"/>
        </a:spcBef>
        <a:spcAft>
          <a:spcPct val="0"/>
        </a:spcAft>
        <a:defRPr sz="4400" kern="1200">
          <a:solidFill>
            <a:srgbClr val="00B050"/>
          </a:solidFill>
          <a:latin typeface="+mj-lt"/>
          <a:ea typeface="+mj-ea"/>
          <a:cs typeface="+mj-cs"/>
        </a:defRPr>
      </a:lvl1pPr>
      <a:lvl2pPr algn="ctr" rtl="0" eaLnBrk="0" fontAlgn="base" hangingPunct="0">
        <a:spcBef>
          <a:spcPct val="0"/>
        </a:spcBef>
        <a:spcAft>
          <a:spcPct val="0"/>
        </a:spcAft>
        <a:defRPr sz="4400">
          <a:solidFill>
            <a:srgbClr val="00B050"/>
          </a:solidFill>
          <a:latin typeface="Arial" charset="0"/>
        </a:defRPr>
      </a:lvl2pPr>
      <a:lvl3pPr algn="ctr" rtl="0" eaLnBrk="0" fontAlgn="base" hangingPunct="0">
        <a:spcBef>
          <a:spcPct val="0"/>
        </a:spcBef>
        <a:spcAft>
          <a:spcPct val="0"/>
        </a:spcAft>
        <a:defRPr sz="4400">
          <a:solidFill>
            <a:srgbClr val="00B050"/>
          </a:solidFill>
          <a:latin typeface="Arial" charset="0"/>
        </a:defRPr>
      </a:lvl3pPr>
      <a:lvl4pPr algn="ctr" rtl="0" eaLnBrk="0" fontAlgn="base" hangingPunct="0">
        <a:spcBef>
          <a:spcPct val="0"/>
        </a:spcBef>
        <a:spcAft>
          <a:spcPct val="0"/>
        </a:spcAft>
        <a:defRPr sz="4400">
          <a:solidFill>
            <a:srgbClr val="00B050"/>
          </a:solidFill>
          <a:latin typeface="Arial" charset="0"/>
        </a:defRPr>
      </a:lvl4pPr>
      <a:lvl5pPr algn="ctr" rtl="0" eaLnBrk="0" fontAlgn="base" hangingPunct="0">
        <a:spcBef>
          <a:spcPct val="0"/>
        </a:spcBef>
        <a:spcAft>
          <a:spcPct val="0"/>
        </a:spcAft>
        <a:defRPr sz="4400">
          <a:solidFill>
            <a:srgbClr val="00B050"/>
          </a:solidFill>
          <a:latin typeface="Arial" charset="0"/>
        </a:defRPr>
      </a:lvl5pPr>
      <a:lvl6pPr marL="457200" algn="ctr" rtl="0" fontAlgn="base">
        <a:spcBef>
          <a:spcPct val="0"/>
        </a:spcBef>
        <a:spcAft>
          <a:spcPct val="0"/>
        </a:spcAft>
        <a:defRPr sz="4400">
          <a:solidFill>
            <a:srgbClr val="00B050"/>
          </a:solidFill>
          <a:latin typeface="Arial" charset="0"/>
        </a:defRPr>
      </a:lvl6pPr>
      <a:lvl7pPr marL="914400" algn="ctr" rtl="0" fontAlgn="base">
        <a:spcBef>
          <a:spcPct val="0"/>
        </a:spcBef>
        <a:spcAft>
          <a:spcPct val="0"/>
        </a:spcAft>
        <a:defRPr sz="4400">
          <a:solidFill>
            <a:srgbClr val="00B050"/>
          </a:solidFill>
          <a:latin typeface="Arial" charset="0"/>
        </a:defRPr>
      </a:lvl7pPr>
      <a:lvl8pPr marL="1371600" algn="ctr" rtl="0" fontAlgn="base">
        <a:spcBef>
          <a:spcPct val="0"/>
        </a:spcBef>
        <a:spcAft>
          <a:spcPct val="0"/>
        </a:spcAft>
        <a:defRPr sz="4400">
          <a:solidFill>
            <a:srgbClr val="00B050"/>
          </a:solidFill>
          <a:latin typeface="Arial" charset="0"/>
        </a:defRPr>
      </a:lvl8pPr>
      <a:lvl9pPr marL="1828800" algn="ctr" rtl="0" fontAlgn="base">
        <a:spcBef>
          <a:spcPct val="0"/>
        </a:spcBef>
        <a:spcAft>
          <a:spcPct val="0"/>
        </a:spcAft>
        <a:defRPr sz="4400">
          <a:solidFill>
            <a:srgbClr val="00B050"/>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image" Target="../media/image24.gif"/><Relationship Id="rId1" Type="http://schemas.openxmlformats.org/officeDocument/2006/relationships/slideLayout" Target="../slideLayouts/slideLayout7.xml"/><Relationship Id="rId5" Type="http://schemas.openxmlformats.org/officeDocument/2006/relationships/slide" Target="slide56.xml"/><Relationship Id="rId4" Type="http://schemas.openxmlformats.org/officeDocument/2006/relationships/slide" Target="slide55.xml"/></Relationships>
</file>

<file path=ppt/slides/_rels/slide8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8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mailto:m.v.argunova@gmail.com" TargetMode="External"/><Relationship Id="rId1" Type="http://schemas.openxmlformats.org/officeDocument/2006/relationships/slideLayout" Target="../slideLayouts/slideLayout7.xml"/><Relationship Id="rId5" Type="http://schemas.openxmlformats.org/officeDocument/2006/relationships/hyperlink" Target="mailto:MorgunDV@edu.mos.ru" TargetMode="External"/><Relationship Id="rId4" Type="http://schemas.openxmlformats.org/officeDocument/2006/relationships/image" Target="../media/image32.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DF2FF"/>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0825" y="115888"/>
            <a:ext cx="8785225" cy="2952750"/>
          </a:xfrm>
        </p:spPr>
        <p:txBody>
          <a:bodyPr rtlCol="0">
            <a:noAutofit/>
          </a:bodyPr>
          <a:lstStyle/>
          <a:p>
            <a:pPr eaLnBrk="1" fontAlgn="auto" hangingPunct="1">
              <a:spcAft>
                <a:spcPts val="0"/>
              </a:spcAft>
              <a:defRPr/>
            </a:pPr>
            <a:r>
              <a:rPr lang="ru-RU" sz="4000" i="1" dirty="0">
                <a:effectLst>
                  <a:outerShdw blurRad="38100" dist="38100" dir="2700000" algn="tl">
                    <a:srgbClr val="000000">
                      <a:alpha val="43137"/>
                    </a:srgbClr>
                  </a:outerShdw>
                </a:effectLst>
              </a:rPr>
              <a:t>Образовательные  результаты УМК «Экология» и подходы к диагностике</a:t>
            </a:r>
          </a:p>
        </p:txBody>
      </p:sp>
      <p:sp>
        <p:nvSpPr>
          <p:cNvPr id="3" name="Подзаголовок 2"/>
          <p:cNvSpPr>
            <a:spLocks noGrp="1"/>
          </p:cNvSpPr>
          <p:nvPr>
            <p:ph type="subTitle" idx="1"/>
          </p:nvPr>
        </p:nvSpPr>
        <p:spPr>
          <a:xfrm>
            <a:off x="857250" y="2924175"/>
            <a:ext cx="4362450" cy="1776413"/>
          </a:xfrm>
        </p:spPr>
        <p:txBody>
          <a:bodyPr rtlCol="0">
            <a:normAutofit fontScale="77500" lnSpcReduction="20000"/>
          </a:bodyPr>
          <a:lstStyle/>
          <a:p>
            <a:pPr algn="l" eaLnBrk="1" fontAlgn="auto" hangingPunct="1">
              <a:spcAft>
                <a:spcPts val="0"/>
              </a:spcAft>
              <a:buFont typeface="Arial" pitchFamily="34" charset="0"/>
              <a:buNone/>
              <a:defRPr/>
            </a:pPr>
            <a:r>
              <a:rPr lang="ru-RU" sz="2000" b="1" i="1" dirty="0" smtClean="0">
                <a:solidFill>
                  <a:schemeClr val="tx1"/>
                </a:solidFill>
              </a:rPr>
              <a:t>М.В. </a:t>
            </a:r>
            <a:r>
              <a:rPr lang="ru-RU" sz="2000" b="1" i="1" dirty="0" err="1" smtClean="0">
                <a:solidFill>
                  <a:schemeClr val="tx1"/>
                </a:solidFill>
              </a:rPr>
              <a:t>Аргунова</a:t>
            </a:r>
            <a:r>
              <a:rPr lang="ru-RU" sz="2000" b="1" i="1" dirty="0" smtClean="0">
                <a:solidFill>
                  <a:schemeClr val="tx1"/>
                </a:solidFill>
              </a:rPr>
              <a:t>, д.п.н., к.б.н., заслуженный  учитель РФ,</a:t>
            </a:r>
          </a:p>
          <a:p>
            <a:pPr algn="l" eaLnBrk="1" fontAlgn="auto" hangingPunct="1">
              <a:spcAft>
                <a:spcPts val="0"/>
              </a:spcAft>
              <a:buFont typeface="Arial" pitchFamily="34" charset="0"/>
              <a:buNone/>
              <a:defRPr/>
            </a:pPr>
            <a:r>
              <a:rPr lang="ru-RU" sz="2000" b="1" i="1" dirty="0" smtClean="0">
                <a:solidFill>
                  <a:schemeClr val="tx1"/>
                </a:solidFill>
              </a:rPr>
              <a:t>ведущий эксперт  ГАОУ ДПО МЦРКПО</a:t>
            </a:r>
            <a:endParaRPr lang="en-US" sz="2000" b="1" i="1" dirty="0" smtClean="0">
              <a:solidFill>
                <a:schemeClr val="tx1"/>
              </a:solidFill>
            </a:endParaRPr>
          </a:p>
          <a:p>
            <a:pPr algn="l" eaLnBrk="1" fontAlgn="auto" hangingPunct="1">
              <a:spcAft>
                <a:spcPts val="0"/>
              </a:spcAft>
              <a:buFont typeface="Arial" pitchFamily="34" charset="0"/>
              <a:buNone/>
              <a:defRPr/>
            </a:pPr>
            <a:endParaRPr lang="ru-RU" sz="2000" b="1" i="1" dirty="0" smtClean="0">
              <a:solidFill>
                <a:schemeClr val="tx1"/>
              </a:solidFill>
            </a:endParaRPr>
          </a:p>
          <a:p>
            <a:pPr algn="l" eaLnBrk="1" fontAlgn="auto" hangingPunct="1">
              <a:spcAft>
                <a:spcPts val="0"/>
              </a:spcAft>
              <a:defRPr/>
            </a:pPr>
            <a:r>
              <a:rPr lang="ru-RU" sz="2000" b="1" i="1" dirty="0" smtClean="0">
                <a:solidFill>
                  <a:schemeClr val="tx1"/>
                </a:solidFill>
              </a:rPr>
              <a:t>Д.В. Моргун, к.б.н., к.ф.н</a:t>
            </a:r>
            <a:r>
              <a:rPr lang="ru-RU" sz="2000" b="1" i="1" dirty="0">
                <a:solidFill>
                  <a:schemeClr val="tx1"/>
                </a:solidFill>
              </a:rPr>
              <a:t>., </a:t>
            </a:r>
            <a:r>
              <a:rPr lang="ru-RU" sz="2000" b="1" i="1" dirty="0" smtClean="0">
                <a:solidFill>
                  <a:schemeClr val="tx1"/>
                </a:solidFill>
              </a:rPr>
              <a:t>почётный </a:t>
            </a:r>
            <a:r>
              <a:rPr lang="ru-RU" sz="2000" b="1" i="1" dirty="0">
                <a:solidFill>
                  <a:schemeClr val="tx1"/>
                </a:solidFill>
              </a:rPr>
              <a:t>работник общего образования </a:t>
            </a:r>
            <a:r>
              <a:rPr lang="ru-RU" sz="2000" b="1" i="1" dirty="0" smtClean="0">
                <a:solidFill>
                  <a:schemeClr val="tx1"/>
                </a:solidFill>
              </a:rPr>
              <a:t>РФ,</a:t>
            </a:r>
          </a:p>
          <a:p>
            <a:pPr algn="l" eaLnBrk="1" fontAlgn="auto" hangingPunct="1">
              <a:spcAft>
                <a:spcPts val="0"/>
              </a:spcAft>
              <a:buFont typeface="Arial" pitchFamily="34" charset="0"/>
              <a:buNone/>
              <a:defRPr/>
            </a:pPr>
            <a:r>
              <a:rPr lang="ru-RU" sz="2000" b="1" i="1" dirty="0" smtClean="0">
                <a:solidFill>
                  <a:schemeClr val="tx1"/>
                </a:solidFill>
              </a:rPr>
              <a:t>директор ГБОУДО МДЮЦ ЭКТ</a:t>
            </a:r>
          </a:p>
          <a:p>
            <a:pPr algn="l" eaLnBrk="1" fontAlgn="auto" hangingPunct="1">
              <a:spcAft>
                <a:spcPts val="0"/>
              </a:spcAft>
              <a:buFont typeface="Arial" pitchFamily="34" charset="0"/>
              <a:buNone/>
              <a:defRPr/>
            </a:pPr>
            <a:endParaRPr lang="ru-RU" sz="2000" b="1" i="1" dirty="0" smtClean="0">
              <a:solidFill>
                <a:schemeClr val="tx1"/>
              </a:solidFill>
            </a:endParaRPr>
          </a:p>
          <a:p>
            <a:pPr algn="l" eaLnBrk="1" fontAlgn="auto" hangingPunct="1">
              <a:spcAft>
                <a:spcPts val="0"/>
              </a:spcAft>
              <a:buFont typeface="Arial" pitchFamily="34" charset="0"/>
              <a:buNone/>
              <a:defRPr/>
            </a:pPr>
            <a:endParaRPr lang="ru-RU" sz="2000" b="1" i="1" dirty="0">
              <a:solidFill>
                <a:schemeClr val="tx1"/>
              </a:solidFill>
            </a:endParaRPr>
          </a:p>
          <a:p>
            <a:pPr algn="l" eaLnBrk="1" fontAlgn="auto" hangingPunct="1">
              <a:spcAft>
                <a:spcPts val="0"/>
              </a:spcAft>
              <a:buFont typeface="Arial" pitchFamily="34" charset="0"/>
              <a:buNone/>
              <a:defRPr/>
            </a:pPr>
            <a:endParaRPr lang="ru-RU" sz="2000" b="1" i="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Предметные результаты</a:t>
            </a:r>
            <a:endParaRPr lang="ru-RU" dirty="0"/>
          </a:p>
        </p:txBody>
      </p:sp>
      <p:sp>
        <p:nvSpPr>
          <p:cNvPr id="3" name="Объект 2"/>
          <p:cNvSpPr>
            <a:spLocks noGrp="1"/>
          </p:cNvSpPr>
          <p:nvPr>
            <p:ph idx="1"/>
          </p:nvPr>
        </p:nvSpPr>
        <p:spPr>
          <a:xfrm>
            <a:off x="457200" y="1196752"/>
            <a:ext cx="8291264" cy="4781128"/>
          </a:xfrm>
        </p:spPr>
        <p:txBody>
          <a:bodyPr/>
          <a:lstStyle/>
          <a:p>
            <a:pPr>
              <a:buNone/>
            </a:pPr>
            <a:r>
              <a:rPr lang="ru-RU" sz="1600" dirty="0"/>
              <a:t>Предметные результаты</a:t>
            </a:r>
            <a:r>
              <a:rPr lang="ru-RU" sz="1600" dirty="0" smtClean="0"/>
              <a:t>:</a:t>
            </a:r>
          </a:p>
          <a:p>
            <a:pPr>
              <a:buNone/>
            </a:pPr>
            <a:endParaRPr lang="ru-RU" sz="1600" dirty="0"/>
          </a:p>
          <a:p>
            <a:pPr lvl="0"/>
            <a:r>
              <a:rPr lang="ru-RU" sz="1600" dirty="0"/>
              <a:t>сформированность представлений об экологической культуре как условии достижения устойчивого (сбалансированного) развития общества и природы, об экологических связях в системе «человек — общество — природа»;</a:t>
            </a:r>
          </a:p>
          <a:p>
            <a:pPr lvl="0"/>
            <a:r>
              <a:rPr lang="ru-RU" sz="1600" dirty="0"/>
              <a:t>сформированность экологического мышления и способности учитывать и оценивать экологические последствия в разных сферах деятельности;</a:t>
            </a:r>
          </a:p>
          <a:p>
            <a:pPr lvl="0"/>
            <a:r>
              <a:rPr lang="ru-RU" sz="1600" dirty="0"/>
              <a:t>владение умениями применять экологические знания в жизненных ситуациях, связанных с выполнением типичных социальных ролей;</a:t>
            </a:r>
          </a:p>
          <a:p>
            <a:pPr lvl="0"/>
            <a:r>
              <a:rPr lang="ru-RU" sz="1600" dirty="0"/>
              <a:t>владение знаниями экологических императивов, гражданских прав и обязанностей в области </a:t>
            </a:r>
            <a:r>
              <a:rPr lang="ru-RU" sz="1600" dirty="0" err="1"/>
              <a:t>энерго</a:t>
            </a:r>
            <a:r>
              <a:rPr lang="ru-RU" sz="1600" dirty="0"/>
              <a:t>- и ресурсосбережения в интересах сохранения окружающей среды, здоровья и безопасности жизни;</a:t>
            </a:r>
          </a:p>
          <a:p>
            <a:pPr lvl="0"/>
            <a:r>
              <a:rPr lang="ru-RU" sz="1600" dirty="0"/>
              <a:t>сформированность личностного отношения к экологическим ценностям, моральной ответственности за экологические последствия своих действий в окружающей среде;</a:t>
            </a:r>
          </a:p>
          <a:p>
            <a:pPr lvl="0"/>
            <a:r>
              <a:rPr lang="ru-RU" sz="1600" dirty="0"/>
              <a:t>сформированность способности к выполнению проектов экологически ориентированной социальной деятельности, связанных с экологической безопасностью окружающей среды, здоровьем людей и повышением их экологической культуры.</a:t>
            </a:r>
          </a:p>
          <a:p>
            <a:endParaRPr lang="ru-RU" sz="1400" dirty="0"/>
          </a:p>
        </p:txBody>
      </p:sp>
    </p:spTree>
    <p:extLst>
      <p:ext uri="{BB962C8B-B14F-4D97-AF65-F5344CB8AC3E}">
        <p14:creationId xmlns:p14="http://schemas.microsoft.com/office/powerpoint/2010/main" xmlns="" val="2126204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9432"/>
            <a:ext cx="8229600" cy="1647056"/>
          </a:xfrm>
        </p:spPr>
        <p:txBody>
          <a:bodyPr/>
          <a:lstStyle/>
          <a:p>
            <a:r>
              <a:rPr lang="ru-RU" dirty="0" smtClean="0"/>
              <a:t>Предметные результаты</a:t>
            </a:r>
            <a:endParaRPr lang="ru-RU" dirty="0"/>
          </a:p>
        </p:txBody>
      </p:sp>
      <p:sp>
        <p:nvSpPr>
          <p:cNvPr id="3" name="Объект 2"/>
          <p:cNvSpPr>
            <a:spLocks noGrp="1"/>
          </p:cNvSpPr>
          <p:nvPr>
            <p:ph idx="1"/>
          </p:nvPr>
        </p:nvSpPr>
        <p:spPr>
          <a:xfrm>
            <a:off x="107504" y="764704"/>
            <a:ext cx="8856984" cy="5141168"/>
          </a:xfrm>
        </p:spPr>
        <p:txBody>
          <a:bodyPr/>
          <a:lstStyle/>
          <a:p>
            <a:r>
              <a:rPr lang="ru-RU" sz="1600" dirty="0"/>
              <a:t>По окончанию изучения курса учащиеся освоят:</a:t>
            </a:r>
          </a:p>
          <a:p>
            <a:pPr lvl="0"/>
            <a:r>
              <a:rPr lang="ru-RU" sz="1600" dirty="0"/>
              <a:t>основы </a:t>
            </a:r>
            <a:r>
              <a:rPr lang="ru-RU" sz="1600" dirty="0" err="1"/>
              <a:t>биоэкологии</a:t>
            </a:r>
            <a:r>
              <a:rPr lang="ru-RU" sz="1600" dirty="0"/>
              <a:t> (экологические связи и организацию жизни, общие законы действия факторов среды на организмы, организмы как открытые системы, популяции, сообщества, экосистемы, развитие сообществ, основные законы устойчивости живой природы);</a:t>
            </a:r>
          </a:p>
          <a:p>
            <a:pPr lvl="0"/>
            <a:r>
              <a:rPr lang="ru-RU" sz="1600" dirty="0"/>
              <a:t>основы глобальной экологии (экологические кризисы, современные глобальные проблемы человечества и возможные пути их решения), экологические связи в системе «человек – общество – природа»;</a:t>
            </a:r>
          </a:p>
          <a:p>
            <a:pPr lvl="0"/>
            <a:r>
              <a:rPr lang="ru-RU" sz="1600" dirty="0"/>
              <a:t>основы региональной экологии (местные социально-экологические проблемы, снижение рисков);</a:t>
            </a:r>
          </a:p>
          <a:p>
            <a:pPr lvl="0"/>
            <a:r>
              <a:rPr lang="ru-RU" sz="1600" dirty="0"/>
              <a:t>основные понятия и принципы устойчивого развития;</a:t>
            </a:r>
          </a:p>
          <a:p>
            <a:pPr lvl="0"/>
            <a:r>
              <a:rPr lang="ru-RU" sz="1600" dirty="0"/>
              <a:t>специфику </a:t>
            </a:r>
            <a:r>
              <a:rPr lang="ru-RU" sz="1600" dirty="0" err="1"/>
              <a:t>социоэкосистем</a:t>
            </a:r>
            <a:r>
              <a:rPr lang="ru-RU" sz="1600" dirty="0"/>
              <a:t> и </a:t>
            </a:r>
            <a:r>
              <a:rPr lang="ru-RU" sz="1600" dirty="0" err="1"/>
              <a:t>урбоэкосистем</a:t>
            </a:r>
            <a:r>
              <a:rPr lang="ru-RU" sz="1600" dirty="0"/>
              <a:t>, природные, демографические и социально-экономические факторы устойчивого развития, направления оптимизации систем жизнеобеспечения горожан, факторы, обуславливающие качество городской среды;</a:t>
            </a:r>
          </a:p>
          <a:p>
            <a:pPr lvl="0"/>
            <a:r>
              <a:rPr lang="ru-RU" sz="1600" dirty="0"/>
              <a:t>экологические последствия хозяйственной деятельности человека, правовые и экономические аспекты природопользования, реализация экологической политики в  области природопользования и ресурсосбережения</a:t>
            </a:r>
            <a:r>
              <a:rPr lang="ru-RU" sz="1600" dirty="0" smtClean="0"/>
              <a:t>;</a:t>
            </a:r>
          </a:p>
          <a:p>
            <a:pPr lvl="0"/>
            <a:r>
              <a:rPr lang="ru-RU" sz="1600" dirty="0" smtClean="0"/>
              <a:t>основы экологического мониторинга и рационального </a:t>
            </a:r>
            <a:r>
              <a:rPr lang="ru-RU" sz="1600" dirty="0" err="1" smtClean="0"/>
              <a:t>ресурсопотребления</a:t>
            </a:r>
            <a:r>
              <a:rPr lang="ru-RU" sz="1600" dirty="0" smtClean="0"/>
              <a:t>, экологические риски при добыче природных ресурсов.</a:t>
            </a:r>
          </a:p>
          <a:p>
            <a:pPr lvl="0"/>
            <a:r>
              <a:rPr lang="ru-RU" sz="1600" dirty="0" smtClean="0"/>
              <a:t>проблемы и причины их возникновения;</a:t>
            </a:r>
          </a:p>
          <a:p>
            <a:pPr lvl="0"/>
            <a:endParaRPr lang="ru-RU" sz="1600" dirty="0"/>
          </a:p>
        </p:txBody>
      </p:sp>
    </p:spTree>
    <p:extLst>
      <p:ext uri="{BB962C8B-B14F-4D97-AF65-F5344CB8AC3E}">
        <p14:creationId xmlns:p14="http://schemas.microsoft.com/office/powerpoint/2010/main" xmlns="" val="2357906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4624"/>
            <a:ext cx="8229600" cy="1143000"/>
          </a:xfrm>
        </p:spPr>
        <p:txBody>
          <a:bodyPr/>
          <a:lstStyle/>
          <a:p>
            <a:r>
              <a:rPr lang="ru-RU" sz="1600" dirty="0" smtClean="0">
                <a:solidFill>
                  <a:schemeClr val="tx1"/>
                </a:solidFill>
              </a:rPr>
              <a:t>Пример: Раздел </a:t>
            </a:r>
            <a:r>
              <a:rPr lang="ru-RU" sz="1600" dirty="0">
                <a:solidFill>
                  <a:schemeClr val="tx1"/>
                </a:solidFill>
              </a:rPr>
              <a:t>4. Качество окружающей среды и системы жизнеобеспечения </a:t>
            </a:r>
            <a:r>
              <a:rPr lang="ru-RU" sz="1600" dirty="0" smtClean="0">
                <a:solidFill>
                  <a:schemeClr val="tx1"/>
                </a:solidFill>
              </a:rPr>
              <a:t/>
            </a:r>
            <a:br>
              <a:rPr lang="ru-RU" sz="1600" dirty="0" smtClean="0">
                <a:solidFill>
                  <a:schemeClr val="tx1"/>
                </a:solidFill>
              </a:rPr>
            </a:br>
            <a:r>
              <a:rPr lang="ru-RU" sz="1600" dirty="0" smtClean="0">
                <a:solidFill>
                  <a:schemeClr val="tx1"/>
                </a:solidFill>
              </a:rPr>
              <a:t>(</a:t>
            </a:r>
            <a:r>
              <a:rPr lang="ru-RU" sz="1600" dirty="0">
                <a:solidFill>
                  <a:schemeClr val="tx1"/>
                </a:solidFill>
              </a:rPr>
              <a:t>6 </a:t>
            </a:r>
            <a:r>
              <a:rPr lang="ru-RU" sz="1600" dirty="0" smtClean="0">
                <a:solidFill>
                  <a:schemeClr val="tx1"/>
                </a:solidFill>
              </a:rPr>
              <a:t>часов)</a:t>
            </a:r>
            <a:endParaRPr lang="ru-RU" sz="16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813845563"/>
              </p:ext>
            </p:extLst>
          </p:nvPr>
        </p:nvGraphicFramePr>
        <p:xfrm>
          <a:off x="518864" y="1844824"/>
          <a:ext cx="8229600" cy="374904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1" kern="1200" dirty="0" smtClean="0">
                          <a:solidFill>
                            <a:schemeClr val="lt1"/>
                          </a:solidFill>
                          <a:effectLst/>
                          <a:latin typeface="+mn-lt"/>
                          <a:ea typeface="+mn-ea"/>
                          <a:cs typeface="+mn-cs"/>
                        </a:rPr>
                        <a:t>§24. Экологическая безопасность, качество среды и качество жизни населения. Здоровье человека</a:t>
                      </a:r>
                      <a:endParaRPr lang="ru-RU" sz="1600" dirty="0" smtClean="0"/>
                    </a:p>
                    <a:p>
                      <a:endParaRPr lang="ru-RU" dirty="0"/>
                    </a:p>
                  </a:txBody>
                  <a:tcPr/>
                </a:tc>
                <a:tc>
                  <a:txBody>
                    <a:bodyPr/>
                    <a:lstStyle/>
                    <a:p>
                      <a:r>
                        <a:rPr lang="ru-RU" sz="1600" b="1" kern="1200" dirty="0" smtClean="0">
                          <a:solidFill>
                            <a:schemeClr val="lt1"/>
                          </a:solidFill>
                          <a:effectLst/>
                          <a:latin typeface="+mn-lt"/>
                          <a:ea typeface="+mn-ea"/>
                          <a:cs typeface="+mn-cs"/>
                        </a:rPr>
                        <a:t>Качество среды обитания. Качество жизни. Поиск технологий, сводящих к минимуму энергетические и вещественные затраты. Экологическая безопасность и здоровье человека, навыки по выработке и поддержанию здорового образа жизни; </a:t>
                      </a:r>
                      <a:endParaRPr lang="ru-R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1" kern="1200" dirty="0" smtClean="0">
                          <a:solidFill>
                            <a:schemeClr val="lt1"/>
                          </a:solidFill>
                          <a:effectLst/>
                          <a:latin typeface="+mn-lt"/>
                          <a:ea typeface="+mn-ea"/>
                          <a:cs typeface="+mn-cs"/>
                        </a:rPr>
                        <a:t>Сформировать представление об экологической безопасности на разных уровнях. Сравнивать понятия качества среды и качества жизни, установить их смысловую взаимозависимость. Устанавливать и сравнивать разные точки зрения, прежде чем принимать решения и делать выбор.  </a:t>
                      </a:r>
                      <a:endParaRPr lang="ru-RU" sz="1600" dirty="0"/>
                    </a:p>
                  </a:txBody>
                  <a:tcPr/>
                </a:tc>
              </a:tr>
            </a:tbl>
          </a:graphicData>
        </a:graphic>
      </p:graphicFrame>
      <p:graphicFrame>
        <p:nvGraphicFramePr>
          <p:cNvPr id="5" name="Объект 3"/>
          <p:cNvGraphicFramePr>
            <a:graphicFrameLocks/>
          </p:cNvGraphicFramePr>
          <p:nvPr>
            <p:extLst>
              <p:ext uri="{D42A27DB-BD31-4B8C-83A1-F6EECF244321}">
                <p14:modId xmlns:p14="http://schemas.microsoft.com/office/powerpoint/2010/main" xmlns="" val="190972051"/>
              </p:ext>
            </p:extLst>
          </p:nvPr>
        </p:nvGraphicFramePr>
        <p:xfrm>
          <a:off x="467544" y="1052736"/>
          <a:ext cx="8229600" cy="57912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ru-RU" dirty="0" smtClean="0"/>
                        <a:t>Параграф</a:t>
                      </a:r>
                      <a:endParaRPr lang="ru-RU" dirty="0"/>
                    </a:p>
                  </a:txBody>
                  <a:tcPr/>
                </a:tc>
                <a:tc>
                  <a:txBody>
                    <a:bodyPr/>
                    <a:lstStyle/>
                    <a:p>
                      <a:r>
                        <a:rPr lang="ru-RU" sz="1600" dirty="0" smtClean="0"/>
                        <a:t>Основные понятия и термины</a:t>
                      </a:r>
                      <a:endParaRPr lang="ru-RU" sz="1600" dirty="0"/>
                    </a:p>
                  </a:txBody>
                  <a:tcPr/>
                </a:tc>
                <a:tc>
                  <a:txBody>
                    <a:bodyPr/>
                    <a:lstStyle/>
                    <a:p>
                      <a:r>
                        <a:rPr lang="ru-RU" sz="1600" dirty="0" smtClean="0"/>
                        <a:t>Виды деятельности</a:t>
                      </a:r>
                      <a:endParaRPr lang="ru-RU" sz="1600" dirty="0"/>
                    </a:p>
                  </a:txBody>
                  <a:tcPr/>
                </a:tc>
              </a:tr>
            </a:tbl>
          </a:graphicData>
        </a:graphic>
      </p:graphicFrame>
    </p:spTree>
    <p:extLst>
      <p:ext uri="{BB962C8B-B14F-4D97-AF65-F5344CB8AC3E}">
        <p14:creationId xmlns:p14="http://schemas.microsoft.com/office/powerpoint/2010/main" xmlns="" val="4241936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sz="1600" dirty="0">
              <a:solidFill>
                <a:schemeClr val="tx1"/>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504460260"/>
              </p:ext>
            </p:extLst>
          </p:nvPr>
        </p:nvGraphicFramePr>
        <p:xfrm>
          <a:off x="446856" y="1124744"/>
          <a:ext cx="8229600" cy="441960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endParaRPr lang="ru-RU"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1" kern="1200" dirty="0" smtClean="0">
                          <a:solidFill>
                            <a:schemeClr val="lt1"/>
                          </a:solidFill>
                          <a:effectLst/>
                          <a:latin typeface="+mn-lt"/>
                          <a:ea typeface="+mn-ea"/>
                          <a:cs typeface="+mn-cs"/>
                        </a:rPr>
                        <a:t> экологические аспекты здоровья; риски для здоровья населения и загрязнение окружающей среды, защита здоровья людей; социальный, техногенный и экологический риски. Продовольственная безопасность. Экологический менеджмент, система экологических нормативов. Экологический контроль и аудит</a:t>
                      </a:r>
                      <a:endParaRPr lang="ru-RU" sz="1600" dirty="0" smtClean="0"/>
                    </a:p>
                    <a:p>
                      <a:endParaRPr lang="ru-RU" sz="1200" dirty="0"/>
                    </a:p>
                  </a:txBody>
                  <a:tcPr/>
                </a:tc>
                <a:tc>
                  <a:txBody>
                    <a:bodyPr/>
                    <a:lstStyle/>
                    <a:p>
                      <a:r>
                        <a:rPr lang="ru-RU" sz="1600" b="1" kern="1200" dirty="0" smtClean="0">
                          <a:solidFill>
                            <a:schemeClr val="lt1"/>
                          </a:solidFill>
                          <a:effectLst/>
                          <a:latin typeface="+mn-lt"/>
                          <a:ea typeface="+mn-ea"/>
                          <a:cs typeface="+mn-cs"/>
                        </a:rPr>
                        <a:t>Сформировать представление об экологической безопасности на разных уровнях. Сравнивать понятия качества среды и качества жизни, установить их смысловую взаимозависимость. Устанавливать и сравнивать разные точки зрения, прежде чем принимать решения и делать выбор..</a:t>
                      </a:r>
                      <a:endParaRPr lang="ru-RU" sz="1600" dirty="0"/>
                    </a:p>
                  </a:txBody>
                  <a:tcPr/>
                </a:tc>
              </a:tr>
            </a:tbl>
          </a:graphicData>
        </a:graphic>
      </p:graphicFrame>
      <p:graphicFrame>
        <p:nvGraphicFramePr>
          <p:cNvPr id="5" name="Объект 3"/>
          <p:cNvGraphicFramePr>
            <a:graphicFrameLocks/>
          </p:cNvGraphicFramePr>
          <p:nvPr>
            <p:extLst>
              <p:ext uri="{D42A27DB-BD31-4B8C-83A1-F6EECF244321}">
                <p14:modId xmlns:p14="http://schemas.microsoft.com/office/powerpoint/2010/main" xmlns="" val="190972051"/>
              </p:ext>
            </p:extLst>
          </p:nvPr>
        </p:nvGraphicFramePr>
        <p:xfrm>
          <a:off x="467544" y="332656"/>
          <a:ext cx="8229600" cy="57912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ru-RU" dirty="0" smtClean="0"/>
                        <a:t>Параграф</a:t>
                      </a:r>
                      <a:endParaRPr lang="ru-RU" dirty="0"/>
                    </a:p>
                  </a:txBody>
                  <a:tcPr/>
                </a:tc>
                <a:tc>
                  <a:txBody>
                    <a:bodyPr/>
                    <a:lstStyle/>
                    <a:p>
                      <a:r>
                        <a:rPr lang="ru-RU" sz="1600" dirty="0" smtClean="0"/>
                        <a:t>Основные понятия и термины</a:t>
                      </a:r>
                      <a:endParaRPr lang="ru-RU" sz="1600" dirty="0"/>
                    </a:p>
                  </a:txBody>
                  <a:tcPr/>
                </a:tc>
                <a:tc>
                  <a:txBody>
                    <a:bodyPr/>
                    <a:lstStyle/>
                    <a:p>
                      <a:r>
                        <a:rPr lang="ru-RU" sz="1600" dirty="0" smtClean="0"/>
                        <a:t>Виды деятельности</a:t>
                      </a:r>
                      <a:endParaRPr lang="ru-RU" sz="1600" dirty="0"/>
                    </a:p>
                  </a:txBody>
                  <a:tcPr/>
                </a:tc>
              </a:tr>
            </a:tbl>
          </a:graphicData>
        </a:graphic>
      </p:graphicFrame>
    </p:spTree>
    <p:extLst>
      <p:ext uri="{BB962C8B-B14F-4D97-AF65-F5344CB8AC3E}">
        <p14:creationId xmlns:p14="http://schemas.microsoft.com/office/powerpoint/2010/main" xmlns="" val="4255301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Виды деятельности</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2160750023"/>
              </p:ext>
            </p:extLst>
          </p:nvPr>
        </p:nvGraphicFramePr>
        <p:xfrm>
          <a:off x="395536" y="1600200"/>
          <a:ext cx="8291264" cy="1249680"/>
        </p:xfrm>
        <a:graphic>
          <a:graphicData uri="http://schemas.openxmlformats.org/drawingml/2006/table">
            <a:tbl>
              <a:tblPr firstRow="1" bandRow="1">
                <a:tableStyleId>{5C22544A-7EE6-4342-B048-85BDC9FD1C3A}</a:tableStyleId>
              </a:tblPr>
              <a:tblGrid>
                <a:gridCol w="8291264"/>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1" kern="1200" dirty="0" smtClean="0">
                          <a:solidFill>
                            <a:schemeClr val="lt1"/>
                          </a:solidFill>
                          <a:effectLst/>
                          <a:latin typeface="+mn-lt"/>
                          <a:ea typeface="+mn-ea"/>
                          <a:cs typeface="+mn-cs"/>
                        </a:rPr>
                        <a:t>Формулировать понятие продовольственной безопасности Дифференцировать содержание понятий экологического менеджмента, экологического контроля и аудита, давать дефиниции понятий и описывать их значение для оценки экологических рисков. </a:t>
                      </a:r>
                      <a:endParaRPr lang="ru-RU" sz="1800" dirty="0" smtClean="0"/>
                    </a:p>
                    <a:p>
                      <a:endParaRPr lang="ru-RU" dirty="0"/>
                    </a:p>
                  </a:txBody>
                  <a:tcPr marL="0" marR="0" marT="0" marB="0"/>
                </a:tc>
              </a:tr>
            </a:tbl>
          </a:graphicData>
        </a:graphic>
      </p:graphicFrame>
      <p:graphicFrame>
        <p:nvGraphicFramePr>
          <p:cNvPr id="5" name="Объект 3"/>
          <p:cNvGraphicFramePr>
            <a:graphicFrameLocks/>
          </p:cNvGraphicFramePr>
          <p:nvPr>
            <p:extLst>
              <p:ext uri="{D42A27DB-BD31-4B8C-83A1-F6EECF244321}">
                <p14:modId xmlns:p14="http://schemas.microsoft.com/office/powerpoint/2010/main" xmlns="" val="2843221026"/>
              </p:ext>
            </p:extLst>
          </p:nvPr>
        </p:nvGraphicFramePr>
        <p:xfrm>
          <a:off x="395536" y="3068960"/>
          <a:ext cx="8229600" cy="762000"/>
        </p:xfrm>
        <a:graphic>
          <a:graphicData uri="http://schemas.openxmlformats.org/drawingml/2006/table">
            <a:tbl>
              <a:tblPr firstRow="1" bandRow="1">
                <a:tableStyleId>{5C22544A-7EE6-4342-B048-85BDC9FD1C3A}</a:tableStyleId>
              </a:tblPr>
              <a:tblGrid>
                <a:gridCol w="82296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1" kern="1200" dirty="0" smtClean="0">
                          <a:solidFill>
                            <a:schemeClr val="lt1"/>
                          </a:solidFill>
                          <a:effectLst/>
                          <a:latin typeface="+mn-lt"/>
                          <a:ea typeface="+mn-ea"/>
                          <a:cs typeface="+mn-cs"/>
                        </a:rPr>
                        <a:t>Описывать систему экологических нормативов, приводить примеры их соблюдения в конкретной практике.</a:t>
                      </a:r>
                      <a:endParaRPr lang="ru-RU" sz="1600" dirty="0" smtClean="0"/>
                    </a:p>
                    <a:p>
                      <a:endParaRPr lang="ru-RU" dirty="0"/>
                    </a:p>
                  </a:txBody>
                  <a:tcPr marL="0" marR="0" marT="0" marB="0"/>
                </a:tc>
              </a:tr>
            </a:tbl>
          </a:graphicData>
        </a:graphic>
      </p:graphicFrame>
    </p:spTree>
    <p:extLst>
      <p:ext uri="{BB962C8B-B14F-4D97-AF65-F5344CB8AC3E}">
        <p14:creationId xmlns:p14="http://schemas.microsoft.com/office/powerpoint/2010/main" xmlns="" val="3019209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1939273668"/>
              </p:ext>
            </p:extLst>
          </p:nvPr>
        </p:nvGraphicFramePr>
        <p:xfrm>
          <a:off x="323528" y="620688"/>
          <a:ext cx="8229600" cy="4248472"/>
        </p:xfrm>
        <a:graphic>
          <a:graphicData uri="http://schemas.openxmlformats.org/drawingml/2006/table">
            <a:tbl>
              <a:tblPr firstRow="1" bandRow="1">
                <a:tableStyleId>{5C22544A-7EE6-4342-B048-85BDC9FD1C3A}</a:tableStyleId>
              </a:tblPr>
              <a:tblGrid>
                <a:gridCol w="2743200"/>
                <a:gridCol w="2743200"/>
                <a:gridCol w="2743200"/>
              </a:tblGrid>
              <a:tr h="3835505">
                <a:tc>
                  <a:txBody>
                    <a:bodyPr/>
                    <a:lstStyle/>
                    <a:p>
                      <a:pPr indent="-228600" algn="just">
                        <a:lnSpc>
                          <a:spcPct val="150000"/>
                        </a:lnSpc>
                        <a:spcAft>
                          <a:spcPts val="0"/>
                        </a:spcAft>
                      </a:pPr>
                      <a:r>
                        <a:rPr lang="ru-RU" sz="1350" dirty="0">
                          <a:effectLst/>
                          <a:latin typeface="Times New Roman"/>
                          <a:ea typeface="Arial Unicode MS"/>
                        </a:rPr>
                        <a:t>§</a:t>
                      </a:r>
                      <a:r>
                        <a:rPr lang="ru-RU" sz="1600" dirty="0" smtClean="0">
                          <a:effectLst/>
                          <a:latin typeface="+mn-lt"/>
                          <a:ea typeface="Arial Unicode MS"/>
                        </a:rPr>
                        <a:t>25.Ресурсосбережение </a:t>
                      </a:r>
                      <a:r>
                        <a:rPr lang="ru-RU" sz="1600" dirty="0">
                          <a:effectLst/>
                          <a:latin typeface="+mn-lt"/>
                          <a:ea typeface="Arial Unicode MS"/>
                        </a:rPr>
                        <a:t>как образ жизни</a:t>
                      </a:r>
                    </a:p>
                  </a:txBody>
                  <a:tcPr marL="0" marR="0" marT="0" marB="0"/>
                </a:tc>
                <a:tc>
                  <a:txBody>
                    <a:bodyPr/>
                    <a:lstStyle/>
                    <a:p>
                      <a:r>
                        <a:rPr lang="ru-RU" sz="1600" b="1" kern="1200" dirty="0" smtClean="0">
                          <a:solidFill>
                            <a:schemeClr val="lt1"/>
                          </a:solidFill>
                          <a:effectLst/>
                          <a:latin typeface="+mn-lt"/>
                          <a:ea typeface="+mn-ea"/>
                          <a:cs typeface="+mn-cs"/>
                        </a:rPr>
                        <a:t>Ресурсосбережение, технологии ресурсосбережения. Энергосбережение. Подходы к рациональному использованию ресурсов в быту и в других сферах жизнедеятельности человека. </a:t>
                      </a:r>
                      <a:endParaRPr lang="ru-RU" sz="1600" dirty="0"/>
                    </a:p>
                  </a:txBody>
                  <a:tcPr/>
                </a:tc>
                <a:tc>
                  <a:txBody>
                    <a:bodyPr/>
                    <a:lstStyle/>
                    <a:p>
                      <a:pPr lvl="0" indent="-228600" algn="l">
                        <a:lnSpc>
                          <a:spcPct val="100000"/>
                        </a:lnSpc>
                        <a:spcAft>
                          <a:spcPts val="0"/>
                        </a:spcAft>
                      </a:pPr>
                      <a:r>
                        <a:rPr lang="ru-RU" sz="1600" b="1" kern="1200" dirty="0" smtClean="0">
                          <a:solidFill>
                            <a:schemeClr val="lt1"/>
                          </a:solidFill>
                          <a:effectLst/>
                          <a:latin typeface="+mn-lt"/>
                          <a:ea typeface="+mn-ea"/>
                          <a:cs typeface="+mn-cs"/>
                        </a:rPr>
                        <a:t>Определять ресурсосберегающие технологии. Сравнивать подходы к потреблению природных ресурсов человеком. Описывать особенности ресурсосбережения в контексте урбанизации</a:t>
                      </a:r>
                      <a:r>
                        <a:rPr lang="ru-RU" sz="1800" b="1" kern="1200" dirty="0" smtClean="0">
                          <a:solidFill>
                            <a:schemeClr val="lt1"/>
                          </a:solidFill>
                          <a:effectLst/>
                          <a:latin typeface="+mn-lt"/>
                          <a:ea typeface="+mn-ea"/>
                          <a:cs typeface="+mn-cs"/>
                        </a:rPr>
                        <a:t>. </a:t>
                      </a:r>
                      <a:r>
                        <a:rPr lang="ru-RU" sz="1600" b="1" kern="1200" dirty="0" smtClean="0">
                          <a:solidFill>
                            <a:schemeClr val="lt1"/>
                          </a:solidFill>
                          <a:effectLst/>
                          <a:latin typeface="+mn-lt"/>
                          <a:ea typeface="+mn-ea"/>
                          <a:cs typeface="+mn-cs"/>
                        </a:rPr>
                        <a:t>Адекватно оценивать потребление энергии в быту и в образовательном учреждении. </a:t>
                      </a:r>
                      <a:endParaRPr lang="ru-RU" sz="1600" dirty="0">
                        <a:effectLst/>
                        <a:latin typeface="+mn-lt"/>
                        <a:ea typeface="Arial Unicode MS"/>
                      </a:endParaRPr>
                    </a:p>
                  </a:txBody>
                  <a:tcPr marL="6350" marR="6350" marT="0" marB="0"/>
                </a:tc>
              </a:tr>
              <a:tr h="412967">
                <a:tc>
                  <a:txBody>
                    <a:bodyPr/>
                    <a:lstStyle/>
                    <a:p>
                      <a:pPr indent="-228600" algn="just">
                        <a:lnSpc>
                          <a:spcPct val="150000"/>
                        </a:lnSpc>
                        <a:spcAft>
                          <a:spcPts val="0"/>
                        </a:spcAft>
                      </a:pPr>
                      <a:endParaRPr lang="ru-RU" sz="1600" dirty="0">
                        <a:effectLst/>
                        <a:latin typeface="Times New Roman"/>
                        <a:ea typeface="Arial Unicode MS"/>
                      </a:endParaRPr>
                    </a:p>
                  </a:txBody>
                  <a:tcPr marL="0" marR="0" marT="0" marB="0"/>
                </a:tc>
                <a:tc>
                  <a:txBody>
                    <a:bodyPr/>
                    <a:lstStyle/>
                    <a:p>
                      <a:endParaRPr lang="ru-RU" sz="1600" dirty="0"/>
                    </a:p>
                  </a:txBody>
                  <a:tcPr/>
                </a:tc>
                <a:tc>
                  <a:txBody>
                    <a:bodyPr/>
                    <a:lstStyle/>
                    <a:p>
                      <a:pPr indent="-228600" algn="just">
                        <a:lnSpc>
                          <a:spcPct val="150000"/>
                        </a:lnSpc>
                        <a:spcAft>
                          <a:spcPts val="0"/>
                        </a:spcAft>
                      </a:pPr>
                      <a:endParaRPr lang="ru-RU" sz="1600" dirty="0">
                        <a:effectLst/>
                        <a:latin typeface="+mn-lt"/>
                        <a:ea typeface="Arial Unicode MS"/>
                      </a:endParaRPr>
                    </a:p>
                  </a:txBody>
                  <a:tcPr marL="6350" marR="6350" marT="0" marB="0"/>
                </a:tc>
              </a:tr>
            </a:tbl>
          </a:graphicData>
        </a:graphic>
      </p:graphicFrame>
      <p:graphicFrame>
        <p:nvGraphicFramePr>
          <p:cNvPr id="5" name="Объект 3"/>
          <p:cNvGraphicFramePr>
            <a:graphicFrameLocks/>
          </p:cNvGraphicFramePr>
          <p:nvPr>
            <p:extLst>
              <p:ext uri="{D42A27DB-BD31-4B8C-83A1-F6EECF244321}">
                <p14:modId xmlns:p14="http://schemas.microsoft.com/office/powerpoint/2010/main" xmlns="" val="1499231894"/>
              </p:ext>
            </p:extLst>
          </p:nvPr>
        </p:nvGraphicFramePr>
        <p:xfrm>
          <a:off x="179512" y="4816048"/>
          <a:ext cx="7200800" cy="1925320"/>
        </p:xfrm>
        <a:graphic>
          <a:graphicData uri="http://schemas.openxmlformats.org/drawingml/2006/table">
            <a:tbl>
              <a:tblPr firstRow="1" bandRow="1">
                <a:tableStyleId>{5C22544A-7EE6-4342-B048-85BDC9FD1C3A}</a:tableStyleId>
              </a:tblPr>
              <a:tblGrid>
                <a:gridCol w="2743200"/>
                <a:gridCol w="2743200"/>
                <a:gridCol w="1714400"/>
              </a:tblGrid>
              <a:tr h="1310640">
                <a:tc gridSpan="3">
                  <a:txBody>
                    <a:bodyPr/>
                    <a:lstStyle/>
                    <a:p>
                      <a:pPr marL="0" marR="0" indent="-228600" algn="l" defTabSz="914400" rtl="0" eaLnBrk="1" fontAlgn="auto" latinLnBrk="0" hangingPunct="1">
                        <a:lnSpc>
                          <a:spcPct val="100000"/>
                        </a:lnSpc>
                        <a:spcBef>
                          <a:spcPts val="0"/>
                        </a:spcBef>
                        <a:spcAft>
                          <a:spcPts val="0"/>
                        </a:spcAft>
                        <a:buClrTx/>
                        <a:buSzTx/>
                        <a:buFontTx/>
                        <a:buNone/>
                        <a:tabLst/>
                        <a:defRPr/>
                      </a:pPr>
                      <a:r>
                        <a:rPr lang="ru-RU" sz="1600" b="1" kern="1200" dirty="0" smtClean="0">
                          <a:solidFill>
                            <a:schemeClr val="lt1"/>
                          </a:solidFill>
                          <a:effectLst/>
                          <a:latin typeface="+mn-lt"/>
                          <a:ea typeface="+mn-ea"/>
                          <a:cs typeface="+mn-cs"/>
                        </a:rPr>
                        <a:t> Реализовать в повседневности способы энергосбережения. Ответственно относиться к реализации принципов энергосбережения, транслировать их в ближайшем социальном окружении. Формировать основы культуры использования энергии и ресурсосбережения в повседневной жизни.</a:t>
                      </a:r>
                      <a:endParaRPr lang="ru-RU" sz="1600" dirty="0" smtClean="0">
                        <a:effectLst/>
                        <a:latin typeface="+mn-lt"/>
                        <a:ea typeface="Arial Unicode MS"/>
                      </a:endParaRPr>
                    </a:p>
                    <a:p>
                      <a:pPr indent="-228600" algn="l">
                        <a:lnSpc>
                          <a:spcPct val="100000"/>
                        </a:lnSpc>
                        <a:spcAft>
                          <a:spcPts val="0"/>
                        </a:spcAft>
                      </a:pPr>
                      <a:endParaRPr lang="ru-RU" sz="1600" dirty="0">
                        <a:effectLst/>
                        <a:latin typeface="+mn-lt"/>
                        <a:ea typeface="Arial Unicode MS"/>
                      </a:endParaRPr>
                    </a:p>
                  </a:txBody>
                  <a:tcPr/>
                </a:tc>
                <a:tc hMerge="1">
                  <a:txBody>
                    <a:bodyPr/>
                    <a:lstStyle/>
                    <a:p>
                      <a:endParaRPr lang="ru-RU" dirty="0"/>
                    </a:p>
                  </a:txBody>
                  <a:tcPr/>
                </a:tc>
                <a:tc hMerge="1">
                  <a:txBody>
                    <a:bodyPr/>
                    <a:lstStyle/>
                    <a:p>
                      <a:pPr indent="-228600" algn="l">
                        <a:lnSpc>
                          <a:spcPct val="100000"/>
                        </a:lnSpc>
                        <a:spcAft>
                          <a:spcPts val="0"/>
                        </a:spcAft>
                      </a:pPr>
                      <a:endParaRPr lang="ru-RU" sz="1600" dirty="0">
                        <a:effectLst/>
                        <a:latin typeface="+mn-lt"/>
                        <a:ea typeface="Arial Unicode MS"/>
                      </a:endParaRPr>
                    </a:p>
                  </a:txBody>
                  <a:tcPr marL="6350" marR="6350" marT="0" marB="0"/>
                </a:tc>
              </a:tr>
              <a:tr h="370840">
                <a:tc>
                  <a:txBody>
                    <a:bodyPr/>
                    <a:lstStyle/>
                    <a:p>
                      <a:endParaRPr lang="ru-RU" dirty="0"/>
                    </a:p>
                  </a:txBody>
                  <a:tcPr/>
                </a:tc>
                <a:tc>
                  <a:txBody>
                    <a:bodyPr/>
                    <a:lstStyle/>
                    <a:p>
                      <a:endParaRPr lang="ru-RU" dirty="0"/>
                    </a:p>
                  </a:txBody>
                  <a:tcPr/>
                </a:tc>
                <a:tc>
                  <a:txBody>
                    <a:bodyPr/>
                    <a:lstStyle/>
                    <a:p>
                      <a:pPr indent="-228600" algn="just">
                        <a:lnSpc>
                          <a:spcPct val="150000"/>
                        </a:lnSpc>
                        <a:spcAft>
                          <a:spcPts val="0"/>
                        </a:spcAft>
                      </a:pPr>
                      <a:endParaRPr lang="ru-RU" sz="1600" dirty="0">
                        <a:effectLst/>
                        <a:latin typeface="+mn-lt"/>
                        <a:ea typeface="Arial Unicode MS"/>
                      </a:endParaRPr>
                    </a:p>
                  </a:txBody>
                  <a:tcPr marL="6350" marR="6350" marT="0" marB="0"/>
                </a:tc>
              </a:tr>
            </a:tbl>
          </a:graphicData>
        </a:graphic>
      </p:graphicFrame>
      <p:graphicFrame>
        <p:nvGraphicFramePr>
          <p:cNvPr id="6" name="Объект 3"/>
          <p:cNvGraphicFramePr>
            <a:graphicFrameLocks/>
          </p:cNvGraphicFramePr>
          <p:nvPr>
            <p:extLst>
              <p:ext uri="{D42A27DB-BD31-4B8C-83A1-F6EECF244321}">
                <p14:modId xmlns:p14="http://schemas.microsoft.com/office/powerpoint/2010/main" xmlns="" val="2928792355"/>
              </p:ext>
            </p:extLst>
          </p:nvPr>
        </p:nvGraphicFramePr>
        <p:xfrm>
          <a:off x="323528" y="548680"/>
          <a:ext cx="8229600" cy="579120"/>
        </p:xfrm>
        <a:graphic>
          <a:graphicData uri="http://schemas.openxmlformats.org/drawingml/2006/table">
            <a:tbl>
              <a:tblPr firstRow="1" bandRow="1">
                <a:tableStyleId>{5C22544A-7EE6-4342-B048-85BDC9FD1C3A}</a:tableStyleId>
              </a:tblPr>
              <a:tblGrid>
                <a:gridCol w="2743200"/>
                <a:gridCol w="2743200"/>
                <a:gridCol w="2743200"/>
              </a:tblGrid>
              <a:tr h="432048">
                <a:tc>
                  <a:txBody>
                    <a:bodyPr/>
                    <a:lstStyle/>
                    <a:p>
                      <a:r>
                        <a:rPr lang="ru-RU" dirty="0" smtClean="0"/>
                        <a:t>Параграф</a:t>
                      </a:r>
                      <a:endParaRPr lang="ru-RU" dirty="0"/>
                    </a:p>
                  </a:txBody>
                  <a:tcPr/>
                </a:tc>
                <a:tc>
                  <a:txBody>
                    <a:bodyPr/>
                    <a:lstStyle/>
                    <a:p>
                      <a:r>
                        <a:rPr lang="ru-RU" sz="1600" dirty="0" smtClean="0"/>
                        <a:t>Основные понятия и термины</a:t>
                      </a:r>
                      <a:endParaRPr lang="ru-RU" sz="1600" dirty="0"/>
                    </a:p>
                  </a:txBody>
                  <a:tcPr/>
                </a:tc>
                <a:tc>
                  <a:txBody>
                    <a:bodyPr/>
                    <a:lstStyle/>
                    <a:p>
                      <a:r>
                        <a:rPr lang="ru-RU" sz="1600" dirty="0" smtClean="0"/>
                        <a:t>Виды деятельности</a:t>
                      </a:r>
                      <a:endParaRPr lang="ru-RU" sz="1600" dirty="0"/>
                    </a:p>
                  </a:txBody>
                  <a:tcPr/>
                </a:tc>
              </a:tr>
            </a:tbl>
          </a:graphicData>
        </a:graphic>
      </p:graphicFrame>
    </p:spTree>
    <p:extLst>
      <p:ext uri="{BB962C8B-B14F-4D97-AF65-F5344CB8AC3E}">
        <p14:creationId xmlns:p14="http://schemas.microsoft.com/office/powerpoint/2010/main" xmlns="" val="182979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927900561"/>
              </p:ext>
            </p:extLst>
          </p:nvPr>
        </p:nvGraphicFramePr>
        <p:xfrm>
          <a:off x="539552" y="1340768"/>
          <a:ext cx="8208913" cy="3456384"/>
        </p:xfrm>
        <a:graphic>
          <a:graphicData uri="http://schemas.openxmlformats.org/drawingml/2006/table">
            <a:tbl>
              <a:tblPr firstRow="1" bandRow="1">
                <a:tableStyleId>{5C22544A-7EE6-4342-B048-85BDC9FD1C3A}</a:tableStyleId>
              </a:tblPr>
              <a:tblGrid>
                <a:gridCol w="2085677"/>
                <a:gridCol w="3061618"/>
                <a:gridCol w="3061618"/>
              </a:tblGrid>
              <a:tr h="3456384">
                <a:tc>
                  <a:txBody>
                    <a:bodyPr/>
                    <a:lstStyle/>
                    <a:p>
                      <a:pPr algn="just">
                        <a:lnSpc>
                          <a:spcPct val="100000"/>
                        </a:lnSpc>
                        <a:spcAft>
                          <a:spcPts val="0"/>
                        </a:spcAft>
                      </a:pPr>
                      <a:r>
                        <a:rPr lang="ru-RU" sz="1600" dirty="0">
                          <a:effectLst/>
                        </a:rPr>
                        <a:t>§ 26.</a:t>
                      </a:r>
                    </a:p>
                    <a:p>
                      <a:pPr algn="just">
                        <a:lnSpc>
                          <a:spcPct val="100000"/>
                        </a:lnSpc>
                        <a:spcAft>
                          <a:spcPts val="0"/>
                        </a:spcAft>
                      </a:pPr>
                      <a:r>
                        <a:rPr lang="ru-RU" sz="1600" dirty="0">
                          <a:effectLst/>
                        </a:rPr>
                        <a:t>Традиционная и</a:t>
                      </a:r>
                    </a:p>
                    <a:p>
                      <a:pPr algn="just">
                        <a:lnSpc>
                          <a:spcPct val="100000"/>
                        </a:lnSpc>
                        <a:spcAft>
                          <a:spcPts val="0"/>
                        </a:spcAft>
                      </a:pPr>
                      <a:r>
                        <a:rPr lang="ru-RU" sz="1600" dirty="0">
                          <a:effectLst/>
                        </a:rPr>
                        <a:t>альтернативная</a:t>
                      </a:r>
                    </a:p>
                    <a:p>
                      <a:pPr algn="just">
                        <a:lnSpc>
                          <a:spcPct val="100000"/>
                        </a:lnSpc>
                        <a:spcAft>
                          <a:spcPts val="0"/>
                        </a:spcAft>
                      </a:pPr>
                      <a:r>
                        <a:rPr lang="ru-RU" sz="1600" dirty="0">
                          <a:effectLst/>
                        </a:rPr>
                        <a:t>энергетика.</a:t>
                      </a:r>
                    </a:p>
                    <a:p>
                      <a:pPr algn="just">
                        <a:lnSpc>
                          <a:spcPct val="100000"/>
                        </a:lnSpc>
                        <a:spcAft>
                          <a:spcPts val="0"/>
                        </a:spcAft>
                      </a:pPr>
                      <a:r>
                        <a:rPr lang="ru-RU" sz="1600" dirty="0">
                          <a:effectLst/>
                        </a:rPr>
                        <a:t>Энергетические</a:t>
                      </a:r>
                    </a:p>
                    <a:p>
                      <a:pPr algn="just">
                        <a:lnSpc>
                          <a:spcPct val="100000"/>
                        </a:lnSpc>
                        <a:spcAft>
                          <a:spcPts val="0"/>
                        </a:spcAft>
                      </a:pPr>
                      <a:r>
                        <a:rPr lang="ru-RU" sz="1600" dirty="0">
                          <a:effectLst/>
                        </a:rPr>
                        <a:t>ресурсы</a:t>
                      </a:r>
                    </a:p>
                    <a:p>
                      <a:pPr algn="just">
                        <a:lnSpc>
                          <a:spcPct val="100000"/>
                        </a:lnSpc>
                        <a:spcAft>
                          <a:spcPts val="0"/>
                        </a:spcAft>
                      </a:pPr>
                      <a:r>
                        <a:rPr lang="ru-RU" sz="1600" dirty="0">
                          <a:effectLst/>
                        </a:rPr>
                        <a:t>населённых</a:t>
                      </a:r>
                    </a:p>
                    <a:p>
                      <a:pPr algn="just">
                        <a:lnSpc>
                          <a:spcPct val="100000"/>
                        </a:lnSpc>
                        <a:spcAft>
                          <a:spcPts val="0"/>
                        </a:spcAft>
                      </a:pPr>
                      <a:r>
                        <a:rPr lang="ru-RU" sz="1600" dirty="0">
                          <a:effectLst/>
                        </a:rPr>
                        <a:t>пунктов</a:t>
                      </a:r>
                      <a:r>
                        <a:rPr lang="ru-RU" sz="1600" dirty="0" smtClean="0">
                          <a:effectLst/>
                        </a:rPr>
                        <a:t>. </a:t>
                      </a:r>
                      <a:r>
                        <a:rPr lang="ru-RU" sz="1600" b="1" kern="1200" dirty="0" smtClean="0">
                          <a:solidFill>
                            <a:schemeClr val="lt1"/>
                          </a:solidFill>
                          <a:effectLst/>
                          <a:latin typeface="+mn-lt"/>
                          <a:ea typeface="+mn-ea"/>
                          <a:cs typeface="+mn-cs"/>
                        </a:rPr>
                        <a:t>Экологически безопасные источники получения электроэнергии</a:t>
                      </a:r>
                      <a:endParaRPr lang="ru-RU" sz="1600" dirty="0">
                        <a:effectLst/>
                      </a:endParaRPr>
                    </a:p>
                  </a:txBody>
                  <a:tcPr marL="0" marR="0" marT="0" marB="0"/>
                </a:tc>
                <a:tc>
                  <a:txBody>
                    <a:bodyPr/>
                    <a:lstStyle/>
                    <a:p>
                      <a:r>
                        <a:rPr lang="ru-RU" sz="1600" b="1" kern="1200" dirty="0" smtClean="0">
                          <a:solidFill>
                            <a:schemeClr val="lt1"/>
                          </a:solidFill>
                          <a:effectLst/>
                          <a:latin typeface="+mn-lt"/>
                          <a:ea typeface="+mn-ea"/>
                          <a:cs typeface="+mn-cs"/>
                        </a:rPr>
                        <a:t>Энергетика. Альтернативная энергетика. Проблемы и перспективы ядерной энергетики. Экологическая безопасность источников получения электроэнергии. Возобновляемые и невозобновляемые природные ресурсы.</a:t>
                      </a:r>
                      <a:endParaRPr lang="ru-RU" sz="1600" dirty="0"/>
                    </a:p>
                  </a:txBody>
                  <a:tcPr/>
                </a:tc>
                <a:tc>
                  <a:txBody>
                    <a:bodyPr/>
                    <a:lstStyle/>
                    <a:p>
                      <a:r>
                        <a:rPr lang="ru-RU" sz="1600" b="1" kern="1200" dirty="0" smtClean="0">
                          <a:solidFill>
                            <a:schemeClr val="lt1"/>
                          </a:solidFill>
                          <a:effectLst/>
                          <a:latin typeface="+mn-lt"/>
                          <a:ea typeface="+mn-ea"/>
                          <a:cs typeface="+mn-cs"/>
                        </a:rPr>
                        <a:t>Классифицировать способы получения электроэнергии. Описывать традиционные способы получения электроэнергии (тепловые электростанции, гидроэлектростанции, атомные электростанции). Анализировать их преимущества и недостатки. </a:t>
                      </a:r>
                      <a:endParaRPr lang="ru-RU" sz="1600" dirty="0"/>
                    </a:p>
                  </a:txBody>
                  <a:tcPr/>
                </a:tc>
              </a:tr>
            </a:tbl>
          </a:graphicData>
        </a:graphic>
      </p:graphicFrame>
      <p:graphicFrame>
        <p:nvGraphicFramePr>
          <p:cNvPr id="5" name="Объект 3"/>
          <p:cNvGraphicFramePr>
            <a:graphicFrameLocks/>
          </p:cNvGraphicFramePr>
          <p:nvPr>
            <p:extLst>
              <p:ext uri="{D42A27DB-BD31-4B8C-83A1-F6EECF244321}">
                <p14:modId xmlns:p14="http://schemas.microsoft.com/office/powerpoint/2010/main" xmlns="" val="2478664781"/>
              </p:ext>
            </p:extLst>
          </p:nvPr>
        </p:nvGraphicFramePr>
        <p:xfrm>
          <a:off x="539552" y="4970864"/>
          <a:ext cx="7344816" cy="1554480"/>
        </p:xfrm>
        <a:graphic>
          <a:graphicData uri="http://schemas.openxmlformats.org/drawingml/2006/table">
            <a:tbl>
              <a:tblPr firstRow="1" bandRow="1">
                <a:tableStyleId>{5C22544A-7EE6-4342-B048-85BDC9FD1C3A}</a:tableStyleId>
              </a:tblPr>
              <a:tblGrid>
                <a:gridCol w="7344816"/>
              </a:tblGrid>
              <a:tr h="370840">
                <a:tc>
                  <a:txBody>
                    <a:bodyPr/>
                    <a:lstStyle/>
                    <a:p>
                      <a:r>
                        <a:rPr lang="ru-RU" sz="1600" b="1" kern="1200" dirty="0" smtClean="0">
                          <a:solidFill>
                            <a:schemeClr val="lt1"/>
                          </a:solidFill>
                          <a:effectLst/>
                          <a:latin typeface="+mn-lt"/>
                          <a:ea typeface="+mn-ea"/>
                          <a:cs typeface="+mn-cs"/>
                        </a:rPr>
                        <a:t>Исследовать зависимость между природными ресурсами и традиционными способами получения электроэнергии. Оценивать экологические риски получения электроэнергии традиционными способами. Характеризовать альтернативные способы получения электроэнергии  (использование энергии солнца, геотермальная энергия, приливные электростанции, ветряная электроэнергия). </a:t>
                      </a:r>
                      <a:endParaRPr lang="ru-RU" sz="1600" dirty="0"/>
                    </a:p>
                  </a:txBody>
                  <a:tcPr/>
                </a:tc>
              </a:tr>
            </a:tbl>
          </a:graphicData>
        </a:graphic>
      </p:graphicFrame>
      <p:graphicFrame>
        <p:nvGraphicFramePr>
          <p:cNvPr id="6" name="Объект 3"/>
          <p:cNvGraphicFramePr>
            <a:graphicFrameLocks/>
          </p:cNvGraphicFramePr>
          <p:nvPr>
            <p:extLst>
              <p:ext uri="{D42A27DB-BD31-4B8C-83A1-F6EECF244321}">
                <p14:modId xmlns:p14="http://schemas.microsoft.com/office/powerpoint/2010/main" xmlns="" val="190972051"/>
              </p:ext>
            </p:extLst>
          </p:nvPr>
        </p:nvGraphicFramePr>
        <p:xfrm>
          <a:off x="467544" y="548680"/>
          <a:ext cx="8229600" cy="579120"/>
        </p:xfrm>
        <a:graphic>
          <a:graphicData uri="http://schemas.openxmlformats.org/drawingml/2006/table">
            <a:tbl>
              <a:tblPr firstRow="1" bandRow="1">
                <a:tableStyleId>{5C22544A-7EE6-4342-B048-85BDC9FD1C3A}</a:tableStyleId>
              </a:tblPr>
              <a:tblGrid>
                <a:gridCol w="2160240"/>
                <a:gridCol w="3096344"/>
                <a:gridCol w="2973016"/>
              </a:tblGrid>
              <a:tr h="370840">
                <a:tc>
                  <a:txBody>
                    <a:bodyPr/>
                    <a:lstStyle/>
                    <a:p>
                      <a:r>
                        <a:rPr lang="ru-RU" dirty="0" smtClean="0"/>
                        <a:t>Параграф</a:t>
                      </a:r>
                      <a:endParaRPr lang="ru-RU" dirty="0"/>
                    </a:p>
                  </a:txBody>
                  <a:tcPr/>
                </a:tc>
                <a:tc>
                  <a:txBody>
                    <a:bodyPr/>
                    <a:lstStyle/>
                    <a:p>
                      <a:r>
                        <a:rPr lang="ru-RU" sz="1600" dirty="0" smtClean="0"/>
                        <a:t>Основные понятия и термины</a:t>
                      </a:r>
                      <a:endParaRPr lang="ru-RU" sz="1600" dirty="0"/>
                    </a:p>
                  </a:txBody>
                  <a:tcPr/>
                </a:tc>
                <a:tc>
                  <a:txBody>
                    <a:bodyPr/>
                    <a:lstStyle/>
                    <a:p>
                      <a:r>
                        <a:rPr lang="ru-RU" sz="1600" dirty="0" smtClean="0"/>
                        <a:t>Виды деятельности</a:t>
                      </a:r>
                      <a:endParaRPr lang="ru-RU" sz="1600" dirty="0"/>
                    </a:p>
                  </a:txBody>
                  <a:tcPr/>
                </a:tc>
              </a:tr>
            </a:tbl>
          </a:graphicData>
        </a:graphic>
      </p:graphicFrame>
    </p:spTree>
    <p:extLst>
      <p:ext uri="{BB962C8B-B14F-4D97-AF65-F5344CB8AC3E}">
        <p14:creationId xmlns:p14="http://schemas.microsoft.com/office/powerpoint/2010/main" xmlns="" val="502039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3714258977"/>
              </p:ext>
            </p:extLst>
          </p:nvPr>
        </p:nvGraphicFramePr>
        <p:xfrm>
          <a:off x="179512" y="260648"/>
          <a:ext cx="8424936" cy="4524752"/>
        </p:xfrm>
        <a:graphic>
          <a:graphicData uri="http://schemas.openxmlformats.org/drawingml/2006/table">
            <a:tbl>
              <a:tblPr firstRow="1" bandRow="1">
                <a:tableStyleId>{5C22544A-7EE6-4342-B048-85BDC9FD1C3A}</a:tableStyleId>
              </a:tblPr>
              <a:tblGrid>
                <a:gridCol w="2743200"/>
                <a:gridCol w="2743200"/>
                <a:gridCol w="2938536"/>
              </a:tblGrid>
              <a:tr h="4524752">
                <a:tc>
                  <a:txBody>
                    <a:bodyPr/>
                    <a:lstStyle/>
                    <a:p>
                      <a:pPr algn="just">
                        <a:lnSpc>
                          <a:spcPct val="100000"/>
                        </a:lnSpc>
                        <a:spcAft>
                          <a:spcPts val="0"/>
                        </a:spcAft>
                      </a:pPr>
                      <a:r>
                        <a:rPr lang="ru-RU" sz="1600" dirty="0">
                          <a:effectLst/>
                        </a:rPr>
                        <a:t>§ 27. Транспорт</a:t>
                      </a:r>
                    </a:p>
                    <a:p>
                      <a:pPr algn="just">
                        <a:lnSpc>
                          <a:spcPct val="100000"/>
                        </a:lnSpc>
                        <a:spcAft>
                          <a:spcPts val="0"/>
                        </a:spcAft>
                      </a:pPr>
                      <a:r>
                        <a:rPr lang="ru-RU" sz="1600" dirty="0">
                          <a:effectLst/>
                        </a:rPr>
                        <a:t>как источник</a:t>
                      </a:r>
                    </a:p>
                    <a:p>
                      <a:pPr algn="just">
                        <a:lnSpc>
                          <a:spcPct val="100000"/>
                        </a:lnSpc>
                        <a:spcAft>
                          <a:spcPts val="0"/>
                        </a:spcAft>
                      </a:pPr>
                      <a:r>
                        <a:rPr lang="ru-RU" sz="1600" dirty="0">
                          <a:effectLst/>
                        </a:rPr>
                        <a:t>экологических</a:t>
                      </a:r>
                    </a:p>
                    <a:p>
                      <a:pPr algn="just">
                        <a:lnSpc>
                          <a:spcPct val="100000"/>
                        </a:lnSpc>
                        <a:spcAft>
                          <a:spcPts val="0"/>
                        </a:spcAft>
                      </a:pPr>
                      <a:r>
                        <a:rPr lang="ru-RU" sz="1600" dirty="0">
                          <a:effectLst/>
                        </a:rPr>
                        <a:t>проблем. Пути</a:t>
                      </a:r>
                    </a:p>
                    <a:p>
                      <a:pPr algn="just">
                        <a:lnSpc>
                          <a:spcPct val="100000"/>
                        </a:lnSpc>
                        <a:spcAft>
                          <a:spcPts val="0"/>
                        </a:spcAft>
                      </a:pPr>
                      <a:r>
                        <a:rPr lang="ru-RU" sz="1600" dirty="0">
                          <a:effectLst/>
                        </a:rPr>
                        <a:t>решения</a:t>
                      </a:r>
                    </a:p>
                    <a:p>
                      <a:pPr algn="just">
                        <a:lnSpc>
                          <a:spcPct val="100000"/>
                        </a:lnSpc>
                        <a:spcAft>
                          <a:spcPts val="0"/>
                        </a:spcAft>
                      </a:pPr>
                      <a:r>
                        <a:rPr lang="ru-RU" sz="1600" dirty="0">
                          <a:effectLst/>
                        </a:rPr>
                        <a:t>транспортной</a:t>
                      </a:r>
                    </a:p>
                    <a:p>
                      <a:pPr algn="just">
                        <a:lnSpc>
                          <a:spcPct val="100000"/>
                        </a:lnSpc>
                        <a:spcAft>
                          <a:spcPts val="0"/>
                        </a:spcAft>
                      </a:pPr>
                      <a:r>
                        <a:rPr lang="ru-RU" sz="1600" dirty="0">
                          <a:effectLst/>
                        </a:rPr>
                        <a:t>проблемы в</a:t>
                      </a:r>
                    </a:p>
                    <a:p>
                      <a:pPr algn="just">
                        <a:lnSpc>
                          <a:spcPct val="100000"/>
                        </a:lnSpc>
                        <a:spcAft>
                          <a:spcPts val="0"/>
                        </a:spcAft>
                      </a:pPr>
                      <a:r>
                        <a:rPr lang="ru-RU" sz="1600" dirty="0">
                          <a:effectLst/>
                        </a:rPr>
                        <a:t>крупных</a:t>
                      </a:r>
                    </a:p>
                    <a:p>
                      <a:pPr algn="just">
                        <a:lnSpc>
                          <a:spcPct val="100000"/>
                        </a:lnSpc>
                        <a:spcAft>
                          <a:spcPts val="0"/>
                        </a:spcAft>
                      </a:pPr>
                      <a:r>
                        <a:rPr lang="ru-RU" sz="1600" dirty="0" smtClean="0">
                          <a:effectLst/>
                        </a:rPr>
                        <a:t>населённых пунктах.</a:t>
                      </a:r>
                      <a:endParaRPr lang="ru-RU" sz="1600" dirty="0">
                        <a:effectLst/>
                      </a:endParaRPr>
                    </a:p>
                  </a:txBody>
                  <a:tcPr marL="0" marR="0" marT="0" marB="0"/>
                </a:tc>
                <a:tc>
                  <a:txBody>
                    <a:bodyPr/>
                    <a:lstStyle/>
                    <a:p>
                      <a:r>
                        <a:rPr lang="ru-RU" sz="1600" b="1" kern="1200" dirty="0" smtClean="0">
                          <a:solidFill>
                            <a:schemeClr val="lt1"/>
                          </a:solidFill>
                          <a:effectLst/>
                          <a:latin typeface="+mn-lt"/>
                          <a:ea typeface="+mn-ea"/>
                          <a:cs typeface="+mn-cs"/>
                        </a:rPr>
                        <a:t>Транспорт и экологические проблемы антропогенных территорий. Транспортные риски в городах. Влияние транспорта на окружающую среду. Экологическая сертификация, </a:t>
                      </a:r>
                      <a:r>
                        <a:rPr lang="ru-RU" sz="1600" b="1" kern="1200" dirty="0" err="1" smtClean="0">
                          <a:solidFill>
                            <a:schemeClr val="lt1"/>
                          </a:solidFill>
                          <a:effectLst/>
                          <a:latin typeface="+mn-lt"/>
                          <a:ea typeface="+mn-ea"/>
                          <a:cs typeface="+mn-cs"/>
                        </a:rPr>
                        <a:t>экомаркировка</a:t>
                      </a:r>
                      <a:r>
                        <a:rPr lang="ru-RU" sz="1600" b="1" kern="1200" dirty="0" smtClean="0">
                          <a:solidFill>
                            <a:schemeClr val="lt1"/>
                          </a:solidFill>
                          <a:effectLst/>
                          <a:latin typeface="+mn-lt"/>
                          <a:ea typeface="+mn-ea"/>
                          <a:cs typeface="+mn-cs"/>
                        </a:rPr>
                        <a:t>.</a:t>
                      </a:r>
                      <a:endParaRPr lang="ru-RU" sz="1600" dirty="0"/>
                    </a:p>
                  </a:txBody>
                  <a:tcPr/>
                </a:tc>
                <a:tc>
                  <a:txBody>
                    <a:bodyPr/>
                    <a:lstStyle/>
                    <a:p>
                      <a:r>
                        <a:rPr lang="ru-RU" sz="1600" b="1" kern="1200" dirty="0" smtClean="0">
                          <a:solidFill>
                            <a:schemeClr val="lt1"/>
                          </a:solidFill>
                          <a:effectLst/>
                          <a:latin typeface="+mn-lt"/>
                          <a:ea typeface="+mn-ea"/>
                          <a:cs typeface="+mn-cs"/>
                        </a:rPr>
                        <a:t>Устанавливать источники экологических проблем, связанных с транспортными проблемами. Выявлять взаимосвязь между массовым использованием транспорта и климатическими изменениями в мире. Сформировать представление о путях решения транспортных проблем в крупных населенных пунктах с учётом мирового опыта. </a:t>
                      </a:r>
                      <a:endParaRPr lang="ru-RU" sz="1600" dirty="0"/>
                    </a:p>
                  </a:txBody>
                  <a:tcPr/>
                </a:tc>
              </a:tr>
            </a:tbl>
          </a:graphicData>
        </a:graphic>
      </p:graphicFrame>
      <p:graphicFrame>
        <p:nvGraphicFramePr>
          <p:cNvPr id="5" name="Объект 3"/>
          <p:cNvGraphicFramePr>
            <a:graphicFrameLocks/>
          </p:cNvGraphicFramePr>
          <p:nvPr>
            <p:extLst>
              <p:ext uri="{D42A27DB-BD31-4B8C-83A1-F6EECF244321}">
                <p14:modId xmlns:p14="http://schemas.microsoft.com/office/powerpoint/2010/main" xmlns="" val="1005998789"/>
              </p:ext>
            </p:extLst>
          </p:nvPr>
        </p:nvGraphicFramePr>
        <p:xfrm>
          <a:off x="467544" y="5013176"/>
          <a:ext cx="7344816" cy="1097280"/>
        </p:xfrm>
        <a:graphic>
          <a:graphicData uri="http://schemas.openxmlformats.org/drawingml/2006/table">
            <a:tbl>
              <a:tblPr firstRow="1" bandRow="1">
                <a:tableStyleId>{5C22544A-7EE6-4342-B048-85BDC9FD1C3A}</a:tableStyleId>
              </a:tblPr>
              <a:tblGrid>
                <a:gridCol w="7344816"/>
              </a:tblGrid>
              <a:tr h="9593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1" kern="1200" dirty="0" smtClean="0">
                          <a:solidFill>
                            <a:schemeClr val="lt1"/>
                          </a:solidFill>
                          <a:effectLst/>
                          <a:latin typeface="+mn-lt"/>
                          <a:ea typeface="+mn-ea"/>
                          <a:cs typeface="+mn-cs"/>
                        </a:rPr>
                        <a:t>Формулировать представление об экологической сертификации</a:t>
                      </a:r>
                      <a:r>
                        <a:rPr lang="en-US" sz="1600" b="1" kern="1200" dirty="0" smtClean="0">
                          <a:solidFill>
                            <a:schemeClr val="lt1"/>
                          </a:solidFill>
                          <a:effectLst/>
                          <a:latin typeface="+mn-lt"/>
                          <a:ea typeface="+mn-ea"/>
                          <a:cs typeface="+mn-cs"/>
                        </a:rPr>
                        <a:t>,</a:t>
                      </a:r>
                      <a:r>
                        <a:rPr lang="ru-RU" sz="1600" b="1" kern="1200" dirty="0" smtClean="0">
                          <a:solidFill>
                            <a:schemeClr val="lt1"/>
                          </a:solidFill>
                          <a:effectLst/>
                          <a:latin typeface="+mn-lt"/>
                          <a:ea typeface="+mn-ea"/>
                          <a:cs typeface="+mn-cs"/>
                        </a:rPr>
                        <a:t> как способа контроля качества продукции и маркировке товаров. Применять знания об </a:t>
                      </a:r>
                      <a:r>
                        <a:rPr lang="ru-RU" sz="1600" b="1" kern="1200" dirty="0" err="1" smtClean="0">
                          <a:solidFill>
                            <a:schemeClr val="lt1"/>
                          </a:solidFill>
                          <a:effectLst/>
                          <a:latin typeface="+mn-lt"/>
                          <a:ea typeface="+mn-ea"/>
                          <a:cs typeface="+mn-cs"/>
                        </a:rPr>
                        <a:t>экомаркировке</a:t>
                      </a:r>
                      <a:r>
                        <a:rPr lang="ru-RU" sz="1600" b="1" kern="1200" dirty="0" smtClean="0">
                          <a:solidFill>
                            <a:schemeClr val="lt1"/>
                          </a:solidFill>
                          <a:effectLst/>
                          <a:latin typeface="+mn-lt"/>
                          <a:ea typeface="+mn-ea"/>
                          <a:cs typeface="+mn-cs"/>
                        </a:rPr>
                        <a:t> на практике.</a:t>
                      </a:r>
                      <a:endParaRPr lang="ru-RU" sz="1600" dirty="0" smtClean="0"/>
                    </a:p>
                    <a:p>
                      <a:endParaRPr lang="ru-RU" dirty="0"/>
                    </a:p>
                  </a:txBody>
                  <a:tcPr/>
                </a:tc>
              </a:tr>
            </a:tbl>
          </a:graphicData>
        </a:graphic>
      </p:graphicFrame>
    </p:spTree>
    <p:extLst>
      <p:ext uri="{BB962C8B-B14F-4D97-AF65-F5344CB8AC3E}">
        <p14:creationId xmlns:p14="http://schemas.microsoft.com/office/powerpoint/2010/main" xmlns="" val="2621166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429067636"/>
              </p:ext>
            </p:extLst>
          </p:nvPr>
        </p:nvGraphicFramePr>
        <p:xfrm>
          <a:off x="539552" y="1600200"/>
          <a:ext cx="8147248" cy="4724400"/>
        </p:xfrm>
        <a:graphic>
          <a:graphicData uri="http://schemas.openxmlformats.org/drawingml/2006/table">
            <a:tbl>
              <a:tblPr firstRow="1" bandRow="1">
                <a:tableStyleId>{5C22544A-7EE6-4342-B048-85BDC9FD1C3A}</a:tableStyleId>
              </a:tblPr>
              <a:tblGrid>
                <a:gridCol w="2660848"/>
                <a:gridCol w="2743200"/>
                <a:gridCol w="2743200"/>
              </a:tblGrid>
              <a:tr h="370840">
                <a:tc>
                  <a:txBody>
                    <a:bodyPr/>
                    <a:lstStyle/>
                    <a:p>
                      <a:pPr indent="-228600" algn="just">
                        <a:lnSpc>
                          <a:spcPct val="100000"/>
                        </a:lnSpc>
                        <a:spcAft>
                          <a:spcPts val="0"/>
                        </a:spcAft>
                      </a:pPr>
                      <a:r>
                        <a:rPr lang="ru-RU" sz="1600" dirty="0" smtClean="0">
                          <a:effectLst/>
                          <a:latin typeface="Times New Roman"/>
                          <a:ea typeface="Arial Unicode MS"/>
                        </a:rPr>
                        <a:t>28</a:t>
                      </a:r>
                      <a:r>
                        <a:rPr lang="ru-RU" sz="1600" dirty="0" smtClean="0">
                          <a:effectLst/>
                          <a:latin typeface="+mn-lt"/>
                          <a:ea typeface="Arial Unicode MS"/>
                        </a:rPr>
                        <a:t>. Водоснабжение</a:t>
                      </a:r>
                    </a:p>
                    <a:p>
                      <a:pPr indent="-228600" algn="l">
                        <a:lnSpc>
                          <a:spcPct val="100000"/>
                        </a:lnSpc>
                        <a:spcAft>
                          <a:spcPts val="0"/>
                        </a:spcAft>
                      </a:pPr>
                      <a:r>
                        <a:rPr lang="ru-RU" sz="1600" b="1" kern="1200" dirty="0" smtClean="0">
                          <a:solidFill>
                            <a:schemeClr val="lt1"/>
                          </a:solidFill>
                          <a:effectLst/>
                          <a:latin typeface="+mn-lt"/>
                          <a:ea typeface="+mn-ea"/>
                          <a:cs typeface="+mn-cs"/>
                        </a:rPr>
                        <a:t>Тренинг по социально-</a:t>
                      </a:r>
                    </a:p>
                    <a:p>
                      <a:pPr indent="-228600" algn="l">
                        <a:lnSpc>
                          <a:spcPct val="100000"/>
                        </a:lnSpc>
                        <a:spcAft>
                          <a:spcPts val="0"/>
                        </a:spcAft>
                      </a:pPr>
                      <a:r>
                        <a:rPr lang="ru-RU" sz="1600" b="1" kern="1200" dirty="0" smtClean="0">
                          <a:solidFill>
                            <a:schemeClr val="lt1"/>
                          </a:solidFill>
                          <a:effectLst/>
                          <a:latin typeface="+mn-lt"/>
                          <a:ea typeface="+mn-ea"/>
                          <a:cs typeface="+mn-cs"/>
                        </a:rPr>
                        <a:t>экологическому проектированию «Учимся  проектировать»</a:t>
                      </a:r>
                      <a:endParaRPr lang="ru-RU" sz="1600" dirty="0">
                        <a:effectLst/>
                        <a:latin typeface="+mn-lt"/>
                        <a:ea typeface="Arial Unicode MS"/>
                      </a:endParaRPr>
                    </a:p>
                  </a:txBody>
                  <a:tcPr marL="0" marR="0" marT="0" marB="0"/>
                </a:tc>
                <a:tc>
                  <a:txBody>
                    <a:bodyPr/>
                    <a:lstStyle/>
                    <a:p>
                      <a:r>
                        <a:rPr lang="ru-RU" sz="1600" b="1" kern="1200" dirty="0" smtClean="0">
                          <a:solidFill>
                            <a:schemeClr val="lt1"/>
                          </a:solidFill>
                          <a:effectLst/>
                          <a:latin typeface="+mn-lt"/>
                          <a:ea typeface="+mn-ea"/>
                          <a:cs typeface="+mn-cs"/>
                        </a:rPr>
                        <a:t>Система водоснабжения населенного пункта</a:t>
                      </a:r>
                      <a:r>
                        <a:rPr lang="ru-RU" sz="1800" b="1" kern="1200" dirty="0" smtClean="0">
                          <a:solidFill>
                            <a:schemeClr val="lt1"/>
                          </a:solidFill>
                          <a:effectLst/>
                          <a:latin typeface="+mn-lt"/>
                          <a:ea typeface="+mn-ea"/>
                          <a:cs typeface="+mn-cs"/>
                        </a:rPr>
                        <a:t>. </a:t>
                      </a:r>
                      <a:r>
                        <a:rPr lang="ru-RU" sz="1600" b="1" kern="1200" dirty="0" smtClean="0">
                          <a:solidFill>
                            <a:schemeClr val="lt1"/>
                          </a:solidFill>
                          <a:effectLst/>
                          <a:latin typeface="+mn-lt"/>
                          <a:ea typeface="+mn-ea"/>
                          <a:cs typeface="+mn-cs"/>
                        </a:rPr>
                        <a:t>Способы очистки воды. Рациональное использование водных ресурсов.</a:t>
                      </a:r>
                    </a:p>
                    <a:p>
                      <a:r>
                        <a:rPr lang="ru-RU" sz="1600" b="1" kern="1200" dirty="0" smtClean="0">
                          <a:solidFill>
                            <a:schemeClr val="lt1"/>
                          </a:solidFill>
                          <a:effectLst/>
                          <a:latin typeface="+mn-lt"/>
                          <a:ea typeface="+mn-ea"/>
                          <a:cs typeface="+mn-cs"/>
                        </a:rPr>
                        <a:t>Принципы и этапы социального проектирования. Социально-экологический проект, его роль в улучшении локальной  экологической обстановки. Возможность личного участия в решении экологических проблем;</a:t>
                      </a:r>
                      <a:endParaRPr lang="ru-RU" sz="1600" dirty="0"/>
                    </a:p>
                  </a:txBody>
                  <a:tcPr/>
                </a:tc>
                <a:tc>
                  <a:txBody>
                    <a:bodyPr/>
                    <a:lstStyle/>
                    <a:p>
                      <a:r>
                        <a:rPr lang="ru-RU" sz="1600" b="1" kern="1200" dirty="0" smtClean="0">
                          <a:solidFill>
                            <a:schemeClr val="lt1"/>
                          </a:solidFill>
                          <a:effectLst/>
                          <a:latin typeface="+mn-lt"/>
                          <a:ea typeface="+mn-ea"/>
                          <a:cs typeface="+mn-cs"/>
                        </a:rPr>
                        <a:t>Сформировать представление о рациональном использовании водных ресурсов</a:t>
                      </a:r>
                      <a:r>
                        <a:rPr lang="en-US" sz="1600" b="1" kern="1200" dirty="0" smtClean="0">
                          <a:solidFill>
                            <a:schemeClr val="lt1"/>
                          </a:solidFill>
                          <a:effectLst/>
                          <a:latin typeface="+mn-lt"/>
                          <a:ea typeface="+mn-ea"/>
                          <a:cs typeface="+mn-cs"/>
                        </a:rPr>
                        <a:t>, </a:t>
                      </a:r>
                      <a:r>
                        <a:rPr lang="ru-RU" sz="1600" b="1" kern="1200" dirty="0" smtClean="0">
                          <a:solidFill>
                            <a:schemeClr val="lt1"/>
                          </a:solidFill>
                          <a:effectLst/>
                          <a:latin typeface="+mn-lt"/>
                          <a:ea typeface="+mn-ea"/>
                          <a:cs typeface="+mn-cs"/>
                        </a:rPr>
                        <a:t>классифицировать способы очистки воды. Установить принципы водоснабжения населенных пунктов. Анализировать примеры </a:t>
                      </a:r>
                      <a:r>
                        <a:rPr lang="ru-RU" sz="1600" b="1" kern="1200" dirty="0" err="1" smtClean="0">
                          <a:solidFill>
                            <a:schemeClr val="lt1"/>
                          </a:solidFill>
                          <a:effectLst/>
                          <a:latin typeface="+mn-lt"/>
                          <a:ea typeface="+mn-ea"/>
                          <a:cs typeface="+mn-cs"/>
                        </a:rPr>
                        <a:t>водоисточников</a:t>
                      </a:r>
                      <a:r>
                        <a:rPr lang="ru-RU" sz="1600" b="1" kern="1200" dirty="0" smtClean="0">
                          <a:solidFill>
                            <a:schemeClr val="lt1"/>
                          </a:solidFill>
                          <a:effectLst/>
                          <a:latin typeface="+mn-lt"/>
                          <a:ea typeface="+mn-ea"/>
                          <a:cs typeface="+mn-cs"/>
                        </a:rPr>
                        <a:t> населенных пунктов. Самостоятельно задумывать, планировать и выполнить учебный проект.</a:t>
                      </a:r>
                      <a:endParaRPr lang="ru-RU" sz="1600" dirty="0"/>
                    </a:p>
                  </a:txBody>
                  <a:tcPr/>
                </a:tc>
              </a:tr>
            </a:tbl>
          </a:graphicData>
        </a:graphic>
      </p:graphicFrame>
      <p:graphicFrame>
        <p:nvGraphicFramePr>
          <p:cNvPr id="5" name="Объект 3"/>
          <p:cNvGraphicFramePr>
            <a:graphicFrameLocks/>
          </p:cNvGraphicFramePr>
          <p:nvPr>
            <p:extLst>
              <p:ext uri="{D42A27DB-BD31-4B8C-83A1-F6EECF244321}">
                <p14:modId xmlns:p14="http://schemas.microsoft.com/office/powerpoint/2010/main" xmlns="" val="190972051"/>
              </p:ext>
            </p:extLst>
          </p:nvPr>
        </p:nvGraphicFramePr>
        <p:xfrm>
          <a:off x="446856" y="692696"/>
          <a:ext cx="8229600" cy="57912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ru-RU" dirty="0" smtClean="0"/>
                        <a:t>Параграф</a:t>
                      </a:r>
                      <a:endParaRPr lang="ru-RU" dirty="0"/>
                    </a:p>
                  </a:txBody>
                  <a:tcPr/>
                </a:tc>
                <a:tc>
                  <a:txBody>
                    <a:bodyPr/>
                    <a:lstStyle/>
                    <a:p>
                      <a:r>
                        <a:rPr lang="ru-RU" sz="1600" dirty="0" smtClean="0"/>
                        <a:t>Основные понятия и термины</a:t>
                      </a:r>
                      <a:endParaRPr lang="ru-RU" sz="1600" dirty="0"/>
                    </a:p>
                  </a:txBody>
                  <a:tcPr/>
                </a:tc>
                <a:tc>
                  <a:txBody>
                    <a:bodyPr/>
                    <a:lstStyle/>
                    <a:p>
                      <a:r>
                        <a:rPr lang="ru-RU" sz="1600" dirty="0" smtClean="0"/>
                        <a:t>Виды деятельности</a:t>
                      </a:r>
                      <a:endParaRPr lang="ru-RU" sz="1600" dirty="0"/>
                    </a:p>
                  </a:txBody>
                  <a:tcPr/>
                </a:tc>
              </a:tr>
            </a:tbl>
          </a:graphicData>
        </a:graphic>
      </p:graphicFrame>
    </p:spTree>
    <p:extLst>
      <p:ext uri="{BB962C8B-B14F-4D97-AF65-F5344CB8AC3E}">
        <p14:creationId xmlns:p14="http://schemas.microsoft.com/office/powerpoint/2010/main" xmlns="" val="1236724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397791383"/>
              </p:ext>
            </p:extLst>
          </p:nvPr>
        </p:nvGraphicFramePr>
        <p:xfrm>
          <a:off x="457200" y="1052736"/>
          <a:ext cx="8229600" cy="4296504"/>
        </p:xfrm>
        <a:graphic>
          <a:graphicData uri="http://schemas.openxmlformats.org/drawingml/2006/table">
            <a:tbl>
              <a:tblPr firstRow="1" bandRow="1">
                <a:tableStyleId>{5C22544A-7EE6-4342-B048-85BDC9FD1C3A}</a:tableStyleId>
              </a:tblPr>
              <a:tblGrid>
                <a:gridCol w="2743200"/>
                <a:gridCol w="2743200"/>
                <a:gridCol w="2743200"/>
              </a:tblGrid>
              <a:tr h="4296504">
                <a:tc>
                  <a:txBody>
                    <a:bodyPr/>
                    <a:lstStyle/>
                    <a:p>
                      <a:endParaRPr lang="ru-RU" dirty="0"/>
                    </a:p>
                  </a:txBody>
                  <a:tcPr/>
                </a:tc>
                <a:tc>
                  <a:txBody>
                    <a:bodyPr/>
                    <a:lstStyle/>
                    <a:p>
                      <a:r>
                        <a:rPr lang="ru-RU" sz="1600" b="1" kern="1200" dirty="0" smtClean="0">
                          <a:solidFill>
                            <a:schemeClr val="lt1"/>
                          </a:solidFill>
                          <a:effectLst/>
                          <a:latin typeface="+mn-lt"/>
                          <a:ea typeface="+mn-ea"/>
                          <a:cs typeface="+mn-cs"/>
                        </a:rPr>
                        <a:t>выработка личной ответственности за любые нарушения правил  рационального </a:t>
                      </a:r>
                    </a:p>
                    <a:p>
                      <a:r>
                        <a:rPr lang="ru-RU" sz="1600" b="1" kern="1200" dirty="0" smtClean="0">
                          <a:solidFill>
                            <a:schemeClr val="lt1"/>
                          </a:solidFill>
                          <a:effectLst/>
                          <a:latin typeface="+mn-lt"/>
                          <a:ea typeface="+mn-ea"/>
                          <a:cs typeface="+mn-cs"/>
                        </a:rPr>
                        <a:t>природопользования;</a:t>
                      </a:r>
                    </a:p>
                    <a:p>
                      <a:r>
                        <a:rPr lang="ru-RU" sz="1600" b="1" kern="1200" dirty="0" smtClean="0">
                          <a:solidFill>
                            <a:schemeClr val="lt1"/>
                          </a:solidFill>
                          <a:effectLst/>
                          <a:latin typeface="+mn-lt"/>
                          <a:ea typeface="+mn-ea"/>
                          <a:cs typeface="+mn-cs"/>
                        </a:rPr>
                        <a:t>освоение правил безопасного поведения в </a:t>
                      </a:r>
                      <a:r>
                        <a:rPr lang="ru-RU" sz="1600" b="1" kern="1200" dirty="0" err="1" smtClean="0">
                          <a:solidFill>
                            <a:schemeClr val="lt1"/>
                          </a:solidFill>
                          <a:effectLst/>
                          <a:latin typeface="+mn-lt"/>
                          <a:ea typeface="+mn-ea"/>
                          <a:cs typeface="+mn-cs"/>
                        </a:rPr>
                        <a:t>социоприродной</a:t>
                      </a:r>
                      <a:r>
                        <a:rPr lang="ru-RU" sz="1600" b="1" kern="1200" dirty="0" smtClean="0">
                          <a:solidFill>
                            <a:schemeClr val="lt1"/>
                          </a:solidFill>
                          <a:effectLst/>
                          <a:latin typeface="+mn-lt"/>
                          <a:ea typeface="+mn-ea"/>
                          <a:cs typeface="+mn-cs"/>
                        </a:rPr>
                        <a:t> среде; ответственность на местном и глобальном уровнях.</a:t>
                      </a:r>
                      <a:endParaRPr lang="ru-RU" sz="1600" dirty="0"/>
                    </a:p>
                  </a:txBody>
                  <a:tcPr/>
                </a:tc>
                <a:tc>
                  <a:txBody>
                    <a:bodyPr/>
                    <a:lstStyle/>
                    <a:p>
                      <a:r>
                        <a:rPr lang="ru-RU" sz="1600" b="1" kern="1200" dirty="0" smtClean="0">
                          <a:solidFill>
                            <a:schemeClr val="lt1"/>
                          </a:solidFill>
                          <a:effectLst/>
                          <a:latin typeface="+mn-lt"/>
                          <a:ea typeface="+mn-ea"/>
                          <a:cs typeface="+mn-cs"/>
                        </a:rPr>
                        <a:t>Учитывать разные мнения и стремиться к координации различных позиций в сотрудничестве. Формулировать собственное мнение и позицию, аргументировать и координировать её с позициями партнёров в сотрудничестве при выработке общего­ решения в совместной деятельности. </a:t>
                      </a:r>
                      <a:endParaRPr lang="ru-RU" sz="1600" dirty="0"/>
                    </a:p>
                  </a:txBody>
                  <a:tcPr/>
                </a:tc>
              </a:tr>
            </a:tbl>
          </a:graphicData>
        </a:graphic>
      </p:graphicFrame>
      <p:graphicFrame>
        <p:nvGraphicFramePr>
          <p:cNvPr id="5" name="Объект 3"/>
          <p:cNvGraphicFramePr>
            <a:graphicFrameLocks/>
          </p:cNvGraphicFramePr>
          <p:nvPr>
            <p:extLst>
              <p:ext uri="{D42A27DB-BD31-4B8C-83A1-F6EECF244321}">
                <p14:modId xmlns:p14="http://schemas.microsoft.com/office/powerpoint/2010/main" xmlns="" val="4002059244"/>
              </p:ext>
            </p:extLst>
          </p:nvPr>
        </p:nvGraphicFramePr>
        <p:xfrm>
          <a:off x="467544" y="116632"/>
          <a:ext cx="8229600" cy="720080"/>
        </p:xfrm>
        <a:graphic>
          <a:graphicData uri="http://schemas.openxmlformats.org/drawingml/2006/table">
            <a:tbl>
              <a:tblPr firstRow="1" bandRow="1">
                <a:tableStyleId>{5C22544A-7EE6-4342-B048-85BDC9FD1C3A}</a:tableStyleId>
              </a:tblPr>
              <a:tblGrid>
                <a:gridCol w="2743200"/>
                <a:gridCol w="2743200"/>
                <a:gridCol w="2743200"/>
              </a:tblGrid>
              <a:tr h="720080">
                <a:tc>
                  <a:txBody>
                    <a:bodyPr/>
                    <a:lstStyle/>
                    <a:p>
                      <a:r>
                        <a:rPr lang="ru-RU" dirty="0" smtClean="0"/>
                        <a:t>Параграф</a:t>
                      </a:r>
                      <a:endParaRPr lang="ru-RU" dirty="0"/>
                    </a:p>
                  </a:txBody>
                  <a:tcPr/>
                </a:tc>
                <a:tc>
                  <a:txBody>
                    <a:bodyPr/>
                    <a:lstStyle/>
                    <a:p>
                      <a:r>
                        <a:rPr lang="ru-RU" sz="1600" dirty="0" smtClean="0"/>
                        <a:t>Основные понятия и термины</a:t>
                      </a:r>
                      <a:endParaRPr lang="ru-RU" sz="1600" dirty="0"/>
                    </a:p>
                  </a:txBody>
                  <a:tcPr/>
                </a:tc>
                <a:tc>
                  <a:txBody>
                    <a:bodyPr/>
                    <a:lstStyle/>
                    <a:p>
                      <a:r>
                        <a:rPr lang="ru-RU" sz="1600" dirty="0" smtClean="0"/>
                        <a:t>Виды деятельности</a:t>
                      </a:r>
                      <a:endParaRPr lang="ru-RU" sz="1600" dirty="0"/>
                    </a:p>
                  </a:txBody>
                  <a:tcPr/>
                </a:tc>
              </a:tr>
            </a:tbl>
          </a:graphicData>
        </a:graphic>
      </p:graphicFrame>
    </p:spTree>
    <p:extLst>
      <p:ext uri="{BB962C8B-B14F-4D97-AF65-F5344CB8AC3E}">
        <p14:creationId xmlns:p14="http://schemas.microsoft.com/office/powerpoint/2010/main" xmlns="" val="2802836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9752" y="260648"/>
            <a:ext cx="6667720" cy="2673064"/>
          </a:xfrm>
        </p:spPr>
        <p:txBody>
          <a:bodyPr/>
          <a:lstStyle/>
          <a:p>
            <a:r>
              <a:rPr lang="ru-RU" sz="2000" i="1" dirty="0" smtClean="0">
                <a:latin typeface="Segoe Script" panose="020B0504020000000003" pitchFamily="34" charset="0"/>
              </a:rPr>
              <a:t>«…Каждый урок  должен быть для наставника задачей, которую он должен выполнять заранее обдумывая: на каждом уроке он должен чего-нибудь достигнуть, сделать шаг дальше  и заставить весь класс сделать  этот шаг…»</a:t>
            </a:r>
            <a:br>
              <a:rPr lang="ru-RU" sz="2000" i="1" dirty="0" smtClean="0">
                <a:latin typeface="Segoe Script" panose="020B0504020000000003" pitchFamily="34" charset="0"/>
              </a:rPr>
            </a:br>
            <a:r>
              <a:rPr lang="ru-RU" sz="1600" dirty="0" smtClean="0">
                <a:solidFill>
                  <a:srgbClr val="003217"/>
                </a:solidFill>
              </a:rPr>
              <a:t>К.Д. Ушинский, 1824 – 1871, основоположник научной педагогики</a:t>
            </a:r>
            <a:endParaRPr lang="ru-RU" sz="1600" dirty="0">
              <a:solidFill>
                <a:srgbClr val="003217"/>
              </a:solidFill>
            </a:endParaRPr>
          </a:p>
        </p:txBody>
      </p:sp>
      <p:sp>
        <p:nvSpPr>
          <p:cNvPr id="4" name="Прямоугольник 3"/>
          <p:cNvSpPr/>
          <p:nvPr/>
        </p:nvSpPr>
        <p:spPr>
          <a:xfrm rot="10800000" flipV="1">
            <a:off x="395536" y="3111241"/>
            <a:ext cx="6354960" cy="1938992"/>
          </a:xfrm>
          <a:prstGeom prst="rect">
            <a:avLst/>
          </a:prstGeom>
        </p:spPr>
        <p:txBody>
          <a:bodyPr wrap="square">
            <a:spAutoFit/>
          </a:bodyPr>
          <a:lstStyle/>
          <a:p>
            <a:r>
              <a:rPr lang="ru-RU" sz="2000" dirty="0" smtClean="0">
                <a:solidFill>
                  <a:srgbClr val="009900"/>
                </a:solidFill>
                <a:latin typeface="Segoe Script" panose="020B0504020000000003" pitchFamily="34" charset="0"/>
              </a:rPr>
              <a:t>«…Задача учителя не в том, чтобы дать ученикам  максимум знаний, а в том чтобы  привить им интерес к самостоятельному поиску знаний, научить добывать знания и пользоваться ими…»</a:t>
            </a:r>
            <a:endParaRPr lang="ru-RU" sz="2000" dirty="0">
              <a:solidFill>
                <a:srgbClr val="009900"/>
              </a:solidFill>
              <a:latin typeface="Segoe Script" panose="020B0504020000000003" pitchFamily="34" charset="0"/>
            </a:endParaRPr>
          </a:p>
        </p:txBody>
      </p:sp>
      <p:sp>
        <p:nvSpPr>
          <p:cNvPr id="5" name="Прямоугольник 4"/>
          <p:cNvSpPr/>
          <p:nvPr/>
        </p:nvSpPr>
        <p:spPr>
          <a:xfrm>
            <a:off x="467544" y="5157192"/>
            <a:ext cx="8457728" cy="338554"/>
          </a:xfrm>
          <a:prstGeom prst="rect">
            <a:avLst/>
          </a:prstGeom>
        </p:spPr>
        <p:txBody>
          <a:bodyPr wrap="square">
            <a:spAutoFit/>
          </a:bodyPr>
          <a:lstStyle/>
          <a:p>
            <a:r>
              <a:rPr lang="ru-RU" sz="1600" dirty="0" smtClean="0"/>
              <a:t>К. Кушнер</a:t>
            </a:r>
            <a:r>
              <a:rPr lang="ru-RU" sz="1600" dirty="0"/>
              <a:t>, российский историк, поэт, </a:t>
            </a:r>
            <a:r>
              <a:rPr lang="ru-RU" sz="1600" dirty="0" err="1" smtClean="0"/>
              <a:t>афорист</a:t>
            </a:r>
            <a:r>
              <a:rPr lang="ru-RU" sz="1600" dirty="0" smtClean="0"/>
              <a:t> (род. в 1941 г.)</a:t>
            </a:r>
            <a:endParaRPr lang="ru-RU" sz="1600" dirty="0"/>
          </a:p>
        </p:txBody>
      </p:sp>
      <p:pic>
        <p:nvPicPr>
          <p:cNvPr id="2150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404664"/>
            <a:ext cx="1944216" cy="230425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150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20272" y="4080736"/>
            <a:ext cx="2016224" cy="242611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279544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Виды деятельности</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4164255618"/>
              </p:ext>
            </p:extLst>
          </p:nvPr>
        </p:nvGraphicFramePr>
        <p:xfrm>
          <a:off x="539552" y="1484784"/>
          <a:ext cx="8229600" cy="1554480"/>
        </p:xfrm>
        <a:graphic>
          <a:graphicData uri="http://schemas.openxmlformats.org/drawingml/2006/table">
            <a:tbl>
              <a:tblPr firstRow="1" bandRow="1">
                <a:tableStyleId>{5C22544A-7EE6-4342-B048-85BDC9FD1C3A}</a:tableStyleId>
              </a:tblPr>
              <a:tblGrid>
                <a:gridCol w="82296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1" kern="1200" dirty="0" smtClean="0">
                          <a:solidFill>
                            <a:schemeClr val="lt1"/>
                          </a:solidFill>
                          <a:effectLst/>
                          <a:latin typeface="+mn-lt"/>
                          <a:ea typeface="+mn-ea"/>
                          <a:cs typeface="+mn-cs"/>
                        </a:rPr>
                        <a:t>Осознавать свою ответственность за достоверность полученных знаний, за качество выполненного проекта. </a:t>
                      </a:r>
                      <a:endParaRPr lang="ru-RU" sz="1600" dirty="0" smtClean="0"/>
                    </a:p>
                    <a:p>
                      <a:r>
                        <a:rPr lang="ru-RU" sz="1600" b="1" kern="1200" dirty="0" smtClean="0">
                          <a:solidFill>
                            <a:schemeClr val="lt1"/>
                          </a:solidFill>
                          <a:effectLst/>
                          <a:latin typeface="+mn-lt"/>
                          <a:ea typeface="+mn-ea"/>
                          <a:cs typeface="+mn-cs"/>
                        </a:rPr>
                        <a:t>Использовать речевые средства для решения различных коммуникативных задач; владеть устной и письменной речью; строить монологическое контекстное высказывание. Использовать речевые средства для отображения своих чувств, мыслей,</a:t>
                      </a:r>
                      <a:r>
                        <a:rPr lang="ru-RU" sz="1600" dirty="0" smtClean="0">
                          <a:effectLst/>
                          <a:latin typeface="+mn-lt"/>
                          <a:ea typeface="Arial Unicode MS"/>
                        </a:rPr>
                        <a:t> мотивов и потребностей. </a:t>
                      </a:r>
                      <a:endParaRPr lang="ru-RU" sz="1600" dirty="0"/>
                    </a:p>
                  </a:txBody>
                  <a:tcPr/>
                </a:tc>
              </a:tr>
            </a:tbl>
          </a:graphicData>
        </a:graphic>
      </p:graphicFrame>
      <p:graphicFrame>
        <p:nvGraphicFramePr>
          <p:cNvPr id="5" name="Объект 3"/>
          <p:cNvGraphicFramePr>
            <a:graphicFrameLocks/>
          </p:cNvGraphicFramePr>
          <p:nvPr>
            <p:extLst>
              <p:ext uri="{D42A27DB-BD31-4B8C-83A1-F6EECF244321}">
                <p14:modId xmlns:p14="http://schemas.microsoft.com/office/powerpoint/2010/main" xmlns="" val="3976830100"/>
              </p:ext>
            </p:extLst>
          </p:nvPr>
        </p:nvGraphicFramePr>
        <p:xfrm>
          <a:off x="539552" y="3284984"/>
          <a:ext cx="8229600" cy="1368152"/>
        </p:xfrm>
        <a:graphic>
          <a:graphicData uri="http://schemas.openxmlformats.org/drawingml/2006/table">
            <a:tbl>
              <a:tblPr firstRow="1" bandRow="1">
                <a:tableStyleId>{5C22544A-7EE6-4342-B048-85BDC9FD1C3A}</a:tableStyleId>
              </a:tblPr>
              <a:tblGrid>
                <a:gridCol w="8229600"/>
              </a:tblGrid>
              <a:tr h="1368152">
                <a:tc>
                  <a:txBody>
                    <a:bodyPr/>
                    <a:lstStyle/>
                    <a:p>
                      <a:pPr marL="76200" indent="-228600" algn="l">
                        <a:lnSpc>
                          <a:spcPct val="100000"/>
                        </a:lnSpc>
                        <a:spcAft>
                          <a:spcPts val="0"/>
                        </a:spcAft>
                      </a:pPr>
                      <a:r>
                        <a:rPr lang="ru-RU" sz="1600" b="1" kern="1200" dirty="0" smtClean="0">
                          <a:solidFill>
                            <a:schemeClr val="lt1"/>
                          </a:solidFill>
                          <a:effectLst/>
                          <a:latin typeface="+mn-lt"/>
                          <a:ea typeface="+mn-ea"/>
                          <a:cs typeface="+mn-cs"/>
                        </a:rPr>
                        <a:t>Планировать проектную деятельность, формулировать целеполагание деятельности, обобщать и анализировать полученные результаты. Формировать рекомендации о применении результатов для решения актуальных экологических проблем разного уровня.</a:t>
                      </a:r>
                      <a:endParaRPr lang="ru-RU" sz="1600" dirty="0">
                        <a:effectLst/>
                        <a:latin typeface="+mn-lt"/>
                        <a:ea typeface="Arial Unicode MS"/>
                      </a:endParaRPr>
                    </a:p>
                  </a:txBody>
                  <a:tcPr/>
                </a:tc>
              </a:tr>
            </a:tbl>
          </a:graphicData>
        </a:graphic>
      </p:graphicFrame>
    </p:spTree>
    <p:extLst>
      <p:ext uri="{BB962C8B-B14F-4D97-AF65-F5344CB8AC3E}">
        <p14:creationId xmlns:p14="http://schemas.microsoft.com/office/powerpoint/2010/main" xmlns="" val="431327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99792" y="908720"/>
            <a:ext cx="5987008" cy="1440160"/>
          </a:xfrm>
        </p:spPr>
        <p:txBody>
          <a:bodyPr/>
          <a:lstStyle/>
          <a:p>
            <a:r>
              <a:rPr lang="ru-RU" sz="2000" i="1" dirty="0" smtClean="0">
                <a:latin typeface="Segoe Script" panose="020B0504020000000003" pitchFamily="34" charset="0"/>
              </a:rPr>
              <a:t>«…Тот, кого я учу, - это прежде всего, живой человек, ребёнок, а потом ученик. Оценка, которую я ставлю ему это не только измеритель его знаний, но, прежде всего, моё отношение к нему как к человеку…»</a:t>
            </a:r>
            <a:br>
              <a:rPr lang="ru-RU" sz="2000" i="1" dirty="0" smtClean="0">
                <a:latin typeface="Segoe Script" panose="020B0504020000000003" pitchFamily="34" charset="0"/>
              </a:rPr>
            </a:br>
            <a:r>
              <a:rPr lang="ru-RU" sz="2000" i="1" dirty="0" smtClean="0">
                <a:latin typeface="Segoe Script" panose="020B0504020000000003" pitchFamily="34" charset="0"/>
              </a:rPr>
              <a:t/>
            </a:r>
            <a:br>
              <a:rPr lang="ru-RU" sz="2000" i="1" dirty="0" smtClean="0">
                <a:latin typeface="Segoe Script" panose="020B0504020000000003" pitchFamily="34" charset="0"/>
              </a:rPr>
            </a:br>
            <a:r>
              <a:rPr lang="ru-RU" sz="1600" dirty="0" smtClean="0">
                <a:solidFill>
                  <a:srgbClr val="003217"/>
                </a:solidFill>
              </a:rPr>
              <a:t>В.А. Сухомлинский, </a:t>
            </a:r>
            <a:r>
              <a:rPr lang="ru-RU" sz="1600" dirty="0" smtClean="0">
                <a:solidFill>
                  <a:srgbClr val="003217"/>
                </a:solidFill>
              </a:rPr>
              <a:t>1918-1970 </a:t>
            </a:r>
            <a:r>
              <a:rPr lang="ru-RU" sz="1600" dirty="0" smtClean="0">
                <a:solidFill>
                  <a:srgbClr val="003217"/>
                </a:solidFill>
              </a:rPr>
              <a:t>«Сердце отдаю детям»</a:t>
            </a:r>
            <a:endParaRPr lang="ru-RU" sz="1600" dirty="0">
              <a:solidFill>
                <a:srgbClr val="003217"/>
              </a:solidFill>
            </a:endParaRPr>
          </a:p>
        </p:txBody>
      </p:sp>
      <p:pic>
        <p:nvPicPr>
          <p:cNvPr id="15362" name="Picture 2" descr="https://theperson.pro/wp-content/uploads/2017/04/suhomlinsky.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260648"/>
            <a:ext cx="2160240" cy="2664297"/>
          </a:xfrm>
          <a:prstGeom prst="rect">
            <a:avLst/>
          </a:prstGeom>
          <a:noFill/>
          <a:extLst>
            <a:ext uri="{909E8E84-426E-40DD-AFC4-6F175D3DCCD1}">
              <a14:hiddenFill xmlns:a14="http://schemas.microsoft.com/office/drawing/2010/main" xmlns="">
                <a:solidFill>
                  <a:srgbClr val="FFFFFF"/>
                </a:solidFill>
              </a14:hiddenFill>
            </a:ext>
          </a:extLst>
        </p:spPr>
      </p:pic>
      <p:pic>
        <p:nvPicPr>
          <p:cNvPr id="1536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40152" y="3140968"/>
            <a:ext cx="2520280" cy="25922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Прямоугольник 3"/>
          <p:cNvSpPr/>
          <p:nvPr/>
        </p:nvSpPr>
        <p:spPr>
          <a:xfrm rot="10800000" flipV="1">
            <a:off x="395536" y="3265128"/>
            <a:ext cx="6354960" cy="1631216"/>
          </a:xfrm>
          <a:prstGeom prst="rect">
            <a:avLst/>
          </a:prstGeom>
        </p:spPr>
        <p:txBody>
          <a:bodyPr wrap="square">
            <a:spAutoFit/>
          </a:bodyPr>
          <a:lstStyle/>
          <a:p>
            <a:r>
              <a:rPr lang="ru-RU" sz="2000" dirty="0" smtClean="0">
                <a:solidFill>
                  <a:srgbClr val="009900"/>
                </a:solidFill>
                <a:latin typeface="Segoe Script" panose="020B0504020000000003" pitchFamily="34" charset="0"/>
              </a:rPr>
              <a:t>«…Учителя </a:t>
            </a:r>
            <a:r>
              <a:rPr lang="ru-RU" sz="2000" dirty="0">
                <a:solidFill>
                  <a:srgbClr val="009900"/>
                </a:solidFill>
                <a:latin typeface="Segoe Script" panose="020B0504020000000003" pitchFamily="34" charset="0"/>
              </a:rPr>
              <a:t>– ключ к будущему </a:t>
            </a:r>
            <a:r>
              <a:rPr lang="ru-RU" sz="2000" dirty="0" smtClean="0">
                <a:solidFill>
                  <a:srgbClr val="009900"/>
                </a:solidFill>
                <a:latin typeface="Segoe Script" panose="020B0504020000000003" pitchFamily="34" charset="0"/>
              </a:rPr>
              <a:t>образования… В педагогическом мастерстве учителей сердцевину образует их способность точно оценивать прогресс учеников…»</a:t>
            </a:r>
            <a:endParaRPr lang="ru-RU" sz="2000" dirty="0">
              <a:solidFill>
                <a:srgbClr val="009900"/>
              </a:solidFill>
              <a:latin typeface="Segoe Script" panose="020B0504020000000003" pitchFamily="34" charset="0"/>
            </a:endParaRPr>
          </a:p>
        </p:txBody>
      </p:sp>
      <p:sp>
        <p:nvSpPr>
          <p:cNvPr id="5" name="Прямоугольник 4"/>
          <p:cNvSpPr/>
          <p:nvPr/>
        </p:nvSpPr>
        <p:spPr>
          <a:xfrm>
            <a:off x="467544" y="5157192"/>
            <a:ext cx="8457728" cy="584775"/>
          </a:xfrm>
          <a:prstGeom prst="rect">
            <a:avLst/>
          </a:prstGeom>
        </p:spPr>
        <p:txBody>
          <a:bodyPr wrap="square">
            <a:spAutoFit/>
          </a:bodyPr>
          <a:lstStyle/>
          <a:p>
            <a:r>
              <a:rPr lang="ru-RU" sz="1600" dirty="0"/>
              <a:t>Майкл </a:t>
            </a:r>
            <a:r>
              <a:rPr lang="ru-RU" sz="1600" dirty="0" err="1" smtClean="0"/>
              <a:t>Барбер</a:t>
            </a:r>
            <a:r>
              <a:rPr lang="ru-RU" sz="1600" dirty="0"/>
              <a:t>, </a:t>
            </a:r>
            <a:r>
              <a:rPr lang="ru-RU" sz="1600" dirty="0" smtClean="0"/>
              <a:t>профессор Высшей </a:t>
            </a:r>
            <a:r>
              <a:rPr lang="ru-RU" sz="1600" dirty="0"/>
              <a:t>педагогической </a:t>
            </a:r>
            <a:endParaRPr lang="ru-RU" sz="1600" dirty="0" smtClean="0"/>
          </a:p>
          <a:p>
            <a:r>
              <a:rPr lang="ru-RU" sz="1600" dirty="0" smtClean="0"/>
              <a:t>школы </a:t>
            </a:r>
            <a:r>
              <a:rPr lang="ru-RU" sz="1600" dirty="0"/>
              <a:t>Гарвардского университета </a:t>
            </a:r>
          </a:p>
        </p:txBody>
      </p:sp>
    </p:spTree>
    <p:extLst>
      <p:ext uri="{BB962C8B-B14F-4D97-AF65-F5344CB8AC3E}">
        <p14:creationId xmlns:p14="http://schemas.microsoft.com/office/powerpoint/2010/main" xmlns="" val="62670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274638"/>
            <a:ext cx="8856984" cy="1143000"/>
          </a:xfrm>
        </p:spPr>
        <p:txBody>
          <a:bodyPr/>
          <a:lstStyle/>
          <a:p>
            <a:r>
              <a:rPr lang="ru-RU" sz="3200" b="1" dirty="0" smtClean="0">
                <a:latin typeface="Segoe Script" panose="020B0504020000000003" pitchFamily="34" charset="0"/>
              </a:rPr>
              <a:t>Новая система оценивания согласно ФГОС строится на следующих принципах: </a:t>
            </a:r>
            <a:endParaRPr lang="ru-RU" sz="3200" b="1" dirty="0">
              <a:latin typeface="Segoe Script" panose="020B0504020000000003" pitchFamily="34" charset="0"/>
            </a:endParaRPr>
          </a:p>
        </p:txBody>
      </p:sp>
      <p:sp>
        <p:nvSpPr>
          <p:cNvPr id="3" name="Объект 2"/>
          <p:cNvSpPr>
            <a:spLocks noGrp="1"/>
          </p:cNvSpPr>
          <p:nvPr>
            <p:ph idx="1"/>
          </p:nvPr>
        </p:nvSpPr>
        <p:spPr>
          <a:xfrm>
            <a:off x="107504" y="1484784"/>
            <a:ext cx="9001064" cy="4824536"/>
          </a:xfrm>
        </p:spPr>
        <p:txBody>
          <a:bodyPr/>
          <a:lstStyle/>
          <a:p>
            <a:r>
              <a:rPr lang="ru-RU" sz="2400" dirty="0" smtClean="0"/>
              <a:t>Оценивание является постоянным процессом, интегрированным в образовательную практику. </a:t>
            </a:r>
          </a:p>
          <a:p>
            <a:r>
              <a:rPr lang="ru-RU" sz="2400" dirty="0" smtClean="0"/>
              <a:t>Оценивание может быть только </a:t>
            </a:r>
            <a:r>
              <a:rPr lang="ru-RU" sz="2400" dirty="0" err="1" smtClean="0"/>
              <a:t>критериальным</a:t>
            </a:r>
            <a:r>
              <a:rPr lang="ru-RU" sz="2400" dirty="0" smtClean="0"/>
              <a:t>. Основными критериями оценивания  выступают ожидаемые результаты, соответствующие учебным целям.</a:t>
            </a:r>
          </a:p>
          <a:p>
            <a:r>
              <a:rPr lang="ru-RU" sz="2400" dirty="0" smtClean="0"/>
              <a:t>Критерии оценивания и алгоритм выставления оценки заранее известны и педагогам,  и учащимся. Они могут вырабатываться совместно.</a:t>
            </a:r>
          </a:p>
          <a:p>
            <a:r>
              <a:rPr lang="ru-RU" sz="2400" dirty="0" smtClean="0"/>
              <a:t>Система оценивания выстраивается таким образом, чтобы учащиеся включались в контрольно-оценочную деятельность, приобретая навыки и привычку к самооценке.</a:t>
            </a:r>
          </a:p>
          <a:p>
            <a:endParaRPr lang="ru-RU" sz="2400" dirty="0"/>
          </a:p>
        </p:txBody>
      </p:sp>
    </p:spTree>
    <p:extLst>
      <p:ext uri="{BB962C8B-B14F-4D97-AF65-F5344CB8AC3E}">
        <p14:creationId xmlns:p14="http://schemas.microsoft.com/office/powerpoint/2010/main" xmlns="" val="29444306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026" name="Picture 2" descr="http://lusana.ru/files/26717/653/6.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88640"/>
            <a:ext cx="9144000" cy="66693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767783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3074" name="Picture 2" descr="http://900igr.net/up/datas/158743/009.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31" y="14848"/>
            <a:ext cx="9135769" cy="64318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063780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cdn2.arhivurokov.ru/multiurok/html/2018/11/20/s_5bf3eef3707ad/img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283472"/>
            <a:ext cx="8712968" cy="624187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29252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1267" name="Picture 3"/>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88640"/>
            <a:ext cx="8856984" cy="63367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6531841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42"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88640"/>
            <a:ext cx="9144000" cy="66693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1388081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331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44" y="183688"/>
            <a:ext cx="9036495" cy="67413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981717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Содержимое 2"/>
          <p:cNvSpPr>
            <a:spLocks noGrp="1"/>
          </p:cNvSpPr>
          <p:nvPr>
            <p:ph type="subTitle" idx="1"/>
          </p:nvPr>
        </p:nvSpPr>
        <p:spPr>
          <a:xfrm>
            <a:off x="179512" y="1863725"/>
            <a:ext cx="8785101" cy="4684714"/>
          </a:xfrm>
        </p:spPr>
        <p:txBody>
          <a:bodyPr/>
          <a:lstStyle/>
          <a:p>
            <a:pPr marL="0" indent="26988">
              <a:spcBef>
                <a:spcPct val="0"/>
              </a:spcBef>
            </a:pPr>
            <a:r>
              <a:rPr lang="ru-RU" altLang="ru-RU" sz="2400" dirty="0" smtClean="0">
                <a:solidFill>
                  <a:schemeClr val="tx1"/>
                </a:solidFill>
                <a:cs typeface="Arial" charset="0"/>
              </a:rPr>
              <a:t>– </a:t>
            </a:r>
            <a:r>
              <a:rPr lang="ru-RU" altLang="ru-RU" sz="2400" dirty="0" err="1" smtClean="0">
                <a:solidFill>
                  <a:schemeClr val="tx1"/>
                </a:solidFill>
                <a:cs typeface="Arial" charset="0"/>
              </a:rPr>
              <a:t>надпредметное</a:t>
            </a:r>
            <a:r>
              <a:rPr lang="ru-RU" altLang="ru-RU" sz="2400" dirty="0" smtClean="0">
                <a:solidFill>
                  <a:schemeClr val="tx1"/>
                </a:solidFill>
                <a:cs typeface="Arial" charset="0"/>
              </a:rPr>
              <a:t> направление модернизации общего среднего образования, направленное на решение современных социально-экологических проблем, создающее условия для самореализации и развития личности в быстро изменяющейся </a:t>
            </a:r>
            <a:r>
              <a:rPr lang="ru-RU" altLang="ru-RU" sz="2400" dirty="0" err="1" smtClean="0">
                <a:solidFill>
                  <a:schemeClr val="tx1"/>
                </a:solidFill>
                <a:cs typeface="Arial" charset="0"/>
              </a:rPr>
              <a:t>социоприродной</a:t>
            </a:r>
            <a:r>
              <a:rPr lang="ru-RU" altLang="ru-RU" sz="2400" dirty="0" smtClean="0">
                <a:solidFill>
                  <a:schemeClr val="tx1"/>
                </a:solidFill>
                <a:cs typeface="Arial" charset="0"/>
              </a:rPr>
              <a:t> среде</a:t>
            </a:r>
          </a:p>
        </p:txBody>
      </p:sp>
      <p:sp>
        <p:nvSpPr>
          <p:cNvPr id="5" name="Заголовок 1"/>
          <p:cNvSpPr>
            <a:spLocks noGrp="1"/>
          </p:cNvSpPr>
          <p:nvPr>
            <p:ph type="ctrTitle"/>
          </p:nvPr>
        </p:nvSpPr>
        <p:spPr>
          <a:xfrm>
            <a:off x="0" y="1"/>
            <a:ext cx="8710613" cy="1988839"/>
          </a:xfrm>
        </p:spPr>
        <p:txBody>
          <a:bodyPr vert="horz" wrap="square" lIns="91440" tIns="45720" rIns="91440" bIns="45720" numCol="1" anchorCtr="0" compatLnSpc="1">
            <a:prstTxWarp prst="textNoShape">
              <a:avLst/>
            </a:prstTxWarp>
            <a:noAutofit/>
          </a:bodyPr>
          <a:lstStyle/>
          <a:p>
            <a:pPr>
              <a:defRPr/>
            </a:pPr>
            <a:r>
              <a:rPr lang="ru-RU" sz="3200" b="1" i="1" dirty="0" smtClean="0">
                <a:solidFill>
                  <a:srgbClr val="003F75"/>
                </a:solidFill>
                <a:effectLst>
                  <a:outerShdw blurRad="38100" dist="38100" dir="2700000" algn="tl">
                    <a:srgbClr val="C0C0C0"/>
                  </a:outerShdw>
                </a:effectLst>
                <a:cs typeface="Arial" charset="0"/>
              </a:rPr>
              <a:t>Экологическое образование в интересах устойчивого развития (ЭОУР)</a:t>
            </a:r>
          </a:p>
        </p:txBody>
      </p:sp>
      <p:sp>
        <p:nvSpPr>
          <p:cNvPr id="2" name="Заголовок 1"/>
          <p:cNvSpPr>
            <a:spLocks/>
          </p:cNvSpPr>
          <p:nvPr/>
        </p:nvSpPr>
        <p:spPr bwMode="auto">
          <a:xfrm>
            <a:off x="1412875" y="296863"/>
            <a:ext cx="7731125" cy="1566862"/>
          </a:xfrm>
          <a:prstGeom prst="rect">
            <a:avLst/>
          </a:prstGeom>
          <a:noFill/>
          <a:ln w="9525">
            <a:noFill/>
            <a:miter lim="800000"/>
            <a:headEnd/>
            <a:tailEnd/>
          </a:ln>
        </p:spPr>
        <p:txBody>
          <a:bodyPr anchor="b"/>
          <a:lstStyle/>
          <a:p>
            <a:pPr eaLnBrk="0" hangingPunct="0">
              <a:defRPr/>
            </a:pPr>
            <a:endParaRPr lang="ru-RU" sz="4300" b="1" dirty="0">
              <a:solidFill>
                <a:srgbClr val="495A74"/>
              </a:solidFill>
              <a:effectLst>
                <a:outerShdw blurRad="38100" dist="38100" dir="2700000" algn="tl">
                  <a:srgbClr val="C0C0C0"/>
                </a:outerShdw>
              </a:effectLst>
            </a:endParaRPr>
          </a:p>
        </p:txBody>
      </p:sp>
    </p:spTree>
    <p:extLst>
      <p:ext uri="{BB962C8B-B14F-4D97-AF65-F5344CB8AC3E}">
        <p14:creationId xmlns:p14="http://schemas.microsoft.com/office/powerpoint/2010/main" xmlns="" val="18160178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Целевые ориентиры программы учебного предмета</a:t>
            </a:r>
            <a:endParaRPr lang="ru-RU" dirty="0"/>
          </a:p>
        </p:txBody>
      </p:sp>
      <p:sp>
        <p:nvSpPr>
          <p:cNvPr id="3" name="Объект 2"/>
          <p:cNvSpPr>
            <a:spLocks noGrp="1"/>
          </p:cNvSpPr>
          <p:nvPr>
            <p:ph idx="1"/>
          </p:nvPr>
        </p:nvSpPr>
        <p:spPr/>
        <p:txBody>
          <a:bodyPr/>
          <a:lstStyle/>
          <a:p>
            <a:r>
              <a:rPr lang="ru-RU" sz="1600" dirty="0"/>
              <a:t>Программа учебного предмета «Экология» для </a:t>
            </a:r>
            <a:r>
              <a:rPr lang="ru-RU" sz="1600" dirty="0" smtClean="0"/>
              <a:t>10 — 11 </a:t>
            </a:r>
            <a:r>
              <a:rPr lang="ru-RU" sz="1600" dirty="0"/>
              <a:t>классов разработана на основе фундаментального ядра общего образования в соответствии с требованиями ФГОС к структуре и результатам освоения основных образовательных программ среднего (полного) общего образования и ориентирована </a:t>
            </a:r>
            <a:r>
              <a:rPr lang="ru-RU" sz="1600" dirty="0">
                <a:solidFill>
                  <a:schemeClr val="tx2"/>
                </a:solidFill>
              </a:rPr>
              <a:t>на реализацию требований ФГОС к экологической подготовке </a:t>
            </a:r>
            <a:r>
              <a:rPr lang="ru-RU" sz="1600" dirty="0"/>
              <a:t>учащихся. </a:t>
            </a:r>
            <a:endParaRPr lang="ru-RU" sz="1600" dirty="0" smtClean="0"/>
          </a:p>
          <a:p>
            <a:r>
              <a:rPr lang="ru-RU" sz="1600" dirty="0" smtClean="0"/>
              <a:t>Курс </a:t>
            </a:r>
            <a:r>
              <a:rPr lang="ru-RU" sz="1600" dirty="0"/>
              <a:t>направлен на </a:t>
            </a:r>
            <a:r>
              <a:rPr lang="ru-RU" sz="1600" dirty="0">
                <a:solidFill>
                  <a:schemeClr val="tx2"/>
                </a:solidFill>
              </a:rPr>
              <a:t>удовлетворение индивидуальных потребностей учащихся в области экологического образования</a:t>
            </a:r>
            <a:r>
              <a:rPr lang="ru-RU" sz="1600" dirty="0"/>
              <a:t>, развитие умений самостоятельной образовательной деятельности, </a:t>
            </a:r>
            <a:r>
              <a:rPr lang="ru-RU" sz="1600" dirty="0">
                <a:solidFill>
                  <a:schemeClr val="tx2"/>
                </a:solidFill>
              </a:rPr>
              <a:t>формирование установок на здоровый, безопасный, экологически целесообразный образ жизни </a:t>
            </a:r>
            <a:r>
              <a:rPr lang="ru-RU" sz="1600" dirty="0"/>
              <a:t>с учётом значимости экологической подготовки для дальнейшей профессиональной деятельности и социализации</a:t>
            </a:r>
            <a:r>
              <a:rPr lang="ru-RU" sz="1600" dirty="0" smtClean="0"/>
              <a:t>.</a:t>
            </a:r>
          </a:p>
          <a:p>
            <a:r>
              <a:rPr lang="ru-RU" sz="1600" i="1" dirty="0" smtClean="0">
                <a:solidFill>
                  <a:schemeClr val="tx2"/>
                </a:solidFill>
              </a:rPr>
              <a:t>Цель курса:</a:t>
            </a:r>
            <a:r>
              <a:rPr lang="ru-RU" sz="1600" dirty="0" smtClean="0"/>
              <a:t> создание условий для формирования экологического мышления и культуры на основе представлений о взаимосвязи элементов в системе «человек — общество — природа»), развития и самореализации учащихся для осознания необходимости здорового, безопасного и экологически целесообразного образа жизни.</a:t>
            </a:r>
          </a:p>
          <a:p>
            <a:endParaRPr lang="ru-RU" sz="1600" dirty="0"/>
          </a:p>
        </p:txBody>
      </p:sp>
    </p:spTree>
    <p:extLst>
      <p:ext uri="{BB962C8B-B14F-4D97-AF65-F5344CB8AC3E}">
        <p14:creationId xmlns:p14="http://schemas.microsoft.com/office/powerpoint/2010/main" xmlns="" val="26803465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59832" y="44450"/>
            <a:ext cx="5874618" cy="795338"/>
          </a:xfrm>
        </p:spPr>
        <p:txBody>
          <a:bodyPr/>
          <a:lstStyle/>
          <a:p>
            <a:pPr>
              <a:defRPr/>
            </a:pPr>
            <a:r>
              <a:rPr lang="ru-RU" sz="4000" b="1" dirty="0" smtClean="0">
                <a:solidFill>
                  <a:schemeClr val="bg2">
                    <a:lumMod val="25000"/>
                  </a:schemeClr>
                </a:solidFill>
                <a:cs typeface="Arial" pitchFamily="34" charset="0"/>
              </a:rPr>
              <a:t>Цель ЭОУР</a:t>
            </a:r>
          </a:p>
        </p:txBody>
      </p:sp>
      <p:sp>
        <p:nvSpPr>
          <p:cNvPr id="21507" name="Содержимое 2"/>
          <p:cNvSpPr>
            <a:spLocks noGrp="1"/>
          </p:cNvSpPr>
          <p:nvPr>
            <p:ph idx="1"/>
          </p:nvPr>
        </p:nvSpPr>
        <p:spPr>
          <a:xfrm>
            <a:off x="3923928" y="908720"/>
            <a:ext cx="5112567" cy="1368152"/>
          </a:xfrm>
        </p:spPr>
        <p:txBody>
          <a:bodyPr/>
          <a:lstStyle/>
          <a:p>
            <a:pPr marL="0" indent="0">
              <a:buFont typeface="Wingdings 2" pitchFamily="18" charset="2"/>
              <a:buNone/>
            </a:pPr>
            <a:r>
              <a:rPr lang="ru-RU" altLang="ru-RU" sz="1600" dirty="0" smtClean="0">
                <a:cs typeface="Arial" charset="0"/>
              </a:rPr>
              <a:t>– </a:t>
            </a:r>
            <a:r>
              <a:rPr lang="ru-RU" altLang="ru-RU" sz="2000" dirty="0" smtClean="0">
                <a:cs typeface="Arial" charset="0"/>
              </a:rPr>
              <a:t>обучение молодых граждан управлению качеством жизни, осознанию объективно существующих экологических  возможностей и ограничений экономического развития и необходимости  адаптации к ним</a:t>
            </a:r>
          </a:p>
        </p:txBody>
      </p:sp>
      <p:sp>
        <p:nvSpPr>
          <p:cNvPr id="4" name="Заголовок 1"/>
          <p:cNvSpPr txBox="1">
            <a:spLocks/>
          </p:cNvSpPr>
          <p:nvPr/>
        </p:nvSpPr>
        <p:spPr>
          <a:xfrm>
            <a:off x="5148064" y="2780928"/>
            <a:ext cx="3786386" cy="702047"/>
          </a:xfrm>
          <a:prstGeom prst="rect">
            <a:avLst/>
          </a:prstGeom>
        </p:spPr>
        <p:txBody>
          <a:bodyPr anchor="ctr">
            <a:normAutofit/>
          </a:bodyPr>
          <a:lstStyle/>
          <a:p>
            <a:pPr eaLnBrk="0" hangingPunct="0">
              <a:defRPr/>
            </a:pPr>
            <a:r>
              <a:rPr lang="ru-RU" sz="4000" b="1" dirty="0">
                <a:solidFill>
                  <a:schemeClr val="bg2">
                    <a:lumMod val="25000"/>
                  </a:schemeClr>
                </a:solidFill>
                <a:effectLst>
                  <a:outerShdw blurRad="50000" dist="30000" dir="5400000" algn="tl" rotWithShape="0">
                    <a:srgbClr val="000000">
                      <a:alpha val="30000"/>
                    </a:srgbClr>
                  </a:outerShdw>
                </a:effectLst>
                <a:latin typeface="Arial" pitchFamily="34" charset="0"/>
                <a:ea typeface="+mj-ea"/>
                <a:cs typeface="Arial" pitchFamily="34" charset="0"/>
              </a:rPr>
              <a:t>Задачи ЭОУР:</a:t>
            </a:r>
          </a:p>
        </p:txBody>
      </p:sp>
      <p:sp>
        <p:nvSpPr>
          <p:cNvPr id="21509" name="Содержимое 2"/>
          <p:cNvSpPr txBox="1">
            <a:spLocks/>
          </p:cNvSpPr>
          <p:nvPr/>
        </p:nvSpPr>
        <p:spPr bwMode="auto">
          <a:xfrm>
            <a:off x="179512" y="3482976"/>
            <a:ext cx="8754937" cy="3286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65125" indent="-28257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ts val="600"/>
              </a:spcBef>
              <a:buClr>
                <a:srgbClr val="67B129"/>
              </a:buClr>
              <a:buSzPct val="100000"/>
              <a:buFont typeface="Wingdings 2" pitchFamily="18" charset="2"/>
              <a:buChar char=""/>
            </a:pPr>
            <a:r>
              <a:rPr lang="ru-RU" altLang="ru-RU" sz="2200" dirty="0">
                <a:cs typeface="Arial" charset="0"/>
              </a:rPr>
              <a:t>формирование </a:t>
            </a:r>
            <a:r>
              <a:rPr lang="ru-RU" altLang="ru-RU" sz="2200" dirty="0" err="1">
                <a:cs typeface="Arial" charset="0"/>
              </a:rPr>
              <a:t>надпредметных</a:t>
            </a:r>
            <a:r>
              <a:rPr lang="ru-RU" altLang="ru-RU" sz="2200" dirty="0">
                <a:cs typeface="Arial" charset="0"/>
              </a:rPr>
              <a:t> знаний, умений, навыков и способов деятельности (ключевых образовательных компетентностей) на основе понимания основных законов экологии и концепции устойчивого развития;</a:t>
            </a:r>
          </a:p>
          <a:p>
            <a:pPr>
              <a:spcBef>
                <a:spcPts val="600"/>
              </a:spcBef>
              <a:buClr>
                <a:srgbClr val="67B129"/>
              </a:buClr>
              <a:buSzPct val="100000"/>
              <a:buFont typeface="Wingdings 2" pitchFamily="18" charset="2"/>
              <a:buChar char=""/>
            </a:pPr>
            <a:r>
              <a:rPr lang="ru-RU" altLang="ru-RU" sz="2200" dirty="0">
                <a:cs typeface="Arial" charset="0"/>
              </a:rPr>
              <a:t> создание условий для осознанной мотивации учебно-исследовательской  и социально-значимой деятельности, направленной на улучшение состояния окружающей среды и повышение качества жизни</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332655"/>
            <a:ext cx="3672408" cy="27992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593955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100" y="0"/>
            <a:ext cx="7499350" cy="1641475"/>
          </a:xfrm>
        </p:spPr>
        <p:txBody>
          <a:bodyPr/>
          <a:lstStyle/>
          <a:p>
            <a:pPr>
              <a:defRPr/>
            </a:pPr>
            <a:r>
              <a:rPr lang="ru-RU" sz="4000" b="1" dirty="0" smtClean="0">
                <a:solidFill>
                  <a:schemeClr val="bg2">
                    <a:lumMod val="25000"/>
                  </a:schemeClr>
                </a:solidFill>
                <a:cs typeface="Arial" pitchFamily="34" charset="0"/>
              </a:rPr>
              <a:t>Основные концептуальные положения ЭОУР</a:t>
            </a:r>
            <a:endParaRPr lang="ru-RU" sz="4000" b="1" dirty="0">
              <a:solidFill>
                <a:schemeClr val="bg2">
                  <a:lumMod val="25000"/>
                </a:schemeClr>
              </a:solidFill>
              <a:cs typeface="Arial" pitchFamily="34" charset="0"/>
            </a:endParaRPr>
          </a:p>
        </p:txBody>
      </p:sp>
      <p:sp>
        <p:nvSpPr>
          <p:cNvPr id="24579" name="Содержимое 2"/>
          <p:cNvSpPr>
            <a:spLocks noGrp="1"/>
          </p:cNvSpPr>
          <p:nvPr>
            <p:ph idx="1"/>
          </p:nvPr>
        </p:nvSpPr>
        <p:spPr>
          <a:xfrm>
            <a:off x="179512" y="1484784"/>
            <a:ext cx="8791451" cy="5373216"/>
          </a:xfrm>
        </p:spPr>
        <p:txBody>
          <a:bodyPr/>
          <a:lstStyle/>
          <a:p>
            <a:pPr marL="531813" indent="-449263">
              <a:buClr>
                <a:schemeClr val="accent1">
                  <a:lumMod val="75000"/>
                </a:schemeClr>
              </a:buClr>
              <a:buSzPct val="150000"/>
              <a:buFont typeface="Wingdings" pitchFamily="2" charset="2"/>
              <a:buChar char=""/>
              <a:defRPr/>
            </a:pPr>
            <a:r>
              <a:rPr lang="ru-RU" sz="2600" dirty="0" smtClean="0">
                <a:cs typeface="Arial" pitchFamily="34" charset="0"/>
              </a:rPr>
              <a:t>идеи устойчивого развития,</a:t>
            </a:r>
          </a:p>
          <a:p>
            <a:pPr marL="531813" indent="-449263">
              <a:buClr>
                <a:schemeClr val="accent1">
                  <a:lumMod val="75000"/>
                </a:schemeClr>
              </a:buClr>
              <a:buSzPct val="150000"/>
              <a:buFont typeface="Wingdings" pitchFamily="2" charset="2"/>
              <a:buChar char=""/>
              <a:defRPr/>
            </a:pPr>
            <a:r>
              <a:rPr lang="ru-RU" sz="2600" dirty="0" smtClean="0">
                <a:cs typeface="Arial" pitchFamily="34" charset="0"/>
              </a:rPr>
              <a:t>ориентация на личность учащегося (удовлетворение индивидуальных образовательных потребностей, возможность самореализации и развития),</a:t>
            </a:r>
          </a:p>
          <a:p>
            <a:pPr marL="531813" indent="-449263">
              <a:buClr>
                <a:schemeClr val="accent1">
                  <a:lumMod val="75000"/>
                </a:schemeClr>
              </a:buClr>
              <a:buSzPct val="150000"/>
              <a:buFont typeface="Wingdings" pitchFamily="2" charset="2"/>
              <a:buChar char=""/>
              <a:defRPr/>
            </a:pPr>
            <a:r>
              <a:rPr lang="ru-RU" sz="2600" dirty="0" smtClean="0">
                <a:cs typeface="Arial" pitchFamily="34" charset="0"/>
              </a:rPr>
              <a:t>формирование ключевых образовательных компетентностей (учебно-познавательной, коммуникативной, информационной, общекультурной, социально-гражданской, личностного роста и развития, экологической), необходимых для жизни в современном обществе</a:t>
            </a:r>
          </a:p>
        </p:txBody>
      </p:sp>
    </p:spTree>
    <p:extLst>
      <p:ext uri="{BB962C8B-B14F-4D97-AF65-F5344CB8AC3E}">
        <p14:creationId xmlns:p14="http://schemas.microsoft.com/office/powerpoint/2010/main" xmlns="" val="16301094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Прямоугольник 2"/>
          <p:cNvSpPr>
            <a:spLocks noChangeArrowheads="1"/>
          </p:cNvSpPr>
          <p:nvPr/>
        </p:nvSpPr>
        <p:spPr bwMode="auto">
          <a:xfrm>
            <a:off x="107504" y="857250"/>
            <a:ext cx="8856983" cy="4924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803275" indent="-17938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sz="1600" b="1" u="sng" dirty="0">
                <a:solidFill>
                  <a:srgbClr val="3F6D19"/>
                </a:solidFill>
                <a:cs typeface="Arial" charset="0"/>
              </a:rPr>
              <a:t>Цели обучения:</a:t>
            </a:r>
          </a:p>
          <a:p>
            <a:pPr eaLnBrk="1" hangingPunct="1">
              <a:buClr>
                <a:schemeClr val="accent1"/>
              </a:buClr>
              <a:buFont typeface="Symbol" pitchFamily="18" charset="2"/>
              <a:buChar char=""/>
            </a:pPr>
            <a:r>
              <a:rPr lang="en-US" altLang="ru-RU" sz="1600" dirty="0">
                <a:solidFill>
                  <a:srgbClr val="000000"/>
                </a:solidFill>
                <a:cs typeface="Arial" charset="0"/>
              </a:rPr>
              <a:t> </a:t>
            </a:r>
            <a:r>
              <a:rPr lang="ru-RU" altLang="ru-RU" sz="1600" dirty="0">
                <a:solidFill>
                  <a:srgbClr val="000000"/>
                </a:solidFill>
                <a:cs typeface="Arial" charset="0"/>
              </a:rPr>
              <a:t>сформировать знания об устойчивом развитии цивилизации, основных законах экологии и о </a:t>
            </a:r>
            <a:r>
              <a:rPr lang="ru-RU" altLang="ru-RU" sz="1600" dirty="0" err="1">
                <a:solidFill>
                  <a:srgbClr val="000000"/>
                </a:solidFill>
                <a:cs typeface="Arial" charset="0"/>
              </a:rPr>
              <a:t>биосферосовместимых</a:t>
            </a:r>
            <a:r>
              <a:rPr lang="ru-RU" altLang="ru-RU" sz="1600" dirty="0">
                <a:solidFill>
                  <a:srgbClr val="000000"/>
                </a:solidFill>
                <a:cs typeface="Arial" charset="0"/>
              </a:rPr>
              <a:t> принципах деятельности человечества; </a:t>
            </a:r>
          </a:p>
          <a:p>
            <a:pPr eaLnBrk="1" hangingPunct="1">
              <a:buClr>
                <a:schemeClr val="accent1"/>
              </a:buClr>
              <a:buFont typeface="Symbol" pitchFamily="18" charset="2"/>
              <a:buChar char=""/>
            </a:pPr>
            <a:r>
              <a:rPr lang="en-US" altLang="ru-RU" sz="1600" dirty="0">
                <a:solidFill>
                  <a:srgbClr val="000000"/>
                </a:solidFill>
                <a:cs typeface="Arial" charset="0"/>
              </a:rPr>
              <a:t> </a:t>
            </a:r>
            <a:r>
              <a:rPr lang="ru-RU" altLang="ru-RU" sz="1600" dirty="0">
                <a:solidFill>
                  <a:srgbClr val="000000"/>
                </a:solidFill>
                <a:cs typeface="Arial" charset="0"/>
              </a:rPr>
              <a:t>сформировать исследовательские умения для мониторинга окружающей среды.</a:t>
            </a:r>
          </a:p>
          <a:p>
            <a:pPr eaLnBrk="1" hangingPunct="1">
              <a:spcBef>
                <a:spcPts val="600"/>
              </a:spcBef>
            </a:pPr>
            <a:r>
              <a:rPr lang="ru-RU" altLang="ru-RU" sz="1600" b="1" u="sng" dirty="0">
                <a:solidFill>
                  <a:srgbClr val="3F6D19"/>
                </a:solidFill>
                <a:cs typeface="Arial" charset="0"/>
              </a:rPr>
              <a:t>Цели воспитания:</a:t>
            </a:r>
          </a:p>
          <a:p>
            <a:pPr eaLnBrk="1" hangingPunct="1">
              <a:buClr>
                <a:schemeClr val="accent1"/>
              </a:buClr>
              <a:buFont typeface="Symbol" pitchFamily="18" charset="2"/>
              <a:buChar char=""/>
            </a:pPr>
            <a:r>
              <a:rPr lang="en-US" altLang="ru-RU" sz="1600" dirty="0">
                <a:solidFill>
                  <a:srgbClr val="000000"/>
                </a:solidFill>
                <a:cs typeface="Arial" charset="0"/>
              </a:rPr>
              <a:t> </a:t>
            </a:r>
            <a:r>
              <a:rPr lang="ru-RU" altLang="ru-RU" sz="1600" dirty="0">
                <a:solidFill>
                  <a:srgbClr val="000000"/>
                </a:solidFill>
                <a:cs typeface="Arial" charset="0"/>
              </a:rPr>
              <a:t>сформировать гражданскую позицию, связанную с ответственностью за состояние окружающей среды, своего здоровья и здоровья других людей;</a:t>
            </a:r>
          </a:p>
          <a:p>
            <a:pPr eaLnBrk="1" hangingPunct="1">
              <a:buClr>
                <a:schemeClr val="accent1"/>
              </a:buClr>
              <a:buFont typeface="Symbol" pitchFamily="18" charset="2"/>
              <a:buChar char=""/>
            </a:pPr>
            <a:r>
              <a:rPr lang="en-US" altLang="ru-RU" sz="1600" dirty="0">
                <a:solidFill>
                  <a:srgbClr val="000000"/>
                </a:solidFill>
                <a:cs typeface="Arial" charset="0"/>
              </a:rPr>
              <a:t> </a:t>
            </a:r>
            <a:r>
              <a:rPr lang="ru-RU" altLang="ru-RU" sz="1600" dirty="0">
                <a:solidFill>
                  <a:srgbClr val="000000"/>
                </a:solidFill>
                <a:cs typeface="Arial" charset="0"/>
              </a:rPr>
              <a:t>создать условия для принятия ценностно-смысловых ориентиров, формирования ключевых образовательных компетентностей.</a:t>
            </a:r>
          </a:p>
          <a:p>
            <a:pPr eaLnBrk="1" hangingPunct="1">
              <a:spcBef>
                <a:spcPts val="600"/>
              </a:spcBef>
            </a:pPr>
            <a:r>
              <a:rPr lang="ru-RU" altLang="ru-RU" sz="1600" b="1" u="sng" dirty="0">
                <a:solidFill>
                  <a:srgbClr val="3F6D19"/>
                </a:solidFill>
                <a:cs typeface="Arial" charset="0"/>
              </a:rPr>
              <a:t>Цели развития:</a:t>
            </a:r>
          </a:p>
          <a:p>
            <a:pPr eaLnBrk="1" hangingPunct="1">
              <a:buClr>
                <a:schemeClr val="accent1"/>
              </a:buClr>
              <a:buFont typeface="Symbol" pitchFamily="18" charset="2"/>
              <a:buChar char=""/>
            </a:pPr>
            <a:r>
              <a:rPr lang="en-US" altLang="ru-RU" sz="1600" dirty="0">
                <a:solidFill>
                  <a:srgbClr val="000000"/>
                </a:solidFill>
                <a:cs typeface="Arial" charset="0"/>
              </a:rPr>
              <a:t> </a:t>
            </a:r>
            <a:r>
              <a:rPr lang="ru-RU" altLang="ru-RU" sz="1600" dirty="0">
                <a:solidFill>
                  <a:srgbClr val="000000"/>
                </a:solidFill>
                <a:cs typeface="Arial" charset="0"/>
              </a:rPr>
              <a:t>развить у учащихся  умение самостоятельно приобретать необходимые знания, применять их на практике, работать с информацией, формулировать выводы и на их основе выявлять и решать проблемы;</a:t>
            </a:r>
          </a:p>
          <a:p>
            <a:pPr eaLnBrk="1" hangingPunct="1">
              <a:buClr>
                <a:schemeClr val="accent1"/>
              </a:buClr>
              <a:buFont typeface="Symbol" pitchFamily="18" charset="2"/>
              <a:buChar char=""/>
            </a:pPr>
            <a:r>
              <a:rPr lang="en-US" altLang="ru-RU" sz="1600" dirty="0">
                <a:solidFill>
                  <a:srgbClr val="000000"/>
                </a:solidFill>
                <a:cs typeface="Arial" charset="0"/>
              </a:rPr>
              <a:t> </a:t>
            </a:r>
            <a:r>
              <a:rPr lang="ru-RU" altLang="ru-RU" sz="1600" dirty="0">
                <a:solidFill>
                  <a:srgbClr val="000000"/>
                </a:solidFill>
                <a:cs typeface="Arial" charset="0"/>
              </a:rPr>
              <a:t>содействовать развитию у школьников  способности принимать и осуществлять перемены, делать выбор, быть ответственным за результат собственных действий; уметь предотвращать конфликтные ситуации;</a:t>
            </a:r>
          </a:p>
          <a:p>
            <a:pPr eaLnBrk="1" hangingPunct="1">
              <a:buClr>
                <a:schemeClr val="accent1"/>
              </a:buClr>
              <a:buFont typeface="Symbol" pitchFamily="18" charset="2"/>
              <a:buChar char=""/>
            </a:pPr>
            <a:r>
              <a:rPr lang="en-US" altLang="ru-RU" sz="1600" dirty="0">
                <a:solidFill>
                  <a:srgbClr val="000000"/>
                </a:solidFill>
                <a:cs typeface="Arial" charset="0"/>
              </a:rPr>
              <a:t> </a:t>
            </a:r>
            <a:r>
              <a:rPr lang="ru-RU" altLang="ru-RU" sz="1600" dirty="0">
                <a:solidFill>
                  <a:srgbClr val="000000"/>
                </a:solidFill>
                <a:cs typeface="Arial" charset="0"/>
              </a:rPr>
              <a:t>создать условия для приобретения  коммуникативных навыков и опыта сотрудничества для выявления учащимися социально-экологических проблем и путей  их решения.</a:t>
            </a:r>
          </a:p>
        </p:txBody>
      </p:sp>
      <p:sp>
        <p:nvSpPr>
          <p:cNvPr id="8" name="Заголовок 7"/>
          <p:cNvSpPr>
            <a:spLocks noGrp="1"/>
          </p:cNvSpPr>
          <p:nvPr>
            <p:ph type="title"/>
          </p:nvPr>
        </p:nvSpPr>
        <p:spPr>
          <a:xfrm>
            <a:off x="1435100" y="0"/>
            <a:ext cx="7499350" cy="692150"/>
          </a:xfrm>
        </p:spPr>
        <p:txBody>
          <a:bodyPr/>
          <a:lstStyle/>
          <a:p>
            <a:pPr marL="27432">
              <a:spcBef>
                <a:spcPts val="600"/>
              </a:spcBef>
              <a:buClr>
                <a:schemeClr val="accent1"/>
              </a:buClr>
              <a:buSzPct val="80000"/>
              <a:defRPr/>
            </a:pPr>
            <a:r>
              <a:rPr lang="ru-RU" sz="3600" b="1" dirty="0" smtClean="0">
                <a:solidFill>
                  <a:schemeClr val="bg2">
                    <a:lumMod val="25000"/>
                  </a:schemeClr>
                </a:solidFill>
                <a:effectLst>
                  <a:outerShdw blurRad="38100" dist="38100" dir="2700000" algn="tl">
                    <a:srgbClr val="000000">
                      <a:alpha val="43137"/>
                    </a:srgbClr>
                  </a:outerShdw>
                </a:effectLst>
                <a:ea typeface="+mn-ea"/>
                <a:cs typeface="Arial" pitchFamily="34" charset="0"/>
              </a:rPr>
              <a:t>ЦЕЛЕВОЙ КОМПОНЕНТ</a:t>
            </a:r>
            <a:endParaRPr lang="ru-RU" sz="3600" b="1" dirty="0">
              <a:solidFill>
                <a:schemeClr val="bg2">
                  <a:lumMod val="25000"/>
                </a:schemeClr>
              </a:solidFill>
              <a:effectLst>
                <a:outerShdw blurRad="38100" dist="38100" dir="2700000" algn="tl">
                  <a:srgbClr val="000000">
                    <a:alpha val="43137"/>
                  </a:srgbClr>
                </a:outerShdw>
              </a:effectLst>
              <a:ea typeface="+mn-ea"/>
              <a:cs typeface="Arial" pitchFamily="34" charset="0"/>
            </a:endParaRPr>
          </a:p>
        </p:txBody>
      </p:sp>
    </p:spTree>
    <p:extLst>
      <p:ext uri="{BB962C8B-B14F-4D97-AF65-F5344CB8AC3E}">
        <p14:creationId xmlns:p14="http://schemas.microsoft.com/office/powerpoint/2010/main" xmlns="" val="19057029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750" y="0"/>
            <a:ext cx="7429500" cy="1423988"/>
          </a:xfrm>
        </p:spPr>
        <p:txBody>
          <a:bodyPr>
            <a:noAutofit/>
          </a:bodyPr>
          <a:lstStyle/>
          <a:p>
            <a:pPr marL="27432">
              <a:spcBef>
                <a:spcPts val="600"/>
              </a:spcBef>
              <a:buClr>
                <a:schemeClr val="accent1"/>
              </a:buClr>
              <a:buSzPct val="80000"/>
              <a:defRPr/>
            </a:pPr>
            <a:r>
              <a:rPr lang="ru-RU" sz="3600" b="1" dirty="0" smtClean="0">
                <a:solidFill>
                  <a:schemeClr val="bg2">
                    <a:lumMod val="25000"/>
                  </a:schemeClr>
                </a:solidFill>
                <a:effectLst>
                  <a:outerShdw blurRad="38100" dist="38100" dir="2700000" algn="tl">
                    <a:srgbClr val="000000">
                      <a:alpha val="43137"/>
                    </a:srgbClr>
                  </a:outerShdw>
                </a:effectLst>
                <a:ea typeface="+mn-ea"/>
                <a:cs typeface="Arial" pitchFamily="34" charset="0"/>
              </a:rPr>
              <a:t>МОТИВАЦИОННО-ЦЕННОСТНЫЙ КОМПОНЕНТ</a:t>
            </a:r>
          </a:p>
        </p:txBody>
      </p:sp>
      <p:sp>
        <p:nvSpPr>
          <p:cNvPr id="30723" name="Содержимое 2"/>
          <p:cNvSpPr>
            <a:spLocks noGrp="1"/>
          </p:cNvSpPr>
          <p:nvPr>
            <p:ph idx="1"/>
          </p:nvPr>
        </p:nvSpPr>
        <p:spPr>
          <a:xfrm>
            <a:off x="251520" y="1493838"/>
            <a:ext cx="8712968" cy="4721225"/>
          </a:xfrm>
        </p:spPr>
        <p:txBody>
          <a:bodyPr/>
          <a:lstStyle/>
          <a:p>
            <a:pPr marL="531813" indent="-449263">
              <a:buClr>
                <a:srgbClr val="5FA326"/>
              </a:buClr>
              <a:buSzPct val="150000"/>
              <a:buFont typeface="Wingdings" pitchFamily="2" charset="2"/>
              <a:buChar char=""/>
            </a:pPr>
            <a:r>
              <a:rPr lang="ru-RU" altLang="ru-RU" sz="2400" dirty="0" smtClean="0">
                <a:cs typeface="Arial" charset="0"/>
              </a:rPr>
              <a:t>Опора в обучении и жизни на ценностно-смысловые ориентиры (познание как ценность, «Я» как ценность, другие люди как ценность, природа как ценность, социально-значимая деятельность как ценность, ответственность как ценность).</a:t>
            </a:r>
          </a:p>
          <a:p>
            <a:pPr marL="531813" indent="-449263">
              <a:buClr>
                <a:srgbClr val="5FA326"/>
              </a:buClr>
              <a:buSzPct val="150000"/>
              <a:buFont typeface="Wingdings" pitchFamily="2" charset="2"/>
              <a:buChar char=""/>
            </a:pPr>
            <a:r>
              <a:rPr lang="ru-RU" altLang="ru-RU" sz="2400" dirty="0" smtClean="0">
                <a:cs typeface="Arial" charset="0"/>
              </a:rPr>
              <a:t>Формирование и развитие ключевых образовательных компетентностей (учебно-познавательной, коммуникативной, информационной, общекультурной, социально-гражданской, личностного роста и развития, экологической).</a:t>
            </a:r>
          </a:p>
        </p:txBody>
      </p:sp>
    </p:spTree>
    <p:extLst>
      <p:ext uri="{BB962C8B-B14F-4D97-AF65-F5344CB8AC3E}">
        <p14:creationId xmlns:p14="http://schemas.microsoft.com/office/powerpoint/2010/main" xmlns="" val="26544167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roup 15"/>
          <p:cNvGrpSpPr>
            <a:grpSpLocks/>
          </p:cNvGrpSpPr>
          <p:nvPr/>
        </p:nvGrpSpPr>
        <p:grpSpPr bwMode="auto">
          <a:xfrm>
            <a:off x="0" y="1412776"/>
            <a:ext cx="8994775" cy="5240437"/>
            <a:chOff x="113" y="765"/>
            <a:chExt cx="5553" cy="3426"/>
          </a:xfrm>
        </p:grpSpPr>
        <p:sp>
          <p:nvSpPr>
            <p:cNvPr id="5" name="AutoShape 13"/>
            <p:cNvSpPr>
              <a:spLocks noChangeArrowheads="1"/>
            </p:cNvSpPr>
            <p:nvPr/>
          </p:nvSpPr>
          <p:spPr bwMode="auto">
            <a:xfrm>
              <a:off x="1620" y="765"/>
              <a:ext cx="2744" cy="900"/>
            </a:xfrm>
            <a:prstGeom prst="roundRect">
              <a:avLst>
                <a:gd name="adj" fmla="val 16667"/>
              </a:avLst>
            </a:prstGeom>
            <a:solidFill>
              <a:schemeClr val="accent6">
                <a:lumMod val="20000"/>
                <a:lumOff val="80000"/>
              </a:schemeClr>
            </a:solidFill>
            <a:ln/>
          </p:spPr>
          <p:style>
            <a:lnRef idx="1">
              <a:schemeClr val="accent1"/>
            </a:lnRef>
            <a:fillRef idx="2">
              <a:schemeClr val="accent1"/>
            </a:fillRef>
            <a:effectRef idx="1">
              <a:schemeClr val="accent1"/>
            </a:effectRef>
            <a:fontRef idx="minor">
              <a:schemeClr val="dk1"/>
            </a:fontRef>
          </p:style>
          <p:txBody>
            <a:bodyPr anchor="ctr"/>
            <a:lstStyle/>
            <a:p>
              <a:pPr marL="90488" lvl="1" indent="-90488">
                <a:lnSpc>
                  <a:spcPts val="2200"/>
                </a:lnSpc>
                <a:buClr>
                  <a:schemeClr val="accent1"/>
                </a:buClr>
                <a:buSzPct val="90000"/>
                <a:buFont typeface="Symbol" pitchFamily="18" charset="2"/>
                <a:buChar char="·"/>
                <a:defRPr/>
              </a:pPr>
              <a:r>
                <a:rPr lang="en-US" sz="2000" dirty="0">
                  <a:solidFill>
                    <a:srgbClr val="000000"/>
                  </a:solidFill>
                  <a:effectLst>
                    <a:outerShdw blurRad="38100" dist="38100" dir="2700000" algn="tl">
                      <a:srgbClr val="FFFFFF"/>
                    </a:outerShdw>
                  </a:effectLst>
                  <a:cs typeface="Arial" charset="0"/>
                </a:rPr>
                <a:t> </a:t>
              </a:r>
              <a:r>
                <a:rPr lang="ru-RU" sz="2000" dirty="0">
                  <a:solidFill>
                    <a:srgbClr val="000000"/>
                  </a:solidFill>
                  <a:cs typeface="Arial" charset="0"/>
                </a:rPr>
                <a:t>Актуализация информации, опора на первоначальные экологические знания и опыт, создание условий для активной деятельности.</a:t>
              </a:r>
            </a:p>
          </p:txBody>
        </p:sp>
        <p:sp>
          <p:nvSpPr>
            <p:cNvPr id="6" name="AutoShape 14"/>
            <p:cNvSpPr>
              <a:spLocks noChangeArrowheads="1"/>
            </p:cNvSpPr>
            <p:nvPr/>
          </p:nvSpPr>
          <p:spPr bwMode="auto">
            <a:xfrm>
              <a:off x="113" y="3158"/>
              <a:ext cx="2903" cy="1033"/>
            </a:xfrm>
            <a:prstGeom prst="roundRect">
              <a:avLst>
                <a:gd name="adj" fmla="val 16667"/>
              </a:avLst>
            </a:prstGeom>
            <a:solidFill>
              <a:schemeClr val="accent6">
                <a:lumMod val="20000"/>
                <a:lumOff val="80000"/>
              </a:schemeClr>
            </a:solidFill>
            <a:ln/>
          </p:spPr>
          <p:style>
            <a:lnRef idx="1">
              <a:schemeClr val="accent1"/>
            </a:lnRef>
            <a:fillRef idx="2">
              <a:schemeClr val="accent1"/>
            </a:fillRef>
            <a:effectRef idx="1">
              <a:schemeClr val="accent1"/>
            </a:effectRef>
            <a:fontRef idx="minor">
              <a:schemeClr val="dk1"/>
            </a:fontRef>
          </p:style>
          <p:txBody>
            <a:bodyPr anchor="ctr"/>
            <a:lstStyle/>
            <a:p>
              <a:pPr marL="90488" lvl="1" indent="-90488">
                <a:lnSpc>
                  <a:spcPts val="2200"/>
                </a:lnSpc>
                <a:buClr>
                  <a:schemeClr val="accent1"/>
                </a:buClr>
                <a:buSzPct val="90000"/>
                <a:buFont typeface="Symbol" pitchFamily="18" charset="2"/>
                <a:buChar char="·"/>
                <a:defRPr/>
              </a:pPr>
              <a:r>
                <a:rPr lang="en-US" sz="2000">
                  <a:solidFill>
                    <a:schemeClr val="tx1"/>
                  </a:solidFill>
                  <a:effectLst>
                    <a:outerShdw blurRad="38100" dist="38100" dir="2700000" algn="tl">
                      <a:srgbClr val="FFFFFF"/>
                    </a:outerShdw>
                  </a:effectLst>
                </a:rPr>
                <a:t> </a:t>
              </a:r>
              <a:r>
                <a:rPr lang="ru-RU" sz="2000">
                  <a:solidFill>
                    <a:srgbClr val="000000"/>
                  </a:solidFill>
                  <a:cs typeface="Arial" charset="0"/>
                </a:rPr>
                <a:t>Соотнесение нового надпредмет</a:t>
              </a:r>
              <a:r>
                <a:rPr lang="en-US" sz="2000">
                  <a:solidFill>
                    <a:srgbClr val="000000"/>
                  </a:solidFill>
                  <a:cs typeface="Arial" charset="0"/>
                </a:rPr>
                <a:t>-</a:t>
              </a:r>
              <a:r>
                <a:rPr lang="ru-RU" sz="2000">
                  <a:solidFill>
                    <a:srgbClr val="000000"/>
                  </a:solidFill>
                  <a:cs typeface="Arial" charset="0"/>
                </a:rPr>
                <a:t>ного содержания с ранее получен</a:t>
              </a:r>
              <a:r>
                <a:rPr lang="en-US" sz="2000">
                  <a:solidFill>
                    <a:srgbClr val="000000"/>
                  </a:solidFill>
                  <a:cs typeface="Arial" charset="0"/>
                </a:rPr>
                <a:t>-</a:t>
              </a:r>
              <a:r>
                <a:rPr lang="ru-RU" sz="2000">
                  <a:solidFill>
                    <a:srgbClr val="000000"/>
                  </a:solidFill>
                  <a:cs typeface="Arial" charset="0"/>
                </a:rPr>
                <a:t>ными знаниями и умениями, пред</a:t>
              </a:r>
              <a:r>
                <a:rPr lang="en-US" sz="2000">
                  <a:solidFill>
                    <a:srgbClr val="000000"/>
                  </a:solidFill>
                  <a:cs typeface="Arial" charset="0"/>
                </a:rPr>
                <a:t>-</a:t>
              </a:r>
              <a:r>
                <a:rPr lang="ru-RU" sz="2000">
                  <a:solidFill>
                    <a:srgbClr val="000000"/>
                  </a:solidFill>
                  <a:cs typeface="Arial" charset="0"/>
                </a:rPr>
                <a:t>ставление их в индивидуальном переработанном виде, овладение новыми умениями.</a:t>
              </a:r>
            </a:p>
          </p:txBody>
        </p:sp>
        <p:sp>
          <p:nvSpPr>
            <p:cNvPr id="7" name="AutoShape 15"/>
            <p:cNvSpPr>
              <a:spLocks noChangeArrowheads="1"/>
            </p:cNvSpPr>
            <p:nvPr/>
          </p:nvSpPr>
          <p:spPr bwMode="auto">
            <a:xfrm>
              <a:off x="3107" y="3150"/>
              <a:ext cx="2559" cy="1041"/>
            </a:xfrm>
            <a:prstGeom prst="roundRect">
              <a:avLst>
                <a:gd name="adj" fmla="val 16667"/>
              </a:avLst>
            </a:prstGeom>
            <a:solidFill>
              <a:schemeClr val="accent6">
                <a:lumMod val="20000"/>
                <a:lumOff val="80000"/>
              </a:schemeClr>
            </a:solidFill>
            <a:ln/>
          </p:spPr>
          <p:style>
            <a:lnRef idx="1">
              <a:schemeClr val="accent1"/>
            </a:lnRef>
            <a:fillRef idx="2">
              <a:schemeClr val="accent1"/>
            </a:fillRef>
            <a:effectRef idx="1">
              <a:schemeClr val="accent1"/>
            </a:effectRef>
            <a:fontRef idx="minor">
              <a:schemeClr val="dk1"/>
            </a:fontRef>
          </p:style>
          <p:txBody>
            <a:bodyPr anchor="ctr"/>
            <a:lstStyle/>
            <a:p>
              <a:pPr marL="90488" lvl="1" indent="-90488">
                <a:lnSpc>
                  <a:spcPts val="2200"/>
                </a:lnSpc>
                <a:spcAft>
                  <a:spcPts val="0"/>
                </a:spcAft>
                <a:buClr>
                  <a:schemeClr val="accent1"/>
                </a:buClr>
                <a:buSzPct val="90000"/>
                <a:buFont typeface="Symbol" pitchFamily="18" charset="2"/>
                <a:buChar char="·"/>
                <a:defRPr/>
              </a:pPr>
              <a:r>
                <a:rPr lang="en-US" sz="2000" dirty="0">
                  <a:solidFill>
                    <a:schemeClr val="tx1"/>
                  </a:solidFill>
                  <a:effectLst>
                    <a:outerShdw blurRad="38100" dist="12700" dir="2700000" algn="tl">
                      <a:srgbClr val="000000">
                        <a:alpha val="50000"/>
                      </a:srgbClr>
                    </a:outerShdw>
                  </a:effectLst>
                </a:rPr>
                <a:t> </a:t>
              </a:r>
              <a:r>
                <a:rPr lang="ru-RU" sz="2000" dirty="0">
                  <a:cs typeface="Arial" pitchFamily="34" charset="0"/>
                </a:rPr>
                <a:t>Творческое переосмысление нового содержания, выработка собственной позиции, адекватная само- и </a:t>
              </a:r>
              <a:r>
                <a:rPr lang="ru-RU" sz="2000" dirty="0" err="1">
                  <a:cs typeface="Arial" pitchFamily="34" charset="0"/>
                </a:rPr>
                <a:t>взаимооценка</a:t>
              </a:r>
              <a:r>
                <a:rPr lang="ru-RU" sz="2000" dirty="0">
                  <a:cs typeface="Arial" pitchFamily="34" charset="0"/>
                </a:rPr>
                <a:t>.</a:t>
              </a:r>
            </a:p>
          </p:txBody>
        </p:sp>
        <p:sp>
          <p:nvSpPr>
            <p:cNvPr id="8" name="AutoShape 16"/>
            <p:cNvSpPr>
              <a:spLocks noChangeArrowheads="1"/>
            </p:cNvSpPr>
            <p:nvPr/>
          </p:nvSpPr>
          <p:spPr bwMode="auto">
            <a:xfrm>
              <a:off x="2309" y="1661"/>
              <a:ext cx="1257" cy="544"/>
            </a:xfrm>
            <a:prstGeom prst="upArrowCallout">
              <a:avLst>
                <a:gd name="adj1" fmla="val 44141"/>
                <a:gd name="adj2" fmla="val 44141"/>
                <a:gd name="adj3" fmla="val 16667"/>
                <a:gd name="adj4" fmla="val 74420"/>
              </a:avLst>
            </a:prstGeom>
            <a:solidFill>
              <a:schemeClr val="accent1">
                <a:lumMod val="75000"/>
              </a:schemeClr>
            </a:solidFill>
            <a:ln w="12700">
              <a:solidFill>
                <a:srgbClr val="0D0D0D"/>
              </a:solidFill>
              <a:miter lim="800000"/>
              <a:headEnd/>
              <a:tailEnd/>
            </a:ln>
            <a:effectLst>
              <a:outerShdw dist="28398" dir="3806097" algn="ctr" rotWithShape="0">
                <a:srgbClr val="205867"/>
              </a:outerShdw>
            </a:effectLst>
          </p:spPr>
          <p:txBody>
            <a:bodyPr anchor="ctr"/>
            <a:lstStyle/>
            <a:p>
              <a:pPr algn="ctr">
                <a:defRPr/>
              </a:pPr>
              <a:r>
                <a:rPr lang="en-US" sz="2800" b="1">
                  <a:solidFill>
                    <a:schemeClr val="bg1"/>
                  </a:solidFill>
                  <a:effectLst>
                    <a:outerShdw blurRad="38100" dist="38100" dir="2700000" algn="tl">
                      <a:srgbClr val="000000"/>
                    </a:outerShdw>
                  </a:effectLst>
                </a:rPr>
                <a:t>I</a:t>
              </a:r>
              <a:r>
                <a:rPr lang="ru-RU" sz="2800" b="1">
                  <a:solidFill>
                    <a:schemeClr val="bg1"/>
                  </a:solidFill>
                  <a:effectLst>
                    <a:outerShdw blurRad="38100" dist="38100" dir="2700000" algn="tl">
                      <a:srgbClr val="000000"/>
                    </a:outerShdw>
                  </a:effectLst>
                </a:rPr>
                <a:t> стадия</a:t>
              </a:r>
            </a:p>
          </p:txBody>
        </p:sp>
        <p:sp>
          <p:nvSpPr>
            <p:cNvPr id="9" name="AutoShape 17"/>
            <p:cNvSpPr>
              <a:spLocks noChangeArrowheads="1"/>
            </p:cNvSpPr>
            <p:nvPr/>
          </p:nvSpPr>
          <p:spPr bwMode="auto">
            <a:xfrm>
              <a:off x="682" y="2564"/>
              <a:ext cx="1257" cy="613"/>
            </a:xfrm>
            <a:prstGeom prst="downArrowCallout">
              <a:avLst>
                <a:gd name="adj1" fmla="val 50769"/>
                <a:gd name="adj2" fmla="val 50769"/>
                <a:gd name="adj3" fmla="val 16667"/>
                <a:gd name="adj4" fmla="val 72870"/>
              </a:avLst>
            </a:prstGeom>
            <a:solidFill>
              <a:schemeClr val="accent1">
                <a:lumMod val="75000"/>
              </a:schemeClr>
            </a:solidFill>
            <a:ln w="12700">
              <a:solidFill>
                <a:srgbClr val="0D0D0D"/>
              </a:solidFill>
              <a:miter lim="800000"/>
              <a:headEnd/>
              <a:tailEnd/>
            </a:ln>
            <a:effectLst>
              <a:outerShdw dist="28398" dir="3806097" algn="ctr" rotWithShape="0">
                <a:srgbClr val="205867"/>
              </a:outerShdw>
            </a:effectLst>
          </p:spPr>
          <p:txBody>
            <a:bodyPr anchor="ctr"/>
            <a:lstStyle/>
            <a:p>
              <a:pPr algn="ctr">
                <a:defRPr/>
              </a:pPr>
              <a:r>
                <a:rPr lang="en-US" sz="2800" b="1">
                  <a:solidFill>
                    <a:schemeClr val="bg1"/>
                  </a:solidFill>
                  <a:effectLst>
                    <a:outerShdw blurRad="38100" dist="38100" dir="2700000" algn="tl">
                      <a:srgbClr val="000000"/>
                    </a:outerShdw>
                  </a:effectLst>
                </a:rPr>
                <a:t>II</a:t>
              </a:r>
              <a:r>
                <a:rPr lang="ru-RU" sz="2800" b="1">
                  <a:solidFill>
                    <a:schemeClr val="bg1"/>
                  </a:solidFill>
                  <a:effectLst>
                    <a:outerShdw blurRad="38100" dist="38100" dir="2700000" algn="tl">
                      <a:srgbClr val="000000"/>
                    </a:outerShdw>
                  </a:effectLst>
                </a:rPr>
                <a:t> стадия</a:t>
              </a:r>
            </a:p>
          </p:txBody>
        </p:sp>
        <p:grpSp>
          <p:nvGrpSpPr>
            <p:cNvPr id="31753" name="Oval 18"/>
            <p:cNvGrpSpPr>
              <a:grpSpLocks/>
            </p:cNvGrpSpPr>
            <p:nvPr/>
          </p:nvGrpSpPr>
          <p:grpSpPr bwMode="auto">
            <a:xfrm>
              <a:off x="1984" y="2237"/>
              <a:ext cx="1904" cy="878"/>
              <a:chOff x="4425696" y="3541776"/>
              <a:chExt cx="3755136" cy="1389888"/>
            </a:xfrm>
          </p:grpSpPr>
          <p:pic>
            <p:nvPicPr>
              <p:cNvPr id="31755" name="Oval 18"/>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25696" y="3541776"/>
                <a:ext cx="3755136" cy="138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754" name="Text Box 10"/>
              <p:cNvSpPr txBox="1">
                <a:spLocks noChangeArrowheads="1"/>
              </p:cNvSpPr>
              <p:nvPr/>
            </p:nvSpPr>
            <p:spPr bwMode="auto">
              <a:xfrm>
                <a:off x="4989755" y="3760232"/>
                <a:ext cx="2632935" cy="957724"/>
              </a:xfrm>
              <a:prstGeom prst="rect">
                <a:avLst/>
              </a:prstGeom>
              <a:noFill/>
              <a:ln w="9525">
                <a:noFill/>
                <a:miter lim="800000"/>
                <a:headEnd/>
                <a:tailEnd/>
              </a:ln>
              <a:effectLst>
                <a:outerShdw dist="35921" dir="2700000" algn="ctr" rotWithShape="0">
                  <a:schemeClr val="tx1">
                    <a:alpha val="50000"/>
                  </a:schemeClr>
                </a:outerShdw>
              </a:effectLst>
            </p:spPr>
            <p:txBody>
              <a:bodyPr lIns="0" tIns="0" rIns="0" bIns="0" anchor="ctr"/>
              <a:lstStyle/>
              <a:p>
                <a:pPr algn="ctr">
                  <a:defRPr/>
                </a:pPr>
                <a:r>
                  <a:rPr lang="ru-RU" sz="2400" b="1">
                    <a:solidFill>
                      <a:schemeClr val="bg1"/>
                    </a:solidFill>
                  </a:rPr>
                  <a:t>ТЕХНОЛОГИЯ</a:t>
                </a:r>
              </a:p>
              <a:p>
                <a:pPr algn="ctr">
                  <a:defRPr/>
                </a:pPr>
                <a:r>
                  <a:rPr lang="ru-RU" sz="2400" b="1">
                    <a:solidFill>
                      <a:schemeClr val="bg1"/>
                    </a:solidFill>
                  </a:rPr>
                  <a:t>ЭОУР</a:t>
                </a:r>
              </a:p>
            </p:txBody>
          </p:sp>
        </p:grpSp>
        <p:sp>
          <p:nvSpPr>
            <p:cNvPr id="11" name="AutoShape 19"/>
            <p:cNvSpPr>
              <a:spLocks noChangeArrowheads="1"/>
            </p:cNvSpPr>
            <p:nvPr/>
          </p:nvSpPr>
          <p:spPr bwMode="auto">
            <a:xfrm>
              <a:off x="3929" y="2564"/>
              <a:ext cx="1257" cy="613"/>
            </a:xfrm>
            <a:prstGeom prst="downArrowCallout">
              <a:avLst>
                <a:gd name="adj1" fmla="val 50769"/>
                <a:gd name="adj2" fmla="val 50769"/>
                <a:gd name="adj3" fmla="val 16667"/>
                <a:gd name="adj4" fmla="val 72870"/>
              </a:avLst>
            </a:prstGeom>
            <a:solidFill>
              <a:schemeClr val="accent1">
                <a:lumMod val="75000"/>
              </a:schemeClr>
            </a:solidFill>
            <a:ln w="12700">
              <a:solidFill>
                <a:srgbClr val="0D0D0D"/>
              </a:solidFill>
              <a:miter lim="800000"/>
              <a:headEnd/>
              <a:tailEnd/>
            </a:ln>
            <a:effectLst>
              <a:outerShdw dist="28398" dir="3806097" algn="ctr" rotWithShape="0">
                <a:srgbClr val="205867"/>
              </a:outerShdw>
            </a:effectLst>
          </p:spPr>
          <p:txBody>
            <a:bodyPr anchor="ctr"/>
            <a:lstStyle/>
            <a:p>
              <a:pPr algn="ctr">
                <a:defRPr/>
              </a:pPr>
              <a:r>
                <a:rPr lang="en-US" sz="2800" b="1" dirty="0">
                  <a:solidFill>
                    <a:schemeClr val="bg1"/>
                  </a:solidFill>
                  <a:effectLst>
                    <a:outerShdw blurRad="38100" dist="38100" dir="2700000" algn="tl">
                      <a:srgbClr val="000000"/>
                    </a:outerShdw>
                  </a:effectLst>
                </a:rPr>
                <a:t>III</a:t>
              </a:r>
              <a:r>
                <a:rPr lang="ru-RU" sz="2800" b="1" dirty="0">
                  <a:solidFill>
                    <a:schemeClr val="bg1"/>
                  </a:solidFill>
                  <a:effectLst>
                    <a:outerShdw blurRad="38100" dist="38100" dir="2700000" algn="tl">
                      <a:srgbClr val="000000"/>
                    </a:outerShdw>
                  </a:effectLst>
                </a:rPr>
                <a:t> стадия</a:t>
              </a:r>
            </a:p>
          </p:txBody>
        </p:sp>
      </p:grpSp>
      <p:sp>
        <p:nvSpPr>
          <p:cNvPr id="12" name="Заголовок 1"/>
          <p:cNvSpPr>
            <a:spLocks noGrp="1"/>
          </p:cNvSpPr>
          <p:nvPr>
            <p:ph type="title"/>
          </p:nvPr>
        </p:nvSpPr>
        <p:spPr>
          <a:xfrm>
            <a:off x="755650" y="-19050"/>
            <a:ext cx="8388350" cy="1370013"/>
          </a:xfrm>
        </p:spPr>
        <p:txBody>
          <a:bodyPr>
            <a:noAutofit/>
          </a:bodyPr>
          <a:lstStyle/>
          <a:p>
            <a:pPr marL="27432">
              <a:spcBef>
                <a:spcPts val="600"/>
              </a:spcBef>
              <a:buClr>
                <a:schemeClr val="accent1"/>
              </a:buClr>
              <a:buSzPct val="80000"/>
              <a:defRPr/>
            </a:pPr>
            <a:r>
              <a:rPr lang="ru-RU" sz="3600" b="1" dirty="0" smtClean="0">
                <a:solidFill>
                  <a:schemeClr val="bg2">
                    <a:lumMod val="25000"/>
                  </a:schemeClr>
                </a:solidFill>
                <a:effectLst>
                  <a:outerShdw blurRad="38100" dist="38100" dir="2700000" algn="tl">
                    <a:srgbClr val="000000">
                      <a:alpha val="43137"/>
                    </a:srgbClr>
                  </a:outerShdw>
                </a:effectLst>
                <a:ea typeface="+mn-ea"/>
                <a:cs typeface="Arial" pitchFamily="34" charset="0"/>
              </a:rPr>
              <a:t>ДЕЯТЕЛЬНОСТНЫЙ (ТЕХНОЛОГИЧЕСКИЙ) КОМПОНЕНТ</a:t>
            </a:r>
          </a:p>
        </p:txBody>
      </p:sp>
    </p:spTree>
    <p:extLst>
      <p:ext uri="{BB962C8B-B14F-4D97-AF65-F5344CB8AC3E}">
        <p14:creationId xmlns:p14="http://schemas.microsoft.com/office/powerpoint/2010/main" xmlns="" val="14382341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100" y="276225"/>
            <a:ext cx="7499350" cy="938213"/>
          </a:xfrm>
        </p:spPr>
        <p:txBody>
          <a:bodyPr/>
          <a:lstStyle/>
          <a:p>
            <a:pPr>
              <a:defRPr/>
            </a:pPr>
            <a:r>
              <a:rPr lang="ru-RU" sz="4000" b="1" dirty="0" smtClean="0">
                <a:solidFill>
                  <a:schemeClr val="bg2">
                    <a:lumMod val="25000"/>
                  </a:schemeClr>
                </a:solidFill>
                <a:cs typeface="Arial" pitchFamily="34" charset="0"/>
              </a:rPr>
              <a:t>Технология ЭОУР</a:t>
            </a:r>
          </a:p>
        </p:txBody>
      </p:sp>
      <p:sp>
        <p:nvSpPr>
          <p:cNvPr id="3" name="Содержимое 2"/>
          <p:cNvSpPr>
            <a:spLocks noGrp="1"/>
          </p:cNvSpPr>
          <p:nvPr>
            <p:ph idx="1"/>
          </p:nvPr>
        </p:nvSpPr>
        <p:spPr>
          <a:xfrm>
            <a:off x="107504" y="1268413"/>
            <a:ext cx="8892034" cy="5441950"/>
          </a:xfrm>
        </p:spPr>
        <p:txBody>
          <a:bodyPr/>
          <a:lstStyle/>
          <a:p>
            <a:pPr>
              <a:spcBef>
                <a:spcPts val="1200"/>
              </a:spcBef>
              <a:buSzPct val="100000"/>
              <a:defRPr/>
            </a:pPr>
            <a:r>
              <a:rPr lang="ru-RU" sz="2400" i="1" dirty="0" smtClean="0">
                <a:solidFill>
                  <a:srgbClr val="559222"/>
                </a:solidFill>
                <a:effectLst>
                  <a:outerShdw blurRad="38100" dist="38100" dir="2700000" algn="tl">
                    <a:srgbClr val="C0C0C0"/>
                  </a:outerShdw>
                </a:effectLst>
              </a:rPr>
              <a:t>как методическая система</a:t>
            </a:r>
            <a:r>
              <a:rPr lang="ru-RU" sz="2400" dirty="0" smtClean="0"/>
              <a:t> «управляет» отбором информационно-</a:t>
            </a:r>
            <a:r>
              <a:rPr lang="ru-RU" sz="2400" dirty="0" err="1" smtClean="0"/>
              <a:t>деятельностного</a:t>
            </a:r>
            <a:r>
              <a:rPr lang="ru-RU" sz="2400" dirty="0" smtClean="0"/>
              <a:t> содержания, способствует осмыслению и реализации нового </a:t>
            </a:r>
            <a:r>
              <a:rPr lang="ru-RU" sz="2400" dirty="0" err="1" smtClean="0"/>
              <a:t>надпредметного</a:t>
            </a:r>
            <a:r>
              <a:rPr lang="ru-RU" sz="2400" dirty="0" smtClean="0"/>
              <a:t> направления;</a:t>
            </a:r>
          </a:p>
          <a:p>
            <a:pPr>
              <a:spcBef>
                <a:spcPts val="1200"/>
              </a:spcBef>
              <a:buSzPct val="100000"/>
              <a:defRPr/>
            </a:pPr>
            <a:r>
              <a:rPr lang="ru-RU" sz="2400" i="1" dirty="0" smtClean="0">
                <a:solidFill>
                  <a:srgbClr val="559222"/>
                </a:solidFill>
                <a:effectLst>
                  <a:outerShdw blurRad="38100" dist="38100" dir="2700000" algn="tl">
                    <a:srgbClr val="C0C0C0"/>
                  </a:outerShdw>
                </a:effectLst>
              </a:rPr>
              <a:t>как педагогический инструментарий</a:t>
            </a:r>
            <a:r>
              <a:rPr lang="ru-RU" sz="2400" dirty="0" smtClean="0"/>
              <a:t> выполняет три функции:</a:t>
            </a:r>
          </a:p>
          <a:p>
            <a:pPr>
              <a:spcBef>
                <a:spcPct val="0"/>
              </a:spcBef>
              <a:buSzPct val="100000"/>
              <a:buFont typeface="Wingdings 2" pitchFamily="18" charset="2"/>
              <a:buNone/>
              <a:defRPr/>
            </a:pPr>
            <a:r>
              <a:rPr lang="ru-RU" sz="2400" dirty="0" smtClean="0"/>
              <a:t>1) способствует овладению новым </a:t>
            </a:r>
            <a:r>
              <a:rPr lang="ru-RU" sz="2400" dirty="0" err="1" smtClean="0"/>
              <a:t>надпредметным</a:t>
            </a:r>
            <a:r>
              <a:rPr lang="ru-RU" sz="2400" dirty="0" smtClean="0"/>
              <a:t> содержанием (т.е. включает формы, методы и приёмы);</a:t>
            </a:r>
          </a:p>
          <a:p>
            <a:pPr>
              <a:spcBef>
                <a:spcPct val="0"/>
              </a:spcBef>
              <a:buSzPct val="100000"/>
              <a:buFont typeface="Wingdings 2" pitchFamily="18" charset="2"/>
              <a:buNone/>
              <a:defRPr/>
            </a:pPr>
            <a:r>
              <a:rPr lang="ru-RU" sz="2400" dirty="0" smtClean="0"/>
              <a:t>2) является средством поэтапного формирования ключевых образовательных компетентностей учащихся; </a:t>
            </a:r>
          </a:p>
          <a:p>
            <a:pPr>
              <a:spcBef>
                <a:spcPct val="0"/>
              </a:spcBef>
              <a:buSzPct val="100000"/>
              <a:buFont typeface="Wingdings 2" pitchFamily="18" charset="2"/>
              <a:buNone/>
              <a:defRPr/>
            </a:pPr>
            <a:r>
              <a:rPr lang="ru-RU" sz="2400" dirty="0" smtClean="0">
                <a:solidFill>
                  <a:srgbClr val="009900"/>
                </a:solidFill>
              </a:rPr>
              <a:t>3) используется при диагностике и оценке результатов обучения.</a:t>
            </a:r>
          </a:p>
        </p:txBody>
      </p:sp>
    </p:spTree>
    <p:extLst>
      <p:ext uri="{BB962C8B-B14F-4D97-AF65-F5344CB8AC3E}">
        <p14:creationId xmlns:p14="http://schemas.microsoft.com/office/powerpoint/2010/main" xmlns="" val="40346892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p:cNvSpPr>
          <p:nvPr>
            <p:ph type="ctrTitle"/>
          </p:nvPr>
        </p:nvSpPr>
        <p:spPr>
          <a:xfrm>
            <a:off x="251520" y="714375"/>
            <a:ext cx="8821043" cy="3214688"/>
          </a:xfrm>
        </p:spPr>
        <p:txBody>
          <a:bodyPr anchor="ctr">
            <a:noAutofit/>
          </a:bodyPr>
          <a:lstStyle/>
          <a:p>
            <a:pPr eaLnBrk="1" fontAlgn="auto" hangingPunct="1">
              <a:lnSpc>
                <a:spcPct val="120000"/>
              </a:lnSpc>
              <a:spcAft>
                <a:spcPts val="0"/>
              </a:spcAft>
              <a:defRPr/>
            </a:pPr>
            <a:r>
              <a:rPr lang="ru-RU" sz="4000" b="1" dirty="0" smtClean="0">
                <a:solidFill>
                  <a:schemeClr val="bg2">
                    <a:lumMod val="25000"/>
                  </a:schemeClr>
                </a:solidFill>
                <a:effectLst/>
                <a:latin typeface="Segoe Script" panose="020B0504020000000003" pitchFamily="34" charset="0"/>
              </a:rPr>
              <a:t>КЛЮЧЕВЫЕ ОБРАЗОВАТЕЛЬНЫЕ КОМПЕТЕНТНОСТИ</a:t>
            </a:r>
            <a:br>
              <a:rPr lang="ru-RU" sz="4000" b="1" dirty="0" smtClean="0">
                <a:solidFill>
                  <a:schemeClr val="bg2">
                    <a:lumMod val="25000"/>
                  </a:schemeClr>
                </a:solidFill>
                <a:effectLst/>
                <a:latin typeface="Segoe Script" panose="020B0504020000000003" pitchFamily="34" charset="0"/>
              </a:rPr>
            </a:br>
            <a:r>
              <a:rPr lang="ru-RU" sz="4000" b="1" dirty="0" smtClean="0">
                <a:solidFill>
                  <a:schemeClr val="bg2">
                    <a:lumMod val="25000"/>
                  </a:schemeClr>
                </a:solidFill>
                <a:effectLst/>
                <a:latin typeface="Segoe Script" panose="020B0504020000000003" pitchFamily="34" charset="0"/>
              </a:rPr>
              <a:t>В ЭОУР</a:t>
            </a:r>
            <a:endParaRPr lang="ru-RU" sz="4000" dirty="0" smtClean="0">
              <a:solidFill>
                <a:schemeClr val="bg2">
                  <a:lumMod val="25000"/>
                </a:schemeClr>
              </a:solidFill>
              <a:effectLst/>
              <a:latin typeface="Segoe Script" panose="020B0504020000000003" pitchFamily="34" charset="0"/>
            </a:endParaRPr>
          </a:p>
        </p:txBody>
      </p:sp>
    </p:spTree>
    <p:extLst>
      <p:ext uri="{BB962C8B-B14F-4D97-AF65-F5344CB8AC3E}">
        <p14:creationId xmlns:p14="http://schemas.microsoft.com/office/powerpoint/2010/main" xmlns="" val="4853784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just">
              <a:defRPr/>
            </a:pPr>
            <a:r>
              <a:rPr lang="ru-RU" sz="4000" b="1" dirty="0" smtClean="0"/>
              <a:t>Основные термины</a:t>
            </a:r>
            <a:endParaRPr lang="ru-RU" sz="4000" dirty="0"/>
          </a:p>
        </p:txBody>
      </p:sp>
      <p:sp>
        <p:nvSpPr>
          <p:cNvPr id="3" name="Содержимое 2"/>
          <p:cNvSpPr>
            <a:spLocks noGrp="1"/>
          </p:cNvSpPr>
          <p:nvPr>
            <p:ph idx="1"/>
          </p:nvPr>
        </p:nvSpPr>
        <p:spPr>
          <a:xfrm>
            <a:off x="179512" y="1447800"/>
            <a:ext cx="8750176" cy="4981575"/>
          </a:xfrm>
        </p:spPr>
        <p:txBody>
          <a:bodyPr/>
          <a:lstStyle/>
          <a:p>
            <a:pPr marL="0" indent="0" algn="just">
              <a:spcBef>
                <a:spcPts val="1800"/>
              </a:spcBef>
              <a:buFont typeface="Wingdings 2" pitchFamily="18" charset="2"/>
              <a:buNone/>
              <a:defRPr/>
            </a:pPr>
            <a:r>
              <a:rPr lang="ru-RU" sz="2400" b="1" dirty="0" smtClean="0">
                <a:solidFill>
                  <a:schemeClr val="accent1">
                    <a:lumMod val="75000"/>
                  </a:schemeClr>
                </a:solidFill>
                <a:effectLst>
                  <a:outerShdw blurRad="38100" dist="38100" dir="2700000" algn="tl">
                    <a:srgbClr val="000000">
                      <a:alpha val="43137"/>
                    </a:srgbClr>
                  </a:outerShdw>
                </a:effectLst>
              </a:rPr>
              <a:t>Принцип интеграции</a:t>
            </a:r>
            <a:r>
              <a:rPr lang="ru-RU" sz="2400" b="1" dirty="0" smtClean="0"/>
              <a:t> </a:t>
            </a:r>
            <a:r>
              <a:rPr lang="ru-RU" sz="2400" dirty="0" smtClean="0"/>
              <a:t> – объединение разрозненных экологических знаний из естественнонаучных, гуманитарных и технических дисциплин  в единое целое с целью  синтеза нового учебного содержания.</a:t>
            </a:r>
          </a:p>
          <a:p>
            <a:pPr marL="0" indent="0" algn="just">
              <a:spcBef>
                <a:spcPts val="1800"/>
              </a:spcBef>
              <a:buFont typeface="Wingdings 2" pitchFamily="18" charset="2"/>
              <a:buNone/>
              <a:defRPr/>
            </a:pPr>
            <a:r>
              <a:rPr lang="ru-RU" sz="2400" b="1" dirty="0" err="1" smtClean="0">
                <a:solidFill>
                  <a:schemeClr val="accent1">
                    <a:lumMod val="75000"/>
                  </a:schemeClr>
                </a:solidFill>
                <a:effectLst>
                  <a:outerShdw blurRad="38100" dist="38100" dir="2700000" algn="tl">
                    <a:srgbClr val="000000">
                      <a:alpha val="43137"/>
                    </a:srgbClr>
                  </a:outerShdw>
                </a:effectLst>
              </a:rPr>
              <a:t>Надпредметное</a:t>
            </a:r>
            <a:r>
              <a:rPr lang="ru-RU" sz="2400" b="1" dirty="0" smtClean="0">
                <a:solidFill>
                  <a:schemeClr val="accent1">
                    <a:lumMod val="75000"/>
                  </a:schemeClr>
                </a:solidFill>
                <a:effectLst>
                  <a:outerShdw blurRad="38100" dist="38100" dir="2700000" algn="tl">
                    <a:srgbClr val="000000">
                      <a:alpha val="43137"/>
                    </a:srgbClr>
                  </a:outerShdw>
                </a:effectLst>
              </a:rPr>
              <a:t> содержание ЭОУР</a:t>
            </a:r>
            <a:r>
              <a:rPr lang="ru-RU" sz="2400" dirty="0" smtClean="0">
                <a:solidFill>
                  <a:schemeClr val="accent1">
                    <a:lumMod val="75000"/>
                  </a:schemeClr>
                </a:solidFill>
              </a:rPr>
              <a:t> </a:t>
            </a:r>
            <a:r>
              <a:rPr lang="ru-RU" sz="2400" dirty="0" smtClean="0"/>
              <a:t>– обобщённые современные научные знания о природе, обществе, экономике  из гуманитарных, естественнонаучных и технических областей знания, построенные на основе идей устойчивого развития.</a:t>
            </a:r>
          </a:p>
          <a:p>
            <a:pPr marL="0" indent="0" algn="just">
              <a:spcBef>
                <a:spcPts val="1800"/>
              </a:spcBef>
              <a:buFont typeface="Wingdings 2" pitchFamily="18" charset="2"/>
              <a:buNone/>
              <a:tabLst>
                <a:tab pos="5830888" algn="l"/>
              </a:tabLst>
              <a:defRPr/>
            </a:pPr>
            <a:r>
              <a:rPr lang="ru-RU" sz="2400" b="1" dirty="0" err="1" smtClean="0">
                <a:solidFill>
                  <a:schemeClr val="accent1">
                    <a:lumMod val="75000"/>
                  </a:schemeClr>
                </a:solidFill>
                <a:effectLst>
                  <a:outerShdw blurRad="38100" dist="38100" dir="2700000" algn="tl">
                    <a:srgbClr val="000000">
                      <a:alpha val="43137"/>
                    </a:srgbClr>
                  </a:outerShdw>
                </a:effectLst>
              </a:rPr>
              <a:t>Надпредметные</a:t>
            </a:r>
            <a:r>
              <a:rPr lang="ru-RU" sz="2400" b="1" dirty="0" smtClean="0">
                <a:solidFill>
                  <a:schemeClr val="accent1">
                    <a:lumMod val="75000"/>
                  </a:schemeClr>
                </a:solidFill>
                <a:effectLst>
                  <a:outerShdw blurRad="38100" dist="38100" dir="2700000" algn="tl">
                    <a:srgbClr val="000000">
                      <a:alpha val="43137"/>
                    </a:srgbClr>
                  </a:outerShdw>
                </a:effectLst>
              </a:rPr>
              <a:t> умения </a:t>
            </a:r>
            <a:r>
              <a:rPr lang="ru-RU" sz="2400" dirty="0" smtClean="0"/>
              <a:t>– ключевые	 образовательные компетентности, формируемые у учащихся технологией ЭОУР.</a:t>
            </a:r>
            <a:endParaRPr lang="ru-RU" sz="2400" dirty="0"/>
          </a:p>
        </p:txBody>
      </p:sp>
    </p:spTree>
    <p:extLst>
      <p:ext uri="{BB962C8B-B14F-4D97-AF65-F5344CB8AC3E}">
        <p14:creationId xmlns:p14="http://schemas.microsoft.com/office/powerpoint/2010/main" xmlns="" val="37741905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just">
              <a:defRPr/>
            </a:pPr>
            <a:r>
              <a:rPr lang="ru-RU" sz="4000" b="1" dirty="0" smtClean="0"/>
              <a:t>Основные термины</a:t>
            </a:r>
            <a:endParaRPr lang="ru-RU" sz="4000" dirty="0"/>
          </a:p>
        </p:txBody>
      </p:sp>
      <p:sp>
        <p:nvSpPr>
          <p:cNvPr id="3" name="Содержимое 2"/>
          <p:cNvSpPr>
            <a:spLocks noGrp="1"/>
          </p:cNvSpPr>
          <p:nvPr>
            <p:ph idx="1"/>
          </p:nvPr>
        </p:nvSpPr>
        <p:spPr>
          <a:xfrm>
            <a:off x="179512" y="1447800"/>
            <a:ext cx="8784976" cy="5124450"/>
          </a:xfrm>
        </p:spPr>
        <p:txBody>
          <a:bodyPr/>
          <a:lstStyle/>
          <a:p>
            <a:pPr marL="0" indent="0" algn="just">
              <a:spcBef>
                <a:spcPts val="1200"/>
              </a:spcBef>
              <a:buFont typeface="Wingdings 2" pitchFamily="18" charset="2"/>
              <a:buNone/>
              <a:defRPr/>
            </a:pPr>
            <a:r>
              <a:rPr lang="ru-RU" sz="2400" b="1" dirty="0" smtClean="0">
                <a:solidFill>
                  <a:schemeClr val="accent1">
                    <a:lumMod val="75000"/>
                  </a:schemeClr>
                </a:solidFill>
                <a:effectLst>
                  <a:outerShdw blurRad="38100" dist="38100" dir="2700000" algn="tl">
                    <a:srgbClr val="000000">
                      <a:alpha val="43137"/>
                    </a:srgbClr>
                  </a:outerShdw>
                </a:effectLst>
              </a:rPr>
              <a:t>Компетенция</a:t>
            </a:r>
            <a:r>
              <a:rPr lang="ru-RU" sz="2400" b="1" dirty="0" smtClean="0"/>
              <a:t> </a:t>
            </a:r>
            <a:r>
              <a:rPr lang="ru-RU" sz="2400" dirty="0" smtClean="0"/>
              <a:t>– совокупность знаний, умений, навыков, способов деятельности по отношению к определённому кругу предметов и процессов, чтобы качественно и продуктивно действовать по отношению к ним (заданное требование к образовательной подготовке ученика). </a:t>
            </a:r>
          </a:p>
          <a:p>
            <a:pPr marL="0" indent="0" algn="just">
              <a:spcBef>
                <a:spcPts val="1800"/>
              </a:spcBef>
              <a:buFont typeface="Wingdings 2" pitchFamily="18" charset="2"/>
              <a:buNone/>
              <a:defRPr/>
            </a:pPr>
            <a:r>
              <a:rPr lang="ru-RU" sz="2400" b="1" dirty="0" smtClean="0">
                <a:solidFill>
                  <a:schemeClr val="accent1">
                    <a:lumMod val="75000"/>
                  </a:schemeClr>
                </a:solidFill>
                <a:effectLst>
                  <a:outerShdw blurRad="38100" dist="38100" dir="2700000" algn="tl">
                    <a:srgbClr val="000000">
                      <a:alpha val="43137"/>
                    </a:srgbClr>
                  </a:outerShdw>
                </a:effectLst>
              </a:rPr>
              <a:t>Образовательные компетенции </a:t>
            </a:r>
            <a:r>
              <a:rPr lang="ru-RU" sz="2400" dirty="0" smtClean="0"/>
              <a:t>– элементы учебной деятельности, по отношению к которым ученик становится субъектом деятельности, самоопределяется, осваивает знания и способы действий, знакомится с культурно-историческими достижениями человечества.</a:t>
            </a:r>
            <a:endParaRPr lang="ru-RU" sz="2400" b="1" dirty="0" smtClean="0"/>
          </a:p>
        </p:txBody>
      </p:sp>
    </p:spTree>
    <p:extLst>
      <p:ext uri="{BB962C8B-B14F-4D97-AF65-F5344CB8AC3E}">
        <p14:creationId xmlns:p14="http://schemas.microsoft.com/office/powerpoint/2010/main" xmlns="" val="14061145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Схема 6"/>
          <p:cNvGraphicFramePr/>
          <p:nvPr>
            <p:extLst>
              <p:ext uri="{D42A27DB-BD31-4B8C-83A1-F6EECF244321}">
                <p14:modId xmlns:p14="http://schemas.microsoft.com/office/powerpoint/2010/main" xmlns="" val="3206362682"/>
              </p:ext>
            </p:extLst>
          </p:nvPr>
        </p:nvGraphicFramePr>
        <p:xfrm>
          <a:off x="721156" y="1000109"/>
          <a:ext cx="8280000" cy="5650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Заголовок 7"/>
          <p:cNvSpPr>
            <a:spLocks noGrp="1"/>
          </p:cNvSpPr>
          <p:nvPr>
            <p:ph type="title"/>
          </p:nvPr>
        </p:nvSpPr>
        <p:spPr>
          <a:xfrm>
            <a:off x="1071563" y="71438"/>
            <a:ext cx="6923087" cy="1000125"/>
          </a:xfrm>
        </p:spPr>
        <p:txBody>
          <a:bodyPr/>
          <a:lstStyle/>
          <a:p>
            <a:pPr>
              <a:defRPr/>
            </a:pPr>
            <a:r>
              <a:rPr lang="ru-RU" sz="4000" b="1" dirty="0" smtClean="0"/>
              <a:t>Уровни компетенций</a:t>
            </a:r>
            <a:endParaRPr lang="ru-RU" sz="4000" b="1" dirty="0"/>
          </a:p>
        </p:txBody>
      </p:sp>
    </p:spTree>
    <p:extLst>
      <p:ext uri="{BB962C8B-B14F-4D97-AF65-F5344CB8AC3E}">
        <p14:creationId xmlns:p14="http://schemas.microsoft.com/office/powerpoint/2010/main" xmlns="" val="23598555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Примерная основная образовательная программа</a:t>
            </a:r>
            <a:endParaRPr lang="ru-RU" dirty="0"/>
          </a:p>
        </p:txBody>
      </p:sp>
      <p:sp>
        <p:nvSpPr>
          <p:cNvPr id="3" name="Объект 2"/>
          <p:cNvSpPr>
            <a:spLocks noGrp="1"/>
          </p:cNvSpPr>
          <p:nvPr>
            <p:ph idx="1"/>
          </p:nvPr>
        </p:nvSpPr>
        <p:spPr/>
        <p:txBody>
          <a:bodyPr/>
          <a:lstStyle/>
          <a:p>
            <a:r>
              <a:rPr lang="ru-RU" sz="1800" dirty="0"/>
              <a:t>Программа и содержание курса разработаны с учетом </a:t>
            </a:r>
            <a:r>
              <a:rPr lang="ru-RU" sz="1800" dirty="0">
                <a:solidFill>
                  <a:schemeClr val="tx2"/>
                </a:solidFill>
              </a:rPr>
              <a:t>Примерной основной образовательной программы </a:t>
            </a:r>
            <a:r>
              <a:rPr lang="ru-RU" sz="1800" dirty="0"/>
              <a:t>(ПООП) </a:t>
            </a:r>
            <a:r>
              <a:rPr lang="ru-RU" sz="1800" dirty="0">
                <a:solidFill>
                  <a:schemeClr val="tx2"/>
                </a:solidFill>
              </a:rPr>
              <a:t>учебного предмета «Экология» </a:t>
            </a:r>
            <a:r>
              <a:rPr lang="ru-RU" sz="1800" dirty="0"/>
              <a:t>(одобрена решением федерального учебно-методического объединения по общему образованию (протокол от 28 июня 2016 г. № 2/16-з). </a:t>
            </a:r>
            <a:endParaRPr lang="ru-RU" sz="1800" dirty="0" smtClean="0"/>
          </a:p>
          <a:p>
            <a:r>
              <a:rPr lang="ru-RU" sz="1800" dirty="0" smtClean="0"/>
              <a:t>В </a:t>
            </a:r>
            <a:r>
              <a:rPr lang="ru-RU" sz="1800" dirty="0"/>
              <a:t>соответствии с ПООП, материал учебника направлен на обеспечение общеобразовательной подготовки выпускников, на развитие экологического сознания и ответственности, формирование целостного восприятия сущности природных процессов и результатов деятельности человека в биосфере. </a:t>
            </a:r>
            <a:endParaRPr lang="ru-RU" sz="1800" dirty="0" smtClean="0"/>
          </a:p>
          <a:p>
            <a:r>
              <a:rPr lang="ru-RU" sz="1800" dirty="0" smtClean="0"/>
              <a:t>ПООП </a:t>
            </a:r>
            <a:r>
              <a:rPr lang="ru-RU" sz="1800" dirty="0"/>
              <a:t>ориентирует на приоритет практических компетенций учащихся: умение использовать учебное оборудование, проводить измерения, прогнозировать и оценивать последствия бытовой и производственной деятельности человека, моделировать экологические последствия хозяйственной деятельности, что реализовано в содержании учебника. </a:t>
            </a:r>
          </a:p>
          <a:p>
            <a:endParaRPr lang="ru-RU" sz="1600" dirty="0"/>
          </a:p>
        </p:txBody>
      </p:sp>
    </p:spTree>
    <p:extLst>
      <p:ext uri="{BB962C8B-B14F-4D97-AF65-F5344CB8AC3E}">
        <p14:creationId xmlns:p14="http://schemas.microsoft.com/office/powerpoint/2010/main" xmlns="" val="27576098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100" y="71438"/>
            <a:ext cx="7499350" cy="1143000"/>
          </a:xfrm>
        </p:spPr>
        <p:txBody>
          <a:bodyPr/>
          <a:lstStyle/>
          <a:p>
            <a:pPr algn="just">
              <a:defRPr/>
            </a:pPr>
            <a:r>
              <a:rPr lang="ru-RU" sz="4000" b="1" dirty="0" smtClean="0"/>
              <a:t>Основные термины</a:t>
            </a:r>
            <a:endParaRPr lang="ru-RU" sz="4000" dirty="0"/>
          </a:p>
        </p:txBody>
      </p:sp>
      <p:sp>
        <p:nvSpPr>
          <p:cNvPr id="3" name="Содержимое 2"/>
          <p:cNvSpPr>
            <a:spLocks noGrp="1"/>
          </p:cNvSpPr>
          <p:nvPr>
            <p:ph idx="1"/>
          </p:nvPr>
        </p:nvSpPr>
        <p:spPr>
          <a:xfrm>
            <a:off x="1143000" y="1143000"/>
            <a:ext cx="7786688" cy="5715000"/>
          </a:xfrm>
        </p:spPr>
        <p:txBody>
          <a:bodyPr/>
          <a:lstStyle/>
          <a:p>
            <a:pPr marL="0" indent="0" algn="just">
              <a:spcBef>
                <a:spcPts val="1800"/>
              </a:spcBef>
              <a:buFont typeface="Wingdings 2" pitchFamily="18" charset="2"/>
              <a:buNone/>
              <a:defRPr/>
            </a:pPr>
            <a:r>
              <a:rPr lang="ru-RU" sz="2400" b="1" dirty="0" smtClean="0">
                <a:solidFill>
                  <a:schemeClr val="accent1">
                    <a:lumMod val="75000"/>
                  </a:schemeClr>
                </a:solidFill>
                <a:effectLst>
                  <a:outerShdw blurRad="38100" dist="38100" dir="2700000" algn="tl">
                    <a:srgbClr val="000000">
                      <a:alpha val="43137"/>
                    </a:srgbClr>
                  </a:outerShdw>
                </a:effectLst>
              </a:rPr>
              <a:t>Компетентность</a:t>
            </a:r>
            <a:r>
              <a:rPr lang="ru-RU" sz="2400" b="1" dirty="0" smtClean="0">
                <a:solidFill>
                  <a:schemeClr val="accent1">
                    <a:lumMod val="75000"/>
                  </a:schemeClr>
                </a:solidFill>
              </a:rPr>
              <a:t> </a:t>
            </a:r>
            <a:r>
              <a:rPr lang="ru-RU" sz="2400" dirty="0" smtClean="0"/>
              <a:t>– это владение, обладание учащимися соответствующей компетенцией, включая личностное отношение к ней и предмету деятельности (состоявшееся личностное качество ученика с учётом собственного опыта).</a:t>
            </a:r>
          </a:p>
          <a:p>
            <a:pPr marL="0" indent="0" algn="just">
              <a:spcBef>
                <a:spcPts val="1800"/>
              </a:spcBef>
              <a:buFont typeface="Wingdings 2" pitchFamily="18" charset="2"/>
              <a:buNone/>
              <a:defRPr/>
            </a:pPr>
            <a:r>
              <a:rPr lang="ru-RU" sz="2400" b="1" dirty="0" smtClean="0">
                <a:solidFill>
                  <a:schemeClr val="accent1">
                    <a:lumMod val="75000"/>
                  </a:schemeClr>
                </a:solidFill>
                <a:effectLst>
                  <a:outerShdw blurRad="38100" dist="38100" dir="2700000" algn="tl">
                    <a:srgbClr val="000000">
                      <a:alpha val="43137"/>
                    </a:srgbClr>
                  </a:outerShdw>
                </a:effectLst>
              </a:rPr>
              <a:t>Ключевые образовательные компетентности</a:t>
            </a:r>
            <a:r>
              <a:rPr lang="ru-RU" sz="2400" dirty="0" smtClean="0">
                <a:solidFill>
                  <a:schemeClr val="accent1">
                    <a:lumMod val="75000"/>
                  </a:schemeClr>
                </a:solidFill>
                <a:effectLst>
                  <a:outerShdw blurRad="38100" dist="38100" dir="2700000" algn="tl">
                    <a:srgbClr val="000000">
                      <a:alpha val="43137"/>
                    </a:srgbClr>
                  </a:outerShdw>
                </a:effectLst>
              </a:rPr>
              <a:t> </a:t>
            </a:r>
            <a:r>
              <a:rPr lang="ru-RU" sz="2400" b="1" dirty="0" smtClean="0">
                <a:solidFill>
                  <a:schemeClr val="accent1">
                    <a:lumMod val="75000"/>
                  </a:schemeClr>
                </a:solidFill>
                <a:effectLst>
                  <a:outerShdw blurRad="38100" dist="38100" dir="2700000" algn="tl">
                    <a:srgbClr val="000000">
                      <a:alpha val="43137"/>
                    </a:srgbClr>
                  </a:outerShdw>
                </a:effectLst>
              </a:rPr>
              <a:t>в ЭОУР</a:t>
            </a:r>
            <a:r>
              <a:rPr lang="ru-RU" sz="2400" dirty="0" smtClean="0">
                <a:solidFill>
                  <a:schemeClr val="accent1">
                    <a:lumMod val="75000"/>
                  </a:schemeClr>
                </a:solidFill>
                <a:effectLst>
                  <a:outerShdw blurRad="38100" dist="38100" dir="2700000" algn="tl">
                    <a:srgbClr val="000000">
                      <a:alpha val="43137"/>
                    </a:srgbClr>
                  </a:outerShdw>
                </a:effectLst>
              </a:rPr>
              <a:t> </a:t>
            </a:r>
            <a:r>
              <a:rPr lang="ru-RU" sz="2400" dirty="0" smtClean="0"/>
              <a:t>– информационная, учебно-познавательная, коммуникативная, личностного роста и развития, </a:t>
            </a:r>
            <a:r>
              <a:rPr lang="ru-RU" sz="2400" spc="-100" dirty="0" smtClean="0"/>
              <a:t>социально-гражданская, общекультурная, экологическая.</a:t>
            </a:r>
          </a:p>
          <a:p>
            <a:pPr marL="0" indent="0" algn="just">
              <a:spcBef>
                <a:spcPts val="1800"/>
              </a:spcBef>
              <a:buFont typeface="Wingdings 2" pitchFamily="18" charset="2"/>
              <a:buNone/>
              <a:defRPr/>
            </a:pPr>
            <a:r>
              <a:rPr lang="ru-RU" sz="2400" b="1" dirty="0" smtClean="0">
                <a:solidFill>
                  <a:schemeClr val="accent1">
                    <a:lumMod val="75000"/>
                  </a:schemeClr>
                </a:solidFill>
                <a:effectLst>
                  <a:outerShdw blurRad="38100" dist="38100" dir="2700000" algn="tl">
                    <a:srgbClr val="000000">
                      <a:alpha val="43137"/>
                    </a:srgbClr>
                  </a:outerShdw>
                </a:effectLst>
              </a:rPr>
              <a:t>Ценностно-смысловые ориентиры </a:t>
            </a:r>
            <a:r>
              <a:rPr lang="ru-RU" sz="2400" dirty="0" smtClean="0"/>
              <a:t>– это положительные смысловые  установки, являющиеся для ученика эталоном для осмысления собственных действий, поступков,  образовательной и социально-значимой деятельности.</a:t>
            </a:r>
            <a:endParaRPr lang="ru-RU" sz="2400" dirty="0"/>
          </a:p>
        </p:txBody>
      </p:sp>
    </p:spTree>
    <p:extLst>
      <p:ext uri="{BB962C8B-B14F-4D97-AF65-F5344CB8AC3E}">
        <p14:creationId xmlns:p14="http://schemas.microsoft.com/office/powerpoint/2010/main" xmlns="" val="24338296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85875" y="71438"/>
            <a:ext cx="7648575" cy="1285875"/>
          </a:xfrm>
        </p:spPr>
        <p:txBody>
          <a:bodyPr tIns="0" anchor="t" anchorCtr="0"/>
          <a:lstStyle/>
          <a:p>
            <a:pPr>
              <a:lnSpc>
                <a:spcPct val="90000"/>
              </a:lnSpc>
              <a:defRPr/>
            </a:pPr>
            <a:r>
              <a:rPr lang="ru-RU" sz="4000" b="1" dirty="0" smtClean="0"/>
              <a:t>Компетентности, формируемые ЭОУР</a:t>
            </a:r>
            <a:endParaRPr lang="ru-RU" sz="4000" b="1" dirty="0"/>
          </a:p>
        </p:txBody>
      </p:sp>
      <p:grpSp>
        <p:nvGrpSpPr>
          <p:cNvPr id="16387" name="Группа 18"/>
          <p:cNvGrpSpPr>
            <a:grpSpLocks/>
          </p:cNvGrpSpPr>
          <p:nvPr/>
        </p:nvGrpSpPr>
        <p:grpSpPr bwMode="auto">
          <a:xfrm>
            <a:off x="357188" y="1309688"/>
            <a:ext cx="8677275" cy="5405437"/>
            <a:chOff x="-201512" y="1191693"/>
            <a:chExt cx="8676479" cy="5406105"/>
          </a:xfrm>
        </p:grpSpPr>
        <p:grpSp>
          <p:nvGrpSpPr>
            <p:cNvPr id="16388" name="Group 2"/>
            <p:cNvGrpSpPr>
              <a:grpSpLocks/>
            </p:cNvGrpSpPr>
            <p:nvPr/>
          </p:nvGrpSpPr>
          <p:grpSpPr bwMode="auto">
            <a:xfrm>
              <a:off x="-201512" y="1191693"/>
              <a:ext cx="8676479" cy="5406105"/>
              <a:chOff x="890" y="2307"/>
              <a:chExt cx="9599" cy="7272"/>
            </a:xfrm>
          </p:grpSpPr>
          <p:sp>
            <p:nvSpPr>
              <p:cNvPr id="13" name="AutoShape 4"/>
              <p:cNvSpPr>
                <a:spLocks noChangeArrowheads="1"/>
              </p:cNvSpPr>
              <p:nvPr/>
            </p:nvSpPr>
            <p:spPr bwMode="auto">
              <a:xfrm>
                <a:off x="2198" y="2307"/>
                <a:ext cx="6989" cy="7272"/>
              </a:xfrm>
              <a:custGeom>
                <a:avLst/>
                <a:gdLst>
                  <a:gd name="G0" fmla="+- 998 0 0"/>
                  <a:gd name="G1" fmla="+- 21600 0 998"/>
                  <a:gd name="G2" fmla="+- 21600 0 998"/>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998" y="10800"/>
                    </a:moveTo>
                    <a:cubicBezTo>
                      <a:pt x="998" y="16213"/>
                      <a:pt x="5387" y="20602"/>
                      <a:pt x="10800" y="20602"/>
                    </a:cubicBezTo>
                    <a:cubicBezTo>
                      <a:pt x="16213" y="20602"/>
                      <a:pt x="20602" y="16213"/>
                      <a:pt x="20602" y="10800"/>
                    </a:cubicBezTo>
                    <a:cubicBezTo>
                      <a:pt x="20602" y="5387"/>
                      <a:pt x="16213" y="998"/>
                      <a:pt x="10800" y="998"/>
                    </a:cubicBezTo>
                    <a:cubicBezTo>
                      <a:pt x="5387" y="998"/>
                      <a:pt x="998" y="5387"/>
                      <a:pt x="998" y="10800"/>
                    </a:cubicBezTo>
                    <a:close/>
                  </a:path>
                </a:pathLst>
              </a:custGeom>
              <a:solidFill>
                <a:schemeClr val="accent6">
                  <a:lumMod val="20000"/>
                  <a:lumOff val="80000"/>
                </a:schemeClr>
              </a:solidFill>
              <a:ln>
                <a:headEnd/>
                <a:tailEnd/>
              </a:ln>
            </p:spPr>
            <p:style>
              <a:lnRef idx="1">
                <a:schemeClr val="accent5"/>
              </a:lnRef>
              <a:fillRef idx="2">
                <a:schemeClr val="accent5"/>
              </a:fillRef>
              <a:effectRef idx="1">
                <a:schemeClr val="accent5"/>
              </a:effectRef>
              <a:fontRef idx="minor">
                <a:schemeClr val="dk1"/>
              </a:fontRef>
            </p:style>
            <p:txBody>
              <a:bodyPr/>
              <a:lstStyle/>
              <a:p>
                <a:pPr algn="ctr" fontAlgn="auto">
                  <a:spcBef>
                    <a:spcPts val="0"/>
                  </a:spcBef>
                  <a:spcAft>
                    <a:spcPts val="0"/>
                  </a:spcAft>
                  <a:defRPr/>
                </a:pPr>
                <a:endParaRPr lang="ru-RU"/>
              </a:p>
            </p:txBody>
          </p:sp>
          <p:sp>
            <p:nvSpPr>
              <p:cNvPr id="14" name="AutoShape 5"/>
              <p:cNvSpPr>
                <a:spLocks noChangeArrowheads="1"/>
              </p:cNvSpPr>
              <p:nvPr/>
            </p:nvSpPr>
            <p:spPr bwMode="auto">
              <a:xfrm>
                <a:off x="1501" y="2817"/>
                <a:ext cx="3126" cy="865"/>
              </a:xfrm>
              <a:prstGeom prst="roundRect">
                <a:avLst>
                  <a:gd name="adj" fmla="val 16667"/>
                </a:avLst>
              </a:prstGeom>
              <a:solidFill>
                <a:srgbClr val="CBFCAA"/>
              </a:solidFill>
              <a:ln>
                <a:headEnd/>
                <a:tailEnd/>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sz="2400" b="1" dirty="0">
                    <a:solidFill>
                      <a:schemeClr val="tx1"/>
                    </a:solidFill>
                  </a:rPr>
                  <a:t>общекультурная</a:t>
                </a:r>
                <a:endParaRPr lang="ru-RU" sz="2400" dirty="0">
                  <a:solidFill>
                    <a:schemeClr val="tx1"/>
                  </a:solidFill>
                </a:endParaRPr>
              </a:p>
            </p:txBody>
          </p:sp>
          <p:sp>
            <p:nvSpPr>
              <p:cNvPr id="15" name="AutoShape 6"/>
              <p:cNvSpPr>
                <a:spLocks noChangeArrowheads="1"/>
              </p:cNvSpPr>
              <p:nvPr/>
            </p:nvSpPr>
            <p:spPr bwMode="auto">
              <a:xfrm>
                <a:off x="6733" y="2788"/>
                <a:ext cx="3604" cy="1025"/>
              </a:xfrm>
              <a:prstGeom prst="roundRect">
                <a:avLst>
                  <a:gd name="adj" fmla="val 16667"/>
                </a:avLst>
              </a:prstGeom>
              <a:solidFill>
                <a:srgbClr val="CBFCAA"/>
              </a:solidFill>
              <a:ln>
                <a:headEnd/>
                <a:tailEnd/>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sz="2400" b="1" dirty="0">
                    <a:solidFill>
                      <a:schemeClr val="tx1"/>
                    </a:solidFill>
                  </a:rPr>
                  <a:t>учебно-познавательная</a:t>
                </a:r>
                <a:endParaRPr lang="ru-RU" sz="2400" dirty="0">
                  <a:solidFill>
                    <a:schemeClr val="tx1"/>
                  </a:solidFill>
                </a:endParaRPr>
              </a:p>
            </p:txBody>
          </p:sp>
          <p:sp>
            <p:nvSpPr>
              <p:cNvPr id="16" name="AutoShape 7"/>
              <p:cNvSpPr>
                <a:spLocks noChangeArrowheads="1"/>
              </p:cNvSpPr>
              <p:nvPr/>
            </p:nvSpPr>
            <p:spPr bwMode="auto">
              <a:xfrm>
                <a:off x="890" y="5382"/>
                <a:ext cx="2875" cy="884"/>
              </a:xfrm>
              <a:prstGeom prst="roundRect">
                <a:avLst>
                  <a:gd name="adj" fmla="val 16667"/>
                </a:avLst>
              </a:prstGeom>
              <a:solidFill>
                <a:srgbClr val="CBFCAA"/>
              </a:solidFill>
              <a:ln>
                <a:headEnd/>
                <a:tailEnd/>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sz="2400" b="1" dirty="0">
                    <a:solidFill>
                      <a:schemeClr val="tx1"/>
                    </a:solidFill>
                    <a:latin typeface="Arial Narrow" pitchFamily="34" charset="0"/>
                  </a:rPr>
                  <a:t>информационная</a:t>
                </a:r>
                <a:endParaRPr lang="ru-RU" sz="2400" dirty="0">
                  <a:solidFill>
                    <a:schemeClr val="tx1"/>
                  </a:solidFill>
                  <a:latin typeface="Arial Narrow" pitchFamily="34" charset="0"/>
                </a:endParaRPr>
              </a:p>
            </p:txBody>
          </p:sp>
          <p:sp>
            <p:nvSpPr>
              <p:cNvPr id="17" name="AutoShape 8"/>
              <p:cNvSpPr>
                <a:spLocks noChangeArrowheads="1"/>
              </p:cNvSpPr>
              <p:nvPr/>
            </p:nvSpPr>
            <p:spPr bwMode="auto">
              <a:xfrm>
                <a:off x="7686" y="5286"/>
                <a:ext cx="2803" cy="961"/>
              </a:xfrm>
              <a:prstGeom prst="roundRect">
                <a:avLst>
                  <a:gd name="adj" fmla="val 16667"/>
                </a:avLst>
              </a:prstGeom>
              <a:solidFill>
                <a:srgbClr val="CBFCAA"/>
              </a:solidFill>
              <a:ln>
                <a:headEnd/>
                <a:tailEnd/>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sz="2400" b="1" dirty="0">
                    <a:solidFill>
                      <a:schemeClr val="tx1"/>
                    </a:solidFill>
                  </a:rPr>
                  <a:t>социально-гражданская</a:t>
                </a:r>
                <a:endParaRPr lang="ru-RU" sz="2400" dirty="0">
                  <a:solidFill>
                    <a:schemeClr val="tx1"/>
                  </a:solidFill>
                </a:endParaRPr>
              </a:p>
            </p:txBody>
          </p:sp>
          <p:sp>
            <p:nvSpPr>
              <p:cNvPr id="18" name="AutoShape 9"/>
              <p:cNvSpPr>
                <a:spLocks noChangeArrowheads="1"/>
              </p:cNvSpPr>
              <p:nvPr/>
            </p:nvSpPr>
            <p:spPr bwMode="auto">
              <a:xfrm>
                <a:off x="6659" y="8169"/>
                <a:ext cx="3539" cy="720"/>
              </a:xfrm>
              <a:prstGeom prst="roundRect">
                <a:avLst>
                  <a:gd name="adj" fmla="val 16667"/>
                </a:avLst>
              </a:prstGeom>
              <a:solidFill>
                <a:srgbClr val="CBFCAA"/>
              </a:solidFill>
              <a:ln>
                <a:headEnd/>
                <a:tailEnd/>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sz="2400" b="1" dirty="0">
                    <a:solidFill>
                      <a:schemeClr val="tx1"/>
                    </a:solidFill>
                  </a:rPr>
                  <a:t>коммуникативная</a:t>
                </a:r>
                <a:endParaRPr lang="ru-RU" sz="2400" dirty="0">
                  <a:solidFill>
                    <a:schemeClr val="tx1"/>
                  </a:solidFill>
                </a:endParaRPr>
              </a:p>
            </p:txBody>
          </p:sp>
          <p:sp>
            <p:nvSpPr>
              <p:cNvPr id="19" name="AutoShape 10"/>
              <p:cNvSpPr>
                <a:spLocks noChangeArrowheads="1"/>
              </p:cNvSpPr>
              <p:nvPr/>
            </p:nvSpPr>
            <p:spPr bwMode="auto">
              <a:xfrm>
                <a:off x="1206" y="7935"/>
                <a:ext cx="3951" cy="1098"/>
              </a:xfrm>
              <a:prstGeom prst="roundRect">
                <a:avLst>
                  <a:gd name="adj" fmla="val 16667"/>
                </a:avLst>
              </a:prstGeom>
              <a:solidFill>
                <a:srgbClr val="CBFCAA"/>
              </a:solidFill>
              <a:ln>
                <a:headEnd/>
                <a:tailEnd/>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sz="2400" b="1" dirty="0">
                    <a:solidFill>
                      <a:schemeClr val="tx1"/>
                    </a:solidFill>
                    <a:latin typeface="Arial Narrow" pitchFamily="34" charset="0"/>
                  </a:rPr>
                  <a:t>личностного роста и самосовершенствования</a:t>
                </a:r>
                <a:endParaRPr lang="ru-RU" sz="2400" dirty="0">
                  <a:solidFill>
                    <a:schemeClr val="tx1"/>
                  </a:solidFill>
                  <a:latin typeface="Arial Narrow" pitchFamily="34" charset="0"/>
                </a:endParaRPr>
              </a:p>
            </p:txBody>
          </p:sp>
        </p:grpSp>
        <p:sp>
          <p:nvSpPr>
            <p:cNvPr id="6" name="Скругленный прямоугольник 5"/>
            <p:cNvSpPr/>
            <p:nvPr/>
          </p:nvSpPr>
          <p:spPr>
            <a:xfrm>
              <a:off x="2711283" y="3216005"/>
              <a:ext cx="2857238" cy="1357481"/>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solidFill>
                    <a:schemeClr val="bg1"/>
                  </a:solidFill>
                  <a:effectLst>
                    <a:outerShdw blurRad="38100" dist="38100" dir="2700000" algn="tl">
                      <a:srgbClr val="000000"/>
                    </a:outerShdw>
                  </a:effectLst>
                  <a:latin typeface="Arial Narrow" pitchFamily="34" charset="0"/>
                </a:rPr>
                <a:t>ЭКОЛОГИЧЕСКАЯ КОМПЕТЕНТНОСТЬ</a:t>
              </a:r>
            </a:p>
          </p:txBody>
        </p:sp>
        <p:sp>
          <p:nvSpPr>
            <p:cNvPr id="7" name="Двойная стрелка вверх/вниз 6"/>
            <p:cNvSpPr/>
            <p:nvPr/>
          </p:nvSpPr>
          <p:spPr>
            <a:xfrm>
              <a:off x="3965293" y="1477478"/>
              <a:ext cx="285724" cy="1643265"/>
            </a:xfrm>
            <a:prstGeom prst="upDownArrow">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8" name="Двойная стрелка вверх/вниз 7"/>
            <p:cNvSpPr/>
            <p:nvPr/>
          </p:nvSpPr>
          <p:spPr>
            <a:xfrm rot="17964826">
              <a:off x="2151714" y="2278605"/>
              <a:ext cx="254031" cy="1252422"/>
            </a:xfrm>
            <a:prstGeom prst="upDownArrow">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9" name="Двойная стрелка вверх/вниз 8"/>
            <p:cNvSpPr/>
            <p:nvPr/>
          </p:nvSpPr>
          <p:spPr>
            <a:xfrm rot="3395788">
              <a:off x="5846274" y="2307974"/>
              <a:ext cx="317539" cy="1215913"/>
            </a:xfrm>
            <a:prstGeom prst="upDownArrow">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0" name="Двойная стрелка вверх/вниз 9"/>
            <p:cNvSpPr/>
            <p:nvPr/>
          </p:nvSpPr>
          <p:spPr>
            <a:xfrm rot="17964826">
              <a:off x="5935965" y="4193365"/>
              <a:ext cx="271496" cy="1234962"/>
            </a:xfrm>
            <a:prstGeom prst="upDownArrow">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1" name="Двойная стрелка вверх/вниз 10"/>
            <p:cNvSpPr/>
            <p:nvPr/>
          </p:nvSpPr>
          <p:spPr>
            <a:xfrm>
              <a:off x="3965293" y="4692563"/>
              <a:ext cx="285724" cy="1643266"/>
            </a:xfrm>
            <a:prstGeom prst="upDownArrow">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2" name="Двойная стрелка вверх/вниз 11"/>
            <p:cNvSpPr/>
            <p:nvPr/>
          </p:nvSpPr>
          <p:spPr>
            <a:xfrm rot="3395788">
              <a:off x="2113612" y="4250521"/>
              <a:ext cx="293723" cy="1212739"/>
            </a:xfrm>
            <a:prstGeom prst="upDownArrow">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grpSp>
    </p:spTree>
    <p:extLst>
      <p:ext uri="{BB962C8B-B14F-4D97-AF65-F5344CB8AC3E}">
        <p14:creationId xmlns:p14="http://schemas.microsoft.com/office/powerpoint/2010/main" xmlns="" val="4458913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4438" y="0"/>
            <a:ext cx="7786687" cy="1417638"/>
          </a:xfrm>
        </p:spPr>
        <p:txBody>
          <a:bodyPr>
            <a:noAutofit/>
          </a:bodyPr>
          <a:lstStyle/>
          <a:p>
            <a:pPr>
              <a:defRPr/>
            </a:pPr>
            <a:r>
              <a:rPr lang="ru-RU" sz="4000" b="1" dirty="0" smtClean="0"/>
              <a:t>Ключевые образовательные компетенции в ЭОУР:</a:t>
            </a:r>
            <a:endParaRPr lang="ru-RU" sz="4000" dirty="0"/>
          </a:p>
        </p:txBody>
      </p:sp>
      <p:sp>
        <p:nvSpPr>
          <p:cNvPr id="4" name="Содержимое 3"/>
          <p:cNvSpPr>
            <a:spLocks noGrp="1"/>
          </p:cNvSpPr>
          <p:nvPr>
            <p:ph idx="1"/>
          </p:nvPr>
        </p:nvSpPr>
        <p:spPr>
          <a:xfrm>
            <a:off x="107504" y="1628800"/>
            <a:ext cx="8928991" cy="5086325"/>
          </a:xfrm>
        </p:spPr>
        <p:txBody>
          <a:bodyPr/>
          <a:lstStyle/>
          <a:p>
            <a:pPr>
              <a:spcBef>
                <a:spcPts val="1200"/>
              </a:spcBef>
              <a:buSzPct val="100000"/>
              <a:defRPr/>
            </a:pPr>
            <a:r>
              <a:rPr lang="ru-RU" sz="2000" b="1" i="1" u="sng" dirty="0" smtClean="0">
                <a:solidFill>
                  <a:schemeClr val="accent1">
                    <a:lumMod val="50000"/>
                  </a:schemeClr>
                </a:solidFill>
                <a:uFill>
                  <a:solidFill>
                    <a:schemeClr val="accent1"/>
                  </a:solidFill>
                </a:uFill>
              </a:rPr>
              <a:t>общекультурная</a:t>
            </a:r>
            <a:r>
              <a:rPr lang="ru-RU" sz="2000" i="1" dirty="0" smtClean="0"/>
              <a:t> </a:t>
            </a:r>
            <a:r>
              <a:rPr lang="ru-RU" sz="2000" dirty="0" smtClean="0"/>
              <a:t> (способность понимать окружающий мир, ориентироваться в нём, ценностное осмысление природы, бережное отношение к культурно-историческому и природному наследию России, осмысление духовно-нравственных основ жизни человека и человечества, освоение научной картины мира);</a:t>
            </a:r>
          </a:p>
          <a:p>
            <a:pPr>
              <a:spcBef>
                <a:spcPts val="1200"/>
              </a:spcBef>
              <a:buSzPct val="100000"/>
              <a:defRPr/>
            </a:pPr>
            <a:r>
              <a:rPr lang="ru-RU" sz="2000" b="1" i="1" u="sng" dirty="0" smtClean="0">
                <a:solidFill>
                  <a:schemeClr val="accent1">
                    <a:lumMod val="50000"/>
                  </a:schemeClr>
                </a:solidFill>
                <a:uFill>
                  <a:solidFill>
                    <a:schemeClr val="accent1"/>
                  </a:solidFill>
                </a:uFill>
              </a:rPr>
              <a:t>учебно-познавательная</a:t>
            </a:r>
            <a:r>
              <a:rPr lang="ru-RU" sz="2000" dirty="0" smtClean="0"/>
              <a:t> (формирование функциональной грамотности учащихся в области организации самостоятельной познавательной деятельности, планирования, анализа, рефлексии, адекватной самооценки и </a:t>
            </a:r>
            <a:r>
              <a:rPr lang="ru-RU" sz="2000" dirty="0" err="1" smtClean="0"/>
              <a:t>целеполагания</a:t>
            </a:r>
            <a:r>
              <a:rPr lang="ru-RU" sz="2000" dirty="0" smtClean="0"/>
              <a:t>, способности переносить знания из одной области знаний в другую, умело применять их на практике);</a:t>
            </a:r>
            <a:endParaRPr lang="ru-RU" sz="2000" dirty="0"/>
          </a:p>
        </p:txBody>
      </p:sp>
    </p:spTree>
    <p:extLst>
      <p:ext uri="{BB962C8B-B14F-4D97-AF65-F5344CB8AC3E}">
        <p14:creationId xmlns:p14="http://schemas.microsoft.com/office/powerpoint/2010/main" xmlns="" val="23519961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4438" y="0"/>
            <a:ext cx="7786687" cy="1417638"/>
          </a:xfrm>
        </p:spPr>
        <p:txBody>
          <a:bodyPr>
            <a:noAutofit/>
          </a:bodyPr>
          <a:lstStyle/>
          <a:p>
            <a:pPr>
              <a:defRPr/>
            </a:pPr>
            <a:r>
              <a:rPr lang="ru-RU" sz="4000" b="1" i="1" dirty="0" smtClean="0"/>
              <a:t>Ключевые образовательные компетенции в ЭОУР:</a:t>
            </a:r>
            <a:endParaRPr lang="ru-RU" sz="4000" i="1" dirty="0"/>
          </a:p>
        </p:txBody>
      </p:sp>
      <p:sp>
        <p:nvSpPr>
          <p:cNvPr id="4" name="Содержимое 3"/>
          <p:cNvSpPr>
            <a:spLocks noGrp="1"/>
          </p:cNvSpPr>
          <p:nvPr>
            <p:ph idx="1"/>
          </p:nvPr>
        </p:nvSpPr>
        <p:spPr>
          <a:xfrm>
            <a:off x="107505" y="1412776"/>
            <a:ext cx="8822184" cy="5302349"/>
          </a:xfrm>
        </p:spPr>
        <p:txBody>
          <a:bodyPr/>
          <a:lstStyle/>
          <a:p>
            <a:pPr>
              <a:spcBef>
                <a:spcPts val="1200"/>
              </a:spcBef>
              <a:buSzPct val="100000"/>
              <a:defRPr/>
            </a:pPr>
            <a:r>
              <a:rPr lang="ru-RU" sz="2000" b="1" i="1" u="sng" dirty="0" smtClean="0">
                <a:solidFill>
                  <a:schemeClr val="accent1">
                    <a:lumMod val="50000"/>
                  </a:schemeClr>
                </a:solidFill>
                <a:uFill>
                  <a:solidFill>
                    <a:schemeClr val="accent1"/>
                  </a:solidFill>
                </a:uFill>
              </a:rPr>
              <a:t>информационная</a:t>
            </a:r>
            <a:r>
              <a:rPr lang="ru-RU" sz="2000" dirty="0" smtClean="0"/>
              <a:t> (умение работать с различными источниками информации, анализировать, систематизировать знания, формулировать выводы, обобщать, сохранять и передавать информацию, полученную из различных информационных источников (аудио-, видео-, электронная почта, СМИ, Интернет);</a:t>
            </a:r>
          </a:p>
          <a:p>
            <a:pPr>
              <a:spcBef>
                <a:spcPts val="1200"/>
              </a:spcBef>
              <a:buSzPct val="100000"/>
              <a:defRPr/>
            </a:pPr>
            <a:r>
              <a:rPr lang="ru-RU" sz="2000" b="1" i="1" u="sng" dirty="0" smtClean="0">
                <a:solidFill>
                  <a:schemeClr val="accent1">
                    <a:lumMod val="50000"/>
                  </a:schemeClr>
                </a:solidFill>
                <a:uFill>
                  <a:solidFill>
                    <a:schemeClr val="accent1"/>
                  </a:solidFill>
                </a:uFill>
              </a:rPr>
              <a:t>социально-гражданская</a:t>
            </a:r>
            <a:r>
              <a:rPr lang="ru-RU" sz="2000" dirty="0" smtClean="0"/>
              <a:t> (практические умения по экологическому мониторингу, овладение навыками изучения и содействия решению экологических проблем своего города, способность принимать решения, ответственность за результат собственной деятельности);</a:t>
            </a:r>
          </a:p>
          <a:p>
            <a:pPr>
              <a:spcBef>
                <a:spcPts val="1200"/>
              </a:spcBef>
              <a:buSzPct val="100000"/>
              <a:defRPr/>
            </a:pPr>
            <a:r>
              <a:rPr lang="ru-RU" sz="2000" b="1" i="1" u="sng" dirty="0" smtClean="0">
                <a:solidFill>
                  <a:schemeClr val="accent1">
                    <a:lumMod val="50000"/>
                  </a:schemeClr>
                </a:solidFill>
                <a:uFill>
                  <a:solidFill>
                    <a:schemeClr val="accent1"/>
                  </a:solidFill>
                </a:uFill>
              </a:rPr>
              <a:t>коммуникативная</a:t>
            </a:r>
            <a:r>
              <a:rPr lang="ru-RU" sz="2000" i="1" dirty="0" smtClean="0"/>
              <a:t> </a:t>
            </a:r>
            <a:r>
              <a:rPr lang="ru-RU" sz="2000" dirty="0" smtClean="0"/>
              <a:t>(умение слышать и слушать друг друга, способность  понять или склонить собеседника к своей точке зрения, быть контактным в различных социальных ситуациях, работать в команде для достижения общего результата);</a:t>
            </a:r>
            <a:endParaRPr lang="ru-RU" sz="2000" dirty="0"/>
          </a:p>
        </p:txBody>
      </p:sp>
    </p:spTree>
    <p:extLst>
      <p:ext uri="{BB962C8B-B14F-4D97-AF65-F5344CB8AC3E}">
        <p14:creationId xmlns:p14="http://schemas.microsoft.com/office/powerpoint/2010/main" xmlns="" val="5109264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22056"/>
            <a:ext cx="7786687" cy="1417638"/>
          </a:xfrm>
        </p:spPr>
        <p:txBody>
          <a:bodyPr>
            <a:noAutofit/>
          </a:bodyPr>
          <a:lstStyle/>
          <a:p>
            <a:pPr>
              <a:defRPr/>
            </a:pPr>
            <a:r>
              <a:rPr lang="ru-RU" sz="4000" b="1" i="1" dirty="0" smtClean="0"/>
              <a:t>Ключевые образовательные компетенции в ЭОУР:</a:t>
            </a:r>
            <a:endParaRPr lang="ru-RU" sz="4000" i="1" dirty="0"/>
          </a:p>
        </p:txBody>
      </p:sp>
      <p:sp>
        <p:nvSpPr>
          <p:cNvPr id="4" name="Содержимое 3"/>
          <p:cNvSpPr>
            <a:spLocks noGrp="1"/>
          </p:cNvSpPr>
          <p:nvPr>
            <p:ph idx="1"/>
          </p:nvPr>
        </p:nvSpPr>
        <p:spPr>
          <a:xfrm>
            <a:off x="1" y="1340768"/>
            <a:ext cx="8929688" cy="5374357"/>
          </a:xfrm>
        </p:spPr>
        <p:txBody>
          <a:bodyPr/>
          <a:lstStyle/>
          <a:p>
            <a:pPr>
              <a:spcBef>
                <a:spcPts val="1200"/>
              </a:spcBef>
              <a:buSzPct val="100000"/>
              <a:defRPr/>
            </a:pPr>
            <a:r>
              <a:rPr lang="ru-RU" sz="2000" b="1" i="1" u="sng" dirty="0" smtClean="0">
                <a:solidFill>
                  <a:schemeClr val="accent1">
                    <a:lumMod val="50000"/>
                  </a:schemeClr>
                </a:solidFill>
                <a:uFill>
                  <a:solidFill>
                    <a:schemeClr val="accent1"/>
                  </a:solidFill>
                </a:uFill>
              </a:rPr>
              <a:t>личностного роста и развития</a:t>
            </a:r>
            <a:r>
              <a:rPr lang="ru-RU" sz="2000" dirty="0" smtClean="0"/>
              <a:t> (совершенствование личностных качеств, развитие психологической грамотности, способов физического, духовного и интеллектуального саморазвития, эмоциональной </a:t>
            </a:r>
            <a:r>
              <a:rPr lang="ru-RU" sz="2000" dirty="0" err="1" smtClean="0"/>
              <a:t>саморегуляции</a:t>
            </a:r>
            <a:r>
              <a:rPr lang="ru-RU" sz="2000" dirty="0" smtClean="0"/>
              <a:t> и </a:t>
            </a:r>
            <a:r>
              <a:rPr lang="ru-RU" sz="2000" dirty="0" err="1" smtClean="0"/>
              <a:t>самоподдержки</a:t>
            </a:r>
            <a:r>
              <a:rPr lang="ru-RU" sz="2000" dirty="0" smtClean="0"/>
              <a:t>, забота о здоровье, здоровый образ жизни, формирование внутренней экологической культуры, а также комплекса качеств, связанных с основами безопасной жизнедеятельности личности, осознавать свою роль и предназначение, уметь выбирать целевые и смысловые установки для своих действий и поступков, определяющие программу жизнедеятельности в целом);</a:t>
            </a:r>
          </a:p>
          <a:p>
            <a:pPr>
              <a:spcBef>
                <a:spcPts val="1200"/>
              </a:spcBef>
              <a:buSzPct val="100000"/>
              <a:defRPr/>
            </a:pPr>
            <a:r>
              <a:rPr lang="ru-RU" sz="2000" b="1" i="1" u="sng" dirty="0" smtClean="0">
                <a:solidFill>
                  <a:schemeClr val="accent1">
                    <a:lumMod val="50000"/>
                  </a:schemeClr>
                </a:solidFill>
                <a:uFill>
                  <a:solidFill>
                    <a:schemeClr val="accent1"/>
                  </a:solidFill>
                </a:uFill>
              </a:rPr>
              <a:t>экологическая</a:t>
            </a:r>
            <a:r>
              <a:rPr lang="ru-RU" sz="2000" dirty="0" smtClean="0"/>
              <a:t> (умение  системно применять экологические  знания и </a:t>
            </a:r>
            <a:r>
              <a:rPr lang="ru-RU" sz="2000" dirty="0" err="1" smtClean="0"/>
              <a:t>надпредметные</a:t>
            </a:r>
            <a:r>
              <a:rPr lang="ru-RU" sz="2000" dirty="0" smtClean="0"/>
              <a:t> навыки для самостоятельной и коллективной деятельности при решении социально-значимых задач по содействию решению экологических проблем  в соответствии с идеями устойчивого развития).</a:t>
            </a:r>
          </a:p>
        </p:txBody>
      </p:sp>
    </p:spTree>
    <p:extLst>
      <p:ext uri="{BB962C8B-B14F-4D97-AF65-F5344CB8AC3E}">
        <p14:creationId xmlns:p14="http://schemas.microsoft.com/office/powerpoint/2010/main" xmlns="" val="18250955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Заголовок 1"/>
          <p:cNvSpPr>
            <a:spLocks noGrp="1"/>
          </p:cNvSpPr>
          <p:nvPr>
            <p:ph type="title"/>
          </p:nvPr>
        </p:nvSpPr>
        <p:spPr>
          <a:xfrm>
            <a:off x="457200" y="0"/>
            <a:ext cx="8229600" cy="1417638"/>
          </a:xfrm>
        </p:spPr>
        <p:txBody>
          <a:bodyPr/>
          <a:lstStyle/>
          <a:p>
            <a:pPr eaLnBrk="1" hangingPunct="1"/>
            <a:r>
              <a:rPr lang="ru-RU" altLang="ru-RU" sz="3600" b="1" dirty="0" smtClean="0">
                <a:solidFill>
                  <a:srgbClr val="7030A0"/>
                </a:solidFill>
                <a:latin typeface="Segoe Script" panose="020B0504020000000003" pitchFamily="34" charset="0"/>
              </a:rPr>
              <a:t>Ключевые образовательные компетентности</a:t>
            </a:r>
          </a:p>
        </p:txBody>
      </p:sp>
      <p:graphicFrame>
        <p:nvGraphicFramePr>
          <p:cNvPr id="20513" name="Group 33"/>
          <p:cNvGraphicFramePr>
            <a:graphicFrameLocks noGrp="1"/>
          </p:cNvGraphicFramePr>
          <p:nvPr>
            <p:extLst>
              <p:ext uri="{D42A27DB-BD31-4B8C-83A1-F6EECF244321}">
                <p14:modId xmlns:p14="http://schemas.microsoft.com/office/powerpoint/2010/main" xmlns="" val="1456440318"/>
              </p:ext>
            </p:extLst>
          </p:nvPr>
        </p:nvGraphicFramePr>
        <p:xfrm>
          <a:off x="107504" y="1162247"/>
          <a:ext cx="9036496" cy="5733081"/>
        </p:xfrm>
        <a:graphic>
          <a:graphicData uri="http://schemas.openxmlformats.org/drawingml/2006/table">
            <a:tbl>
              <a:tblPr/>
              <a:tblGrid>
                <a:gridCol w="2736304"/>
                <a:gridCol w="6300192"/>
              </a:tblGrid>
              <a:tr h="708068">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ru-RU" sz="2000" b="0" i="0" u="none" strike="noStrike" cap="none" normalizeH="0" baseline="0" dirty="0" smtClean="0">
                          <a:ln>
                            <a:noFill/>
                          </a:ln>
                          <a:solidFill>
                            <a:srgbClr val="002060"/>
                          </a:solidFill>
                          <a:effectLst>
                            <a:outerShdw blurRad="38100" dist="38100" dir="2700000" algn="tl">
                              <a:srgbClr val="000000"/>
                            </a:outerShdw>
                          </a:effectLst>
                          <a:latin typeface="Verdana" pitchFamily="34" charset="0"/>
                          <a:cs typeface="Times New Roman" pitchFamily="18" charset="0"/>
                        </a:rPr>
                        <a:t>Ценностно-смысловые</a:t>
                      </a:r>
                    </a:p>
                  </a:txBody>
                  <a:tcPr marT="45725" marB="45725" horzOverflow="overflow">
                    <a:lnL w="28575" cap="flat" cmpd="sng" algn="ctr">
                      <a:solidFill>
                        <a:srgbClr val="996633"/>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996633"/>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ru-RU" sz="1800" b="0" i="0" u="none" strike="noStrike" cap="none" normalizeH="0" baseline="0" dirty="0" smtClean="0">
                          <a:ln>
                            <a:noFill/>
                          </a:ln>
                          <a:solidFill>
                            <a:srgbClr val="7030A0"/>
                          </a:solidFill>
                          <a:effectLst/>
                          <a:latin typeface="Times New Roman" pitchFamily="18" charset="0"/>
                          <a:cs typeface="Times New Roman" pitchFamily="18" charset="0"/>
                        </a:rPr>
                        <a:t>способность понимать окружающий мир, ориентироваться в нём</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rgbClr val="996633"/>
                      </a:solidFill>
                      <a:prstDash val="solid"/>
                      <a:round/>
                      <a:headEnd type="none" w="med" len="med"/>
                      <a:tailEnd type="none" w="med" len="med"/>
                    </a:lnR>
                    <a:lnT w="28575" cap="flat" cmpd="sng" algn="ctr">
                      <a:solidFill>
                        <a:srgbClr val="996633"/>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08068">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ru-RU" sz="2000" b="0" i="0" u="none" strike="noStrike" cap="none" normalizeH="0" baseline="0" dirty="0" smtClean="0">
                          <a:ln>
                            <a:noFill/>
                          </a:ln>
                          <a:solidFill>
                            <a:srgbClr val="002060"/>
                          </a:solidFill>
                          <a:effectLst>
                            <a:outerShdw blurRad="38100" dist="38100" dir="2700000" algn="tl">
                              <a:srgbClr val="000000"/>
                            </a:outerShdw>
                          </a:effectLst>
                          <a:latin typeface="Verdana" pitchFamily="34" charset="0"/>
                          <a:cs typeface="Times New Roman" pitchFamily="18" charset="0"/>
                        </a:rPr>
                        <a:t>Общекультурные</a:t>
                      </a:r>
                    </a:p>
                  </a:txBody>
                  <a:tcPr marT="45725" marB="45725" horzOverflow="overflow">
                    <a:lnL w="28575" cap="flat" cmpd="sng" algn="ctr">
                      <a:solidFill>
                        <a:srgbClr val="996633"/>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ru-RU" sz="1800" b="0" i="0" u="none" strike="noStrike" cap="none" normalizeH="0" baseline="0" dirty="0" smtClean="0">
                          <a:ln>
                            <a:noFill/>
                          </a:ln>
                          <a:solidFill>
                            <a:srgbClr val="7030A0"/>
                          </a:solidFill>
                          <a:effectLst/>
                          <a:latin typeface="Times New Roman" pitchFamily="18" charset="0"/>
                          <a:cs typeface="Times New Roman" pitchFamily="18" charset="0"/>
                        </a:rPr>
                        <a:t>ценностное осмысление природы, бережное отношение к культурно-историческому и природному наследию России</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rgbClr val="996633"/>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015920">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ru-RU" sz="2000" b="0" i="0" u="none" strike="noStrike" cap="none" normalizeH="0" baseline="0" dirty="0" smtClean="0">
                          <a:ln>
                            <a:noFill/>
                          </a:ln>
                          <a:solidFill>
                            <a:srgbClr val="002060"/>
                          </a:solidFill>
                          <a:effectLst>
                            <a:outerShdw blurRad="38100" dist="38100" dir="2700000" algn="tl">
                              <a:srgbClr val="000000"/>
                            </a:outerShdw>
                          </a:effectLst>
                          <a:latin typeface="Verdana" pitchFamily="34" charset="0"/>
                          <a:cs typeface="Times New Roman" pitchFamily="18" charset="0"/>
                        </a:rPr>
                        <a:t>Учебно-познавательные</a:t>
                      </a:r>
                    </a:p>
                  </a:txBody>
                  <a:tcPr marT="45725" marB="45725" horzOverflow="overflow">
                    <a:lnL w="28575" cap="flat" cmpd="sng" algn="ctr">
                      <a:solidFill>
                        <a:srgbClr val="996633"/>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ru-RU" sz="1800" b="0" i="0" u="none" strike="noStrike" cap="none" normalizeH="0" baseline="0" dirty="0" smtClean="0">
                          <a:ln>
                            <a:noFill/>
                          </a:ln>
                          <a:solidFill>
                            <a:srgbClr val="7030A0"/>
                          </a:solidFill>
                          <a:effectLst/>
                          <a:latin typeface="Times New Roman" pitchFamily="18" charset="0"/>
                          <a:cs typeface="Times New Roman" pitchFamily="18" charset="0"/>
                        </a:rPr>
                        <a:t>организация самостоятельной познавательной деятельности, планирование, анализ, рефлексия, адекватная самооценка</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rgbClr val="996633"/>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923565">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ru-RU" sz="2000" b="0" i="0" u="none" strike="noStrike" cap="none" normalizeH="0" baseline="0" dirty="0" smtClean="0">
                          <a:ln>
                            <a:noFill/>
                          </a:ln>
                          <a:solidFill>
                            <a:srgbClr val="002060"/>
                          </a:solidFill>
                          <a:effectLst>
                            <a:outerShdw blurRad="38100" dist="38100" dir="2700000" algn="tl">
                              <a:srgbClr val="000000"/>
                            </a:outerShdw>
                          </a:effectLst>
                          <a:latin typeface="Verdana" pitchFamily="34" charset="0"/>
                          <a:cs typeface="Times New Roman" pitchFamily="18" charset="0"/>
                        </a:rPr>
                        <a:t>Информационные</a:t>
                      </a:r>
                    </a:p>
                  </a:txBody>
                  <a:tcPr marT="45725" marB="45725" horzOverflow="overflow">
                    <a:lnL w="28575" cap="flat" cmpd="sng" algn="ctr">
                      <a:solidFill>
                        <a:srgbClr val="996633"/>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ru-RU" sz="1800" b="0" i="0" u="none" strike="noStrike" cap="none" normalizeH="0" baseline="0" smtClean="0">
                          <a:ln>
                            <a:noFill/>
                          </a:ln>
                          <a:solidFill>
                            <a:srgbClr val="7030A0"/>
                          </a:solidFill>
                          <a:effectLst/>
                          <a:latin typeface="Times New Roman" pitchFamily="18" charset="0"/>
                          <a:cs typeface="Times New Roman" pitchFamily="18" charset="0"/>
                        </a:rPr>
                        <a:t>умение работать с различными источниками информации, анализировать, систематизировать знания, формулировать выводы</a:t>
                      </a: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 </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rgbClr val="996633"/>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440079">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ru-RU" sz="2000" b="0" i="0" u="none" strike="noStrike" cap="none" normalizeH="0" baseline="0" smtClean="0">
                          <a:ln>
                            <a:noFill/>
                          </a:ln>
                          <a:solidFill>
                            <a:srgbClr val="002060"/>
                          </a:solidFill>
                          <a:effectLst>
                            <a:outerShdw blurRad="38100" dist="38100" dir="2700000" algn="tl">
                              <a:srgbClr val="000000"/>
                            </a:outerShdw>
                          </a:effectLst>
                          <a:latin typeface="Verdana" pitchFamily="34" charset="0"/>
                          <a:cs typeface="Times New Roman" pitchFamily="18" charset="0"/>
                        </a:rPr>
                        <a:t>Социально-гражданские</a:t>
                      </a:r>
                    </a:p>
                  </a:txBody>
                  <a:tcPr marT="45725" marB="45725" horzOverflow="overflow">
                    <a:lnL w="28575" cap="flat" cmpd="sng" algn="ctr">
                      <a:solidFill>
                        <a:srgbClr val="996633"/>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ru-RU" sz="1800" b="0" i="0" u="none" strike="noStrike" cap="none" normalizeH="0" baseline="0" dirty="0" smtClean="0">
                          <a:ln>
                            <a:noFill/>
                          </a:ln>
                          <a:solidFill>
                            <a:srgbClr val="7030A0"/>
                          </a:solidFill>
                          <a:effectLst/>
                          <a:latin typeface="Times New Roman" pitchFamily="18" charset="0"/>
                          <a:cs typeface="Times New Roman" pitchFamily="18" charset="0"/>
                        </a:rPr>
                        <a:t>практические умения по экологическому мониторингу, овладение навыками изучения и содействия решению</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800" b="0" i="0" u="none" strike="noStrike" cap="none" normalizeH="0" baseline="0" dirty="0" smtClean="0">
                          <a:ln>
                            <a:noFill/>
                          </a:ln>
                          <a:solidFill>
                            <a:srgbClr val="7030A0"/>
                          </a:solidFill>
                          <a:effectLst/>
                          <a:latin typeface="Times New Roman" pitchFamily="18" charset="0"/>
                          <a:cs typeface="Times New Roman" pitchFamily="18" charset="0"/>
                        </a:rPr>
                        <a:t>экологических проблем своей местности, способность принимать решения, ответственность за результат собственной деятельности</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rgbClr val="996633"/>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900053">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ru-RU" sz="2000" b="0" i="0" u="none" strike="noStrike" cap="none" normalizeH="0" baseline="0" dirty="0" smtClean="0">
                          <a:ln>
                            <a:noFill/>
                          </a:ln>
                          <a:solidFill>
                            <a:srgbClr val="002060"/>
                          </a:solidFill>
                          <a:effectLst>
                            <a:outerShdw blurRad="38100" dist="38100" dir="2700000" algn="tl">
                              <a:srgbClr val="000000"/>
                            </a:outerShdw>
                          </a:effectLst>
                          <a:latin typeface="Verdana" pitchFamily="34" charset="0"/>
                          <a:cs typeface="Times New Roman" pitchFamily="18" charset="0"/>
                        </a:rPr>
                        <a:t>Личностного роста и развития</a:t>
                      </a:r>
                    </a:p>
                  </a:txBody>
                  <a:tcPr marT="45725" marB="45725" horzOverflow="overflow">
                    <a:lnL w="28575" cap="flat" cmpd="sng" algn="ctr">
                      <a:solidFill>
                        <a:srgbClr val="996633"/>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996633"/>
                      </a:solidFill>
                      <a:prstDash val="solid"/>
                      <a:round/>
                      <a:headEnd type="none" w="med" len="med"/>
                      <a:tailEnd type="none" w="med" len="med"/>
                    </a:lnB>
                    <a:lnTlToBr>
                      <a:noFill/>
                    </a:lnTlToBr>
                    <a:lnBlToTr>
                      <a:noFill/>
                    </a:lnBlToTr>
                    <a:solidFill>
                      <a:srgbClr val="CCFF66"/>
                    </a:solid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ru-RU" sz="1800" b="0" i="0" u="none" strike="noStrike" cap="none" normalizeH="0" baseline="0" dirty="0" smtClean="0">
                          <a:ln>
                            <a:noFill/>
                          </a:ln>
                          <a:solidFill>
                            <a:srgbClr val="7030A0"/>
                          </a:solidFill>
                          <a:effectLst/>
                          <a:latin typeface="Times New Roman" pitchFamily="18" charset="0"/>
                          <a:cs typeface="Times New Roman" pitchFamily="18" charset="0"/>
                        </a:rPr>
                        <a:t>совершенствование личностных качеств, психологическая грамотность, забота о здоровье, здоровый образ жизни,  основы экологической грамотности и  культуры</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rgbClr val="996633"/>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996633"/>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xmlns="" val="35068504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75" y="11113"/>
            <a:ext cx="8429625" cy="1346200"/>
          </a:xfrm>
        </p:spPr>
        <p:txBody>
          <a:bodyPr>
            <a:noAutofit/>
          </a:bodyPr>
          <a:lstStyle/>
          <a:p>
            <a:pPr>
              <a:defRPr/>
            </a:pPr>
            <a:r>
              <a:rPr lang="ru-RU" sz="3600" b="1" dirty="0" smtClean="0"/>
              <a:t>Стадии формирования ключевых образовательных компетентностей</a:t>
            </a:r>
            <a:endParaRPr lang="ru-RU" sz="3600" b="1" dirty="0"/>
          </a:p>
        </p:txBody>
      </p:sp>
      <p:grpSp>
        <p:nvGrpSpPr>
          <p:cNvPr id="20483" name="Группа 15"/>
          <p:cNvGrpSpPr>
            <a:grpSpLocks/>
          </p:cNvGrpSpPr>
          <p:nvPr/>
        </p:nvGrpSpPr>
        <p:grpSpPr bwMode="auto">
          <a:xfrm>
            <a:off x="400050" y="1643063"/>
            <a:ext cx="8780463" cy="4929187"/>
            <a:chOff x="214313" y="1571625"/>
            <a:chExt cx="8780629" cy="4929188"/>
          </a:xfrm>
        </p:grpSpPr>
        <p:sp>
          <p:nvSpPr>
            <p:cNvPr id="5" name="Блок-схема: альтернативный процесс 4"/>
            <p:cNvSpPr/>
            <p:nvPr/>
          </p:nvSpPr>
          <p:spPr bwMode="auto">
            <a:xfrm>
              <a:off x="214313" y="1792287"/>
              <a:ext cx="2357483" cy="1071563"/>
            </a:xfrm>
            <a:prstGeom prst="flowChartAlternateProcess">
              <a:avLst/>
            </a:prstGeom>
            <a:solidFill>
              <a:srgbClr val="CBFCAA"/>
            </a:solidFill>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sz="2000" b="1" dirty="0">
                  <a:solidFill>
                    <a:schemeClr val="bg2">
                      <a:lumMod val="25000"/>
                    </a:schemeClr>
                  </a:solidFill>
                  <a:effectLst>
                    <a:outerShdw blurRad="63500" dist="12700" algn="ctr" rotWithShape="0">
                      <a:prstClr val="black">
                        <a:alpha val="40000"/>
                      </a:prstClr>
                    </a:outerShdw>
                  </a:effectLst>
                </a:rPr>
                <a:t>I </a:t>
              </a:r>
              <a:r>
                <a:rPr lang="ru-RU" sz="2000" b="1" dirty="0">
                  <a:solidFill>
                    <a:schemeClr val="bg2">
                      <a:lumMod val="25000"/>
                    </a:schemeClr>
                  </a:solidFill>
                  <a:effectLst>
                    <a:outerShdw blurRad="63500" dist="12700" algn="ctr" rotWithShape="0">
                      <a:prstClr val="black">
                        <a:alpha val="40000"/>
                      </a:prstClr>
                    </a:outerShdw>
                  </a:effectLst>
                </a:rPr>
                <a:t>стадия</a:t>
              </a:r>
            </a:p>
            <a:p>
              <a:pPr algn="ctr" fontAlgn="auto">
                <a:spcBef>
                  <a:spcPts val="0"/>
                </a:spcBef>
                <a:spcAft>
                  <a:spcPts val="0"/>
                </a:spcAft>
                <a:defRPr/>
              </a:pPr>
              <a:r>
                <a:rPr lang="ru-RU" sz="2000" b="1" dirty="0">
                  <a:solidFill>
                    <a:schemeClr val="bg2">
                      <a:lumMod val="25000"/>
                    </a:schemeClr>
                  </a:solidFill>
                  <a:effectLst>
                    <a:outerShdw blurRad="63500" dist="12700" algn="ctr" rotWithShape="0">
                      <a:prstClr val="black">
                        <a:alpha val="40000"/>
                      </a:prstClr>
                    </a:outerShdw>
                  </a:effectLst>
                </a:rPr>
                <a:t>ВЫЗОВ</a:t>
              </a:r>
            </a:p>
          </p:txBody>
        </p:sp>
        <p:sp>
          <p:nvSpPr>
            <p:cNvPr id="6" name="Блок-схема: альтернативный процесс 5"/>
            <p:cNvSpPr/>
            <p:nvPr/>
          </p:nvSpPr>
          <p:spPr bwMode="auto">
            <a:xfrm>
              <a:off x="214313" y="3494087"/>
              <a:ext cx="2357483" cy="1071563"/>
            </a:xfrm>
            <a:prstGeom prst="flowChartAlternateProcess">
              <a:avLst/>
            </a:prstGeom>
            <a:solidFill>
              <a:srgbClr val="CBFCAA"/>
            </a:solidFill>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sz="2000" b="1" dirty="0">
                  <a:solidFill>
                    <a:schemeClr val="bg2">
                      <a:lumMod val="25000"/>
                    </a:schemeClr>
                  </a:solidFill>
                  <a:effectLst>
                    <a:outerShdw blurRad="63500" dist="12700" algn="ctr" rotWithShape="0">
                      <a:prstClr val="black">
                        <a:alpha val="40000"/>
                      </a:prstClr>
                    </a:outerShdw>
                  </a:effectLst>
                </a:rPr>
                <a:t>II </a:t>
              </a:r>
              <a:r>
                <a:rPr lang="ru-RU" sz="2000" b="1" dirty="0">
                  <a:solidFill>
                    <a:schemeClr val="bg2">
                      <a:lumMod val="25000"/>
                    </a:schemeClr>
                  </a:solidFill>
                  <a:effectLst>
                    <a:outerShdw blurRad="63500" dist="12700" algn="ctr" rotWithShape="0">
                      <a:prstClr val="black">
                        <a:alpha val="40000"/>
                      </a:prstClr>
                    </a:outerShdw>
                  </a:effectLst>
                </a:rPr>
                <a:t>стадия</a:t>
              </a:r>
            </a:p>
            <a:p>
              <a:pPr algn="ctr" fontAlgn="auto">
                <a:spcBef>
                  <a:spcPts val="0"/>
                </a:spcBef>
                <a:spcAft>
                  <a:spcPts val="0"/>
                </a:spcAft>
                <a:defRPr/>
              </a:pPr>
              <a:r>
                <a:rPr lang="ru-RU" sz="2000" b="1" dirty="0">
                  <a:solidFill>
                    <a:schemeClr val="bg2">
                      <a:lumMod val="25000"/>
                    </a:schemeClr>
                  </a:solidFill>
                  <a:effectLst>
                    <a:outerShdw blurRad="63500" dist="12700" algn="ctr" rotWithShape="0">
                      <a:prstClr val="black">
                        <a:alpha val="40000"/>
                      </a:prstClr>
                    </a:outerShdw>
                  </a:effectLst>
                </a:rPr>
                <a:t>ОСМЫСЛЕНИЕ</a:t>
              </a:r>
            </a:p>
          </p:txBody>
        </p:sp>
        <p:sp>
          <p:nvSpPr>
            <p:cNvPr id="7" name="Блок-схема: альтернативный процесс 6"/>
            <p:cNvSpPr/>
            <p:nvPr/>
          </p:nvSpPr>
          <p:spPr bwMode="auto">
            <a:xfrm>
              <a:off x="214313" y="5208588"/>
              <a:ext cx="2357483" cy="1071563"/>
            </a:xfrm>
            <a:prstGeom prst="flowChartAlternateProcess">
              <a:avLst/>
            </a:prstGeom>
            <a:solidFill>
              <a:srgbClr val="CBFCAA"/>
            </a:solidFill>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sz="2000" b="1" dirty="0">
                  <a:solidFill>
                    <a:schemeClr val="bg2">
                      <a:lumMod val="25000"/>
                    </a:schemeClr>
                  </a:solidFill>
                  <a:effectLst>
                    <a:outerShdw blurRad="63500" dist="12700" algn="ctr" rotWithShape="0">
                      <a:prstClr val="black">
                        <a:alpha val="40000"/>
                      </a:prstClr>
                    </a:outerShdw>
                  </a:effectLst>
                </a:rPr>
                <a:t>III </a:t>
              </a:r>
              <a:r>
                <a:rPr lang="ru-RU" sz="2000" b="1" dirty="0">
                  <a:solidFill>
                    <a:schemeClr val="bg2">
                      <a:lumMod val="25000"/>
                    </a:schemeClr>
                  </a:solidFill>
                  <a:effectLst>
                    <a:outerShdw blurRad="63500" dist="12700" algn="ctr" rotWithShape="0">
                      <a:prstClr val="black">
                        <a:alpha val="40000"/>
                      </a:prstClr>
                    </a:outerShdw>
                  </a:effectLst>
                </a:rPr>
                <a:t>стадия</a:t>
              </a:r>
            </a:p>
            <a:p>
              <a:pPr algn="ctr" fontAlgn="auto">
                <a:spcBef>
                  <a:spcPts val="0"/>
                </a:spcBef>
                <a:spcAft>
                  <a:spcPts val="0"/>
                </a:spcAft>
                <a:defRPr/>
              </a:pPr>
              <a:r>
                <a:rPr lang="ru-RU" sz="2000" b="1" dirty="0">
                  <a:solidFill>
                    <a:schemeClr val="bg2">
                      <a:lumMod val="25000"/>
                    </a:schemeClr>
                  </a:solidFill>
                  <a:effectLst>
                    <a:outerShdw blurRad="63500" dist="12700" algn="ctr" rotWithShape="0">
                      <a:prstClr val="black">
                        <a:alpha val="40000"/>
                      </a:prstClr>
                    </a:outerShdw>
                  </a:effectLst>
                </a:rPr>
                <a:t>РЕФЛЕКСИЯ</a:t>
              </a:r>
            </a:p>
          </p:txBody>
        </p:sp>
        <p:sp>
          <p:nvSpPr>
            <p:cNvPr id="8" name="Блок-схема: альтернативный процесс 7"/>
            <p:cNvSpPr/>
            <p:nvPr/>
          </p:nvSpPr>
          <p:spPr bwMode="auto">
            <a:xfrm>
              <a:off x="2657522" y="1697037"/>
              <a:ext cx="2484484" cy="1260475"/>
            </a:xfrm>
            <a:prstGeom prst="flowChartAlternateProcess">
              <a:avLst/>
            </a:prstGeom>
            <a:solidFill>
              <a:srgbClr val="CBFCAA"/>
            </a:solidFill>
          </p:spPr>
          <p:style>
            <a:lnRef idx="1">
              <a:schemeClr val="accent1"/>
            </a:lnRef>
            <a:fillRef idx="2">
              <a:schemeClr val="accent1"/>
            </a:fillRef>
            <a:effectRef idx="1">
              <a:schemeClr val="accent1"/>
            </a:effectRef>
            <a:fontRef idx="minor">
              <a:schemeClr val="dk1"/>
            </a:fontRef>
          </p:style>
          <p:txBody>
            <a:bodyPr anchor="ctr"/>
            <a:lstStyle/>
            <a:p>
              <a:pPr marL="182563" indent="-182563" fontAlgn="auto">
                <a:lnSpc>
                  <a:spcPct val="80000"/>
                </a:lnSpc>
                <a:spcBef>
                  <a:spcPts val="0"/>
                </a:spcBef>
                <a:spcAft>
                  <a:spcPts val="0"/>
                </a:spcAft>
                <a:defRPr/>
              </a:pPr>
              <a:r>
                <a:rPr lang="ru-RU" spc="-100" dirty="0">
                  <a:solidFill>
                    <a:schemeClr val="tx1"/>
                  </a:solidFill>
                  <a:effectLst>
                    <a:outerShdw blurRad="63500" dist="12700" algn="ctr" rotWithShape="0">
                      <a:prstClr val="black">
                        <a:alpha val="40000"/>
                      </a:prstClr>
                    </a:outerShdw>
                  </a:effectLst>
                </a:rPr>
                <a:t>Учебно-познавательная</a:t>
              </a:r>
            </a:p>
            <a:p>
              <a:pPr marL="182563" indent="-182563" fontAlgn="auto">
                <a:lnSpc>
                  <a:spcPct val="80000"/>
                </a:lnSpc>
                <a:spcBef>
                  <a:spcPts val="0"/>
                </a:spcBef>
                <a:spcAft>
                  <a:spcPts val="0"/>
                </a:spcAft>
                <a:defRPr/>
              </a:pPr>
              <a:r>
                <a:rPr lang="ru-RU" spc="-100" dirty="0">
                  <a:solidFill>
                    <a:schemeClr val="tx1"/>
                  </a:solidFill>
                  <a:effectLst>
                    <a:outerShdw blurRad="63500" dist="12700" algn="ctr" rotWithShape="0">
                      <a:prstClr val="black">
                        <a:alpha val="40000"/>
                      </a:prstClr>
                    </a:outerShdw>
                  </a:effectLst>
                </a:rPr>
                <a:t>Информационная</a:t>
              </a:r>
            </a:p>
            <a:p>
              <a:pPr marL="182563" indent="-182563" fontAlgn="auto">
                <a:lnSpc>
                  <a:spcPct val="80000"/>
                </a:lnSpc>
                <a:spcBef>
                  <a:spcPts val="0"/>
                </a:spcBef>
                <a:spcAft>
                  <a:spcPts val="0"/>
                </a:spcAft>
                <a:defRPr/>
              </a:pPr>
              <a:r>
                <a:rPr lang="ru-RU" spc="-100" dirty="0">
                  <a:solidFill>
                    <a:schemeClr val="tx1"/>
                  </a:solidFill>
                  <a:effectLst>
                    <a:outerShdw blurRad="63500" dist="12700" algn="ctr" rotWithShape="0">
                      <a:prstClr val="black">
                        <a:alpha val="40000"/>
                      </a:prstClr>
                    </a:outerShdw>
                  </a:effectLst>
                </a:rPr>
                <a:t>Коммуникативная</a:t>
              </a:r>
            </a:p>
          </p:txBody>
        </p:sp>
        <p:sp>
          <p:nvSpPr>
            <p:cNvPr id="9" name="Блок-схема: альтернативный процесс 8"/>
            <p:cNvSpPr/>
            <p:nvPr/>
          </p:nvSpPr>
          <p:spPr bwMode="auto">
            <a:xfrm>
              <a:off x="5215033" y="1571625"/>
              <a:ext cx="3779909" cy="1511300"/>
            </a:xfrm>
            <a:prstGeom prst="flowChartAlternateProcess">
              <a:avLst/>
            </a:prstGeom>
            <a:solidFill>
              <a:schemeClr val="accent6">
                <a:lumMod val="20000"/>
                <a:lumOff val="80000"/>
              </a:schemeClr>
            </a:solidFill>
          </p:spPr>
          <p:style>
            <a:lnRef idx="1">
              <a:schemeClr val="accent1"/>
            </a:lnRef>
            <a:fillRef idx="2">
              <a:schemeClr val="accent1"/>
            </a:fillRef>
            <a:effectRef idx="1">
              <a:schemeClr val="accent1"/>
            </a:effectRef>
            <a:fontRef idx="minor">
              <a:schemeClr val="dk1"/>
            </a:fontRef>
          </p:style>
          <p:txBody>
            <a:bodyPr anchor="ctr"/>
            <a:lstStyle/>
            <a:p>
              <a:pPr fontAlgn="auto">
                <a:lnSpc>
                  <a:spcPct val="80000"/>
                </a:lnSpc>
                <a:spcBef>
                  <a:spcPts val="0"/>
                </a:spcBef>
                <a:spcAft>
                  <a:spcPts val="0"/>
                </a:spcAft>
                <a:defRPr/>
              </a:pPr>
              <a:r>
                <a:rPr lang="ru-RU" dirty="0">
                  <a:solidFill>
                    <a:schemeClr val="tx1"/>
                  </a:solidFill>
                  <a:effectLst>
                    <a:outerShdw blurRad="63500" dist="12700" algn="ctr" rotWithShape="0">
                      <a:prstClr val="black">
                        <a:alpha val="40000"/>
                      </a:prstClr>
                    </a:outerShdw>
                  </a:effectLst>
                </a:rPr>
                <a:t>Вдумчивое осмысленное чтение, обработка массивов информации, работа с разными источниками информации,</a:t>
              </a:r>
            </a:p>
            <a:p>
              <a:pPr fontAlgn="auto">
                <a:lnSpc>
                  <a:spcPct val="80000"/>
                </a:lnSpc>
                <a:spcBef>
                  <a:spcPts val="0"/>
                </a:spcBef>
                <a:spcAft>
                  <a:spcPts val="0"/>
                </a:spcAft>
                <a:defRPr/>
              </a:pPr>
              <a:r>
                <a:rPr lang="ru-RU" dirty="0">
                  <a:solidFill>
                    <a:schemeClr val="tx1"/>
                  </a:solidFill>
                  <a:effectLst>
                    <a:outerShdw blurRad="63500" dist="12700" algn="ctr" rotWithShape="0">
                      <a:prstClr val="black">
                        <a:alpha val="40000"/>
                      </a:prstClr>
                    </a:outerShdw>
                  </a:effectLst>
                </a:rPr>
                <a:t>дискуссии и обучение в сотрудничестве</a:t>
              </a:r>
            </a:p>
          </p:txBody>
        </p:sp>
        <p:sp>
          <p:nvSpPr>
            <p:cNvPr id="10" name="Блок-схема: альтернативный процесс 9"/>
            <p:cNvSpPr/>
            <p:nvPr/>
          </p:nvSpPr>
          <p:spPr bwMode="auto">
            <a:xfrm>
              <a:off x="2657522" y="3400425"/>
              <a:ext cx="2484484" cy="1260475"/>
            </a:xfrm>
            <a:prstGeom prst="flowChartAlternateProcess">
              <a:avLst/>
            </a:prstGeom>
            <a:solidFill>
              <a:srgbClr val="CBFCAA"/>
            </a:solidFill>
          </p:spPr>
          <p:style>
            <a:lnRef idx="1">
              <a:schemeClr val="accent1"/>
            </a:lnRef>
            <a:fillRef idx="2">
              <a:schemeClr val="accent1"/>
            </a:fillRef>
            <a:effectRef idx="1">
              <a:schemeClr val="accent1"/>
            </a:effectRef>
            <a:fontRef idx="minor">
              <a:schemeClr val="dk1"/>
            </a:fontRef>
          </p:style>
          <p:txBody>
            <a:bodyPr anchor="ctr"/>
            <a:lstStyle/>
            <a:p>
              <a:pPr marL="182563" indent="-182563" fontAlgn="auto">
                <a:lnSpc>
                  <a:spcPct val="80000"/>
                </a:lnSpc>
                <a:spcBef>
                  <a:spcPts val="0"/>
                </a:spcBef>
                <a:spcAft>
                  <a:spcPts val="0"/>
                </a:spcAft>
                <a:defRPr/>
              </a:pPr>
              <a:r>
                <a:rPr lang="ru-RU" spc="-100" dirty="0">
                  <a:solidFill>
                    <a:schemeClr val="tx1"/>
                  </a:solidFill>
                  <a:effectLst>
                    <a:outerShdw blurRad="63500" dist="12700" algn="ctr" rotWithShape="0">
                      <a:prstClr val="black">
                        <a:alpha val="40000"/>
                      </a:prstClr>
                    </a:outerShdw>
                  </a:effectLst>
                </a:rPr>
                <a:t>Общекультурная</a:t>
              </a:r>
            </a:p>
            <a:p>
              <a:pPr marL="182563" indent="-182563" fontAlgn="auto">
                <a:lnSpc>
                  <a:spcPct val="80000"/>
                </a:lnSpc>
                <a:spcBef>
                  <a:spcPts val="0"/>
                </a:spcBef>
                <a:spcAft>
                  <a:spcPts val="0"/>
                </a:spcAft>
                <a:defRPr/>
              </a:pPr>
              <a:r>
                <a:rPr lang="ru-RU" spc="-100" dirty="0">
                  <a:solidFill>
                    <a:schemeClr val="tx1"/>
                  </a:solidFill>
                  <a:effectLst>
                    <a:outerShdw blurRad="63500" dist="12700" algn="ctr" rotWithShape="0">
                      <a:prstClr val="black">
                        <a:alpha val="40000"/>
                      </a:prstClr>
                    </a:outerShdw>
                  </a:effectLst>
                </a:rPr>
                <a:t>Социально-гражданская</a:t>
              </a:r>
            </a:p>
          </p:txBody>
        </p:sp>
        <p:sp>
          <p:nvSpPr>
            <p:cNvPr id="11" name="Блок-схема: альтернативный процесс 10"/>
            <p:cNvSpPr/>
            <p:nvPr/>
          </p:nvSpPr>
          <p:spPr bwMode="auto">
            <a:xfrm>
              <a:off x="5215033" y="3275012"/>
              <a:ext cx="3779909" cy="1511300"/>
            </a:xfrm>
            <a:prstGeom prst="flowChartAlternateProcess">
              <a:avLst/>
            </a:prstGeom>
            <a:solidFill>
              <a:schemeClr val="accent6">
                <a:lumMod val="20000"/>
                <a:lumOff val="80000"/>
              </a:schemeClr>
            </a:solidFill>
          </p:spPr>
          <p:style>
            <a:lnRef idx="1">
              <a:schemeClr val="accent1"/>
            </a:lnRef>
            <a:fillRef idx="2">
              <a:schemeClr val="accent1"/>
            </a:fillRef>
            <a:effectRef idx="1">
              <a:schemeClr val="accent1"/>
            </a:effectRef>
            <a:fontRef idx="minor">
              <a:schemeClr val="dk1"/>
            </a:fontRef>
          </p:style>
          <p:txBody>
            <a:bodyPr anchor="ctr"/>
            <a:lstStyle/>
            <a:p>
              <a:pPr fontAlgn="auto">
                <a:lnSpc>
                  <a:spcPct val="80000"/>
                </a:lnSpc>
                <a:spcBef>
                  <a:spcPts val="0"/>
                </a:spcBef>
                <a:spcAft>
                  <a:spcPts val="0"/>
                </a:spcAft>
                <a:defRPr/>
              </a:pPr>
              <a:r>
                <a:rPr lang="ru-RU" dirty="0">
                  <a:solidFill>
                    <a:schemeClr val="tx1"/>
                  </a:solidFill>
                  <a:effectLst>
                    <a:outerShdw blurRad="63500" dist="12700" algn="ctr" rotWithShape="0">
                      <a:prstClr val="black">
                        <a:alpha val="40000"/>
                      </a:prstClr>
                    </a:outerShdw>
                  </a:effectLst>
                </a:rPr>
                <a:t>Экологический мониторинг,</a:t>
              </a:r>
            </a:p>
            <a:p>
              <a:pPr fontAlgn="auto">
                <a:lnSpc>
                  <a:spcPct val="80000"/>
                </a:lnSpc>
                <a:spcBef>
                  <a:spcPts val="0"/>
                </a:spcBef>
                <a:spcAft>
                  <a:spcPts val="0"/>
                </a:spcAft>
                <a:defRPr/>
              </a:pPr>
              <a:r>
                <a:rPr lang="ru-RU" dirty="0">
                  <a:solidFill>
                    <a:schemeClr val="tx1"/>
                  </a:solidFill>
                  <a:effectLst>
                    <a:outerShdw blurRad="63500" dist="12700" algn="ctr" rotWithShape="0">
                      <a:prstClr val="black">
                        <a:alpha val="40000"/>
                      </a:prstClr>
                    </a:outerShdw>
                  </a:effectLst>
                </a:rPr>
                <a:t>имитационные и ролевые игры,</a:t>
              </a:r>
            </a:p>
            <a:p>
              <a:pPr fontAlgn="auto">
                <a:lnSpc>
                  <a:spcPct val="80000"/>
                </a:lnSpc>
                <a:spcBef>
                  <a:spcPts val="0"/>
                </a:spcBef>
                <a:spcAft>
                  <a:spcPts val="0"/>
                </a:spcAft>
                <a:defRPr/>
              </a:pPr>
              <a:r>
                <a:rPr lang="ru-RU" dirty="0">
                  <a:solidFill>
                    <a:schemeClr val="tx1"/>
                  </a:solidFill>
                  <a:effectLst>
                    <a:outerShdw blurRad="63500" dist="12700" algn="ctr" rotWithShape="0">
                      <a:prstClr val="black">
                        <a:alpha val="40000"/>
                      </a:prstClr>
                    </a:outerShdw>
                  </a:effectLst>
                </a:rPr>
                <a:t>психологические игры и упражнения по решению социально-экологических проблем</a:t>
              </a:r>
            </a:p>
          </p:txBody>
        </p:sp>
        <p:sp>
          <p:nvSpPr>
            <p:cNvPr id="12" name="Блок-схема: альтернативный процесс 11"/>
            <p:cNvSpPr/>
            <p:nvPr/>
          </p:nvSpPr>
          <p:spPr bwMode="auto">
            <a:xfrm>
              <a:off x="2657522" y="5114926"/>
              <a:ext cx="2484484" cy="1260475"/>
            </a:xfrm>
            <a:prstGeom prst="flowChartAlternateProcess">
              <a:avLst/>
            </a:prstGeom>
            <a:solidFill>
              <a:srgbClr val="CBFCAA"/>
            </a:solidFill>
          </p:spPr>
          <p:style>
            <a:lnRef idx="1">
              <a:schemeClr val="accent1"/>
            </a:lnRef>
            <a:fillRef idx="2">
              <a:schemeClr val="accent1"/>
            </a:fillRef>
            <a:effectRef idx="1">
              <a:schemeClr val="accent1"/>
            </a:effectRef>
            <a:fontRef idx="minor">
              <a:schemeClr val="dk1"/>
            </a:fontRef>
          </p:style>
          <p:txBody>
            <a:bodyPr anchor="ctr"/>
            <a:lstStyle/>
            <a:p>
              <a:pPr marL="180975" indent="-180975" fontAlgn="auto">
                <a:lnSpc>
                  <a:spcPct val="80000"/>
                </a:lnSpc>
                <a:spcBef>
                  <a:spcPts val="0"/>
                </a:spcBef>
                <a:spcAft>
                  <a:spcPts val="0"/>
                </a:spcAft>
                <a:defRPr/>
              </a:pPr>
              <a:r>
                <a:rPr lang="ru-RU" spc="-100" dirty="0">
                  <a:solidFill>
                    <a:schemeClr val="tx1"/>
                  </a:solidFill>
                  <a:effectLst>
                    <a:outerShdw blurRad="63500" dist="12700" algn="ctr" rotWithShape="0">
                      <a:prstClr val="black">
                        <a:alpha val="40000"/>
                      </a:prstClr>
                    </a:outerShdw>
                  </a:effectLst>
                </a:rPr>
                <a:t>Компетенция личност</a:t>
              </a:r>
              <a:r>
                <a:rPr lang="en-US" spc="-100" dirty="0">
                  <a:solidFill>
                    <a:schemeClr val="tx1"/>
                  </a:solidFill>
                  <a:effectLst>
                    <a:outerShdw blurRad="63500" dist="12700" algn="ctr" rotWithShape="0">
                      <a:prstClr val="black">
                        <a:alpha val="40000"/>
                      </a:prstClr>
                    </a:outerShdw>
                  </a:effectLst>
                </a:rPr>
                <a:t>-</a:t>
              </a:r>
              <a:r>
                <a:rPr lang="ru-RU" spc="-100" dirty="0">
                  <a:solidFill>
                    <a:schemeClr val="tx1"/>
                  </a:solidFill>
                  <a:effectLst>
                    <a:outerShdw blurRad="63500" dist="12700" algn="ctr" rotWithShape="0">
                      <a:prstClr val="black">
                        <a:alpha val="40000"/>
                      </a:prstClr>
                    </a:outerShdw>
                  </a:effectLst>
                </a:rPr>
                <a:t>ного роста и само</a:t>
              </a:r>
              <a:r>
                <a:rPr lang="en-US" spc="-100" dirty="0">
                  <a:solidFill>
                    <a:schemeClr val="tx1"/>
                  </a:solidFill>
                  <a:effectLst>
                    <a:outerShdw blurRad="63500" dist="12700" algn="ctr" rotWithShape="0">
                      <a:prstClr val="black">
                        <a:alpha val="40000"/>
                      </a:prstClr>
                    </a:outerShdw>
                  </a:effectLst>
                </a:rPr>
                <a:t>-</a:t>
              </a:r>
              <a:r>
                <a:rPr lang="ru-RU" spc="-100" dirty="0">
                  <a:solidFill>
                    <a:schemeClr val="tx1"/>
                  </a:solidFill>
                  <a:effectLst>
                    <a:outerShdw blurRad="63500" dist="12700" algn="ctr" rotWithShape="0">
                      <a:prstClr val="black">
                        <a:alpha val="40000"/>
                      </a:prstClr>
                    </a:outerShdw>
                  </a:effectLst>
                </a:rPr>
                <a:t>совершенствования</a:t>
              </a:r>
            </a:p>
            <a:p>
              <a:pPr marL="180975" indent="-180975" fontAlgn="auto">
                <a:lnSpc>
                  <a:spcPct val="80000"/>
                </a:lnSpc>
                <a:spcBef>
                  <a:spcPts val="0"/>
                </a:spcBef>
                <a:spcAft>
                  <a:spcPts val="0"/>
                </a:spcAft>
                <a:defRPr/>
              </a:pPr>
              <a:r>
                <a:rPr lang="ru-RU" spc="-100" dirty="0">
                  <a:solidFill>
                    <a:schemeClr val="tx1"/>
                  </a:solidFill>
                  <a:effectLst>
                    <a:outerShdw blurRad="63500" dist="12700" algn="ctr" rotWithShape="0">
                      <a:prstClr val="black">
                        <a:alpha val="40000"/>
                      </a:prstClr>
                    </a:outerShdw>
                  </a:effectLst>
                </a:rPr>
                <a:t>Экологическая компетентность</a:t>
              </a:r>
            </a:p>
          </p:txBody>
        </p:sp>
        <p:sp>
          <p:nvSpPr>
            <p:cNvPr id="13" name="Блок-схема: альтернативный процесс 12"/>
            <p:cNvSpPr/>
            <p:nvPr/>
          </p:nvSpPr>
          <p:spPr bwMode="auto">
            <a:xfrm>
              <a:off x="5215033" y="4989513"/>
              <a:ext cx="3779909" cy="1511300"/>
            </a:xfrm>
            <a:prstGeom prst="flowChartAlternateProcess">
              <a:avLst/>
            </a:prstGeom>
            <a:solidFill>
              <a:schemeClr val="accent6">
                <a:lumMod val="20000"/>
                <a:lumOff val="80000"/>
              </a:schemeClr>
            </a:solidFill>
          </p:spPr>
          <p:style>
            <a:lnRef idx="1">
              <a:schemeClr val="accent1"/>
            </a:lnRef>
            <a:fillRef idx="2">
              <a:schemeClr val="accent1"/>
            </a:fillRef>
            <a:effectRef idx="1">
              <a:schemeClr val="accent1"/>
            </a:effectRef>
            <a:fontRef idx="minor">
              <a:schemeClr val="dk1"/>
            </a:fontRef>
          </p:style>
          <p:txBody>
            <a:bodyPr anchor="ctr"/>
            <a:lstStyle/>
            <a:p>
              <a:pPr fontAlgn="auto">
                <a:lnSpc>
                  <a:spcPct val="80000"/>
                </a:lnSpc>
                <a:spcBef>
                  <a:spcPts val="0"/>
                </a:spcBef>
                <a:spcAft>
                  <a:spcPts val="0"/>
                </a:spcAft>
                <a:defRPr/>
              </a:pPr>
              <a:r>
                <a:rPr lang="ru-RU" dirty="0">
                  <a:solidFill>
                    <a:schemeClr val="tx1"/>
                  </a:solidFill>
                  <a:effectLst>
                    <a:outerShdw blurRad="63500" dist="12700" algn="ctr" rotWithShape="0">
                      <a:prstClr val="black">
                        <a:alpha val="40000"/>
                      </a:prstClr>
                    </a:outerShdw>
                  </a:effectLst>
                </a:rPr>
                <a:t>Система оценочной деятель</a:t>
              </a:r>
              <a:r>
                <a:rPr lang="en-US" dirty="0">
                  <a:solidFill>
                    <a:schemeClr val="tx1"/>
                  </a:solidFill>
                  <a:effectLst>
                    <a:outerShdw blurRad="63500" dist="12700" algn="ctr" rotWithShape="0">
                      <a:prstClr val="black">
                        <a:alpha val="40000"/>
                      </a:prstClr>
                    </a:outerShdw>
                  </a:effectLst>
                </a:rPr>
                <a:t>-</a:t>
              </a:r>
              <a:r>
                <a:rPr lang="ru-RU" dirty="0">
                  <a:solidFill>
                    <a:schemeClr val="tx1"/>
                  </a:solidFill>
                  <a:effectLst>
                    <a:outerShdw blurRad="63500" dist="12700" algn="ctr" rotWithShape="0">
                      <a:prstClr val="black">
                        <a:alpha val="40000"/>
                      </a:prstClr>
                    </a:outerShdw>
                  </a:effectLst>
                </a:rPr>
                <a:t>ности (портфолио, оценочные листы, шкалы, таблицы), </a:t>
              </a:r>
            </a:p>
            <a:p>
              <a:pPr fontAlgn="auto">
                <a:lnSpc>
                  <a:spcPct val="80000"/>
                </a:lnSpc>
                <a:spcBef>
                  <a:spcPts val="0"/>
                </a:spcBef>
                <a:spcAft>
                  <a:spcPts val="0"/>
                </a:spcAft>
                <a:defRPr/>
              </a:pPr>
              <a:r>
                <a:rPr lang="ru-RU" dirty="0">
                  <a:solidFill>
                    <a:schemeClr val="tx1"/>
                  </a:solidFill>
                  <a:effectLst>
                    <a:outerShdw blurRad="63500" dist="12700" algn="ctr" rotWithShape="0">
                      <a:prstClr val="black">
                        <a:alpha val="40000"/>
                      </a:prstClr>
                    </a:outerShdw>
                  </a:effectLst>
                </a:rPr>
                <a:t>психологические игры, </a:t>
              </a:r>
            </a:p>
            <a:p>
              <a:pPr fontAlgn="auto">
                <a:lnSpc>
                  <a:spcPct val="80000"/>
                </a:lnSpc>
                <a:spcBef>
                  <a:spcPts val="0"/>
                </a:spcBef>
                <a:spcAft>
                  <a:spcPts val="0"/>
                </a:spcAft>
                <a:defRPr/>
              </a:pPr>
              <a:r>
                <a:rPr lang="ru-RU" dirty="0">
                  <a:solidFill>
                    <a:schemeClr val="tx1"/>
                  </a:solidFill>
                  <a:effectLst>
                    <a:outerShdw blurRad="63500" dist="12700" algn="ctr" rotWithShape="0">
                      <a:prstClr val="black">
                        <a:alpha val="40000"/>
                      </a:prstClr>
                    </a:outerShdw>
                  </a:effectLst>
                </a:rPr>
                <a:t>упражнения, тесты, опросники для оценки личностного роста</a:t>
              </a:r>
            </a:p>
          </p:txBody>
        </p:sp>
        <p:sp>
          <p:nvSpPr>
            <p:cNvPr id="14" name="Нашивка 13"/>
            <p:cNvSpPr/>
            <p:nvPr/>
          </p:nvSpPr>
          <p:spPr bwMode="auto">
            <a:xfrm rot="5400000">
              <a:off x="1178785" y="2739171"/>
              <a:ext cx="500063" cy="857296"/>
            </a:xfrm>
            <a:prstGeom prst="chevron">
              <a:avLst>
                <a:gd name="adj" fmla="val 45981"/>
              </a:avLst>
            </a:prstGeom>
            <a:gradFill flip="none"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tileRect/>
            </a:gra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schemeClr val="tx1"/>
                </a:solidFill>
              </a:endParaRPr>
            </a:p>
          </p:txBody>
        </p:sp>
        <p:sp>
          <p:nvSpPr>
            <p:cNvPr id="15" name="Нашивка 14"/>
            <p:cNvSpPr/>
            <p:nvPr/>
          </p:nvSpPr>
          <p:spPr bwMode="auto">
            <a:xfrm rot="5400000">
              <a:off x="1178785" y="4454773"/>
              <a:ext cx="500063" cy="857296"/>
            </a:xfrm>
            <a:prstGeom prst="chevron">
              <a:avLst>
                <a:gd name="adj" fmla="val 45981"/>
              </a:avLst>
            </a:prstGeom>
            <a:gradFill flip="none"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tileRect/>
            </a:gra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schemeClr val="tx1"/>
                </a:solidFill>
              </a:endParaRPr>
            </a:p>
          </p:txBody>
        </p:sp>
      </p:grpSp>
    </p:spTree>
    <p:extLst>
      <p:ext uri="{BB962C8B-B14F-4D97-AF65-F5344CB8AC3E}">
        <p14:creationId xmlns:p14="http://schemas.microsoft.com/office/powerpoint/2010/main" xmlns="" val="4071516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88" y="0"/>
            <a:ext cx="8786812" cy="1000125"/>
          </a:xfrm>
        </p:spPr>
        <p:txBody>
          <a:bodyPr>
            <a:noAutofit/>
          </a:bodyPr>
          <a:lstStyle/>
          <a:p>
            <a:pPr>
              <a:defRPr/>
            </a:pPr>
            <a:r>
              <a:rPr lang="ru-RU" sz="2800" b="1" dirty="0" smtClean="0"/>
              <a:t>Критерии оценки сформированности ключевых образовательных компетентностей учащихся</a:t>
            </a:r>
            <a:endParaRPr lang="ru-RU" sz="2800" b="1" dirty="0"/>
          </a:p>
        </p:txBody>
      </p:sp>
      <p:graphicFrame>
        <p:nvGraphicFramePr>
          <p:cNvPr id="4" name="Содержимое 3"/>
          <p:cNvGraphicFramePr>
            <a:graphicFrameLocks noGrp="1"/>
          </p:cNvGraphicFramePr>
          <p:nvPr>
            <p:ph idx="1"/>
          </p:nvPr>
        </p:nvGraphicFramePr>
        <p:xfrm>
          <a:off x="60325" y="1000125"/>
          <a:ext cx="9001125" cy="5795966"/>
        </p:xfrm>
        <a:graphic>
          <a:graphicData uri="http://schemas.openxmlformats.org/drawingml/2006/table">
            <a:tbl>
              <a:tblPr>
                <a:tableStyleId>{2D5ABB26-0587-4C30-8999-92F81FD0307C}</a:tableStyleId>
              </a:tblPr>
              <a:tblGrid>
                <a:gridCol w="1368714"/>
                <a:gridCol w="7632411"/>
              </a:tblGrid>
              <a:tr h="544372">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ru-RU" sz="1400" i="0" u="none" strike="noStrike" kern="1200" cap="none" normalizeH="0" baseline="0" dirty="0" smtClean="0">
                          <a:ln>
                            <a:noFill/>
                          </a:ln>
                          <a:effectLst/>
                        </a:rPr>
                        <a:t> Ключевые </a:t>
                      </a:r>
                      <a:r>
                        <a:rPr kumimoji="0" lang="ru-RU" sz="1400" i="0" u="none" strike="noStrike" kern="1200" cap="none" normalizeH="0" baseline="0" dirty="0" err="1" smtClean="0">
                          <a:ln>
                            <a:noFill/>
                          </a:ln>
                          <a:effectLst/>
                        </a:rPr>
                        <a:t>об-разовательные</a:t>
                      </a:r>
                      <a:r>
                        <a:rPr kumimoji="0" lang="ru-RU" sz="1400" i="0" u="none" strike="noStrike" kern="1200" cap="none" normalizeH="0" baseline="0" dirty="0" smtClean="0">
                          <a:ln>
                            <a:noFill/>
                          </a:ln>
                          <a:effectLst/>
                        </a:rPr>
                        <a:t> компетенции</a:t>
                      </a:r>
                      <a:endParaRPr kumimoji="0" lang="ru-RU" sz="1400" i="0" u="none" strike="noStrike" kern="1200" cap="none" normalizeH="0" baseline="0" dirty="0" smtClean="0">
                        <a:ln>
                          <a:noFill/>
                        </a:ln>
                        <a:solidFill>
                          <a:schemeClr val="tx1"/>
                        </a:solidFill>
                        <a:effectLst/>
                        <a:latin typeface="+mn-lt"/>
                        <a:ea typeface="+mn-ea"/>
                        <a:cs typeface="+mn-cs"/>
                      </a:endParaRPr>
                    </a:p>
                  </a:txBody>
                  <a:tcPr marL="0" marR="0" marT="0" marB="0" anchor="ctr" horzOverflow="overflow">
                    <a:lnL w="28575" cap="flat" cmpd="sng" algn="ctr">
                      <a:solidFill>
                        <a:schemeClr val="accent1"/>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i="0" u="none" strike="noStrike" kern="1200" cap="none" normalizeH="0" baseline="0" dirty="0" smtClean="0">
                          <a:ln>
                            <a:noFill/>
                          </a:ln>
                          <a:effectLst/>
                        </a:rPr>
                        <a:t>Критерии оценки</a:t>
                      </a:r>
                      <a:endParaRPr kumimoji="0" lang="ru-RU" sz="1400" i="0" u="none" strike="noStrike" kern="1200" cap="none" normalizeH="0" baseline="0" dirty="0" smtClean="0">
                        <a:ln>
                          <a:noFill/>
                        </a:ln>
                        <a:solidFill>
                          <a:schemeClr val="tx1"/>
                        </a:solidFill>
                        <a:effectLst/>
                        <a:latin typeface="+mn-lt"/>
                        <a:ea typeface="+mn-ea"/>
                        <a:cs typeface="+mn-cs"/>
                      </a:endParaRPr>
                    </a:p>
                  </a:txBody>
                  <a:tcPr anchor="ctr" horzOverflow="overflow">
                    <a:lnL w="12700" cap="flat" cmpd="sng" algn="ctr">
                      <a:solidFill>
                        <a:schemeClr val="accent1">
                          <a:lumMod val="75000"/>
                        </a:schemeClr>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r>
              <a:tr h="498993">
                <a:tc>
                  <a:txBody>
                    <a:bodyPr/>
                    <a:lstStyle/>
                    <a:p>
                      <a:pPr marL="36000" marR="0" lvl="0" indent="36000" algn="l" defTabSz="914400" rtl="0" eaLnBrk="1" fontAlgn="base" latinLnBrk="0" hangingPunct="1">
                        <a:lnSpc>
                          <a:spcPct val="80000"/>
                        </a:lnSpc>
                        <a:spcBef>
                          <a:spcPct val="0"/>
                        </a:spcBef>
                        <a:spcAft>
                          <a:spcPct val="0"/>
                        </a:spcAft>
                        <a:buClrTx/>
                        <a:buSzTx/>
                        <a:buFontTx/>
                        <a:buNone/>
                        <a:tabLst/>
                      </a:pPr>
                      <a:r>
                        <a:rPr kumimoji="0" lang="ru-RU" sz="1600" b="1" u="none" strike="noStrike" kern="1200" cap="none" normalizeH="0" baseline="0" dirty="0" err="1" smtClean="0">
                          <a:ln>
                            <a:noFill/>
                          </a:ln>
                          <a:solidFill>
                            <a:schemeClr val="accent1">
                              <a:lumMod val="50000"/>
                            </a:schemeClr>
                          </a:solidFill>
                          <a:effectLst/>
                        </a:rPr>
                        <a:t>Обще-культурные</a:t>
                      </a:r>
                      <a:endParaRPr kumimoji="0" lang="ru-RU" sz="1600" b="1" u="none" strike="noStrike" kern="1200" cap="none" normalizeH="0" baseline="0" dirty="0" smtClean="0">
                        <a:ln>
                          <a:noFill/>
                        </a:ln>
                        <a:solidFill>
                          <a:schemeClr val="accent1">
                            <a:lumMod val="50000"/>
                          </a:schemeClr>
                        </a:solidFill>
                        <a:effectLst/>
                        <a:latin typeface="+mn-lt"/>
                        <a:ea typeface="+mn-ea"/>
                        <a:cs typeface="+mn-cs"/>
                      </a:endParaRPr>
                    </a:p>
                  </a:txBody>
                  <a:tcPr marL="45720" marR="45720" anchor="ctr" horzOverflow="overflow">
                    <a:lnL w="28575" cap="flat" cmpd="sng" algn="ctr">
                      <a:solidFill>
                        <a:schemeClr val="accent1"/>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rgbClr val="E6F9D3"/>
                    </a:solidFill>
                  </a:tcPr>
                </a:tc>
                <a:tc>
                  <a:txBody>
                    <a:bodyPr/>
                    <a:lstStyle/>
                    <a:p>
                      <a:pPr marL="0" marR="0" lvl="0" indent="12700" algn="l" defTabSz="914400" rtl="0" eaLnBrk="1" fontAlgn="base" latinLnBrk="0" hangingPunct="1">
                        <a:lnSpc>
                          <a:spcPct val="80000"/>
                        </a:lnSpc>
                        <a:spcBef>
                          <a:spcPct val="0"/>
                        </a:spcBef>
                        <a:spcAft>
                          <a:spcPct val="0"/>
                        </a:spcAft>
                        <a:buClrTx/>
                        <a:buSzTx/>
                        <a:buFontTx/>
                        <a:buNone/>
                        <a:tabLst/>
                      </a:pPr>
                      <a:r>
                        <a:rPr kumimoji="0" lang="ru-RU" sz="1600" b="0" u="none" strike="noStrike" kern="1200" cap="none" normalizeH="0" baseline="0" dirty="0" smtClean="0">
                          <a:ln>
                            <a:noFill/>
                          </a:ln>
                          <a:effectLst/>
                          <a:latin typeface="+mn-lt"/>
                        </a:rPr>
                        <a:t>Бережное отношение к культурно-историческому и природному наследию,  активность в освоении научной картины мира</a:t>
                      </a:r>
                      <a:endParaRPr kumimoji="0" lang="ru-RU" sz="1600" b="0" u="none" strike="noStrike" kern="1200" cap="none" normalizeH="0" baseline="0" dirty="0" smtClean="0">
                        <a:ln>
                          <a:noFill/>
                        </a:ln>
                        <a:solidFill>
                          <a:schemeClr val="tx1"/>
                        </a:solidFill>
                        <a:effectLst/>
                        <a:latin typeface="+mn-lt"/>
                        <a:ea typeface="+mn-ea"/>
                        <a:cs typeface="+mn-cs"/>
                      </a:endParaRPr>
                    </a:p>
                  </a:txBody>
                  <a:tcPr marL="46800" marR="46800" marT="54000" marB="54000" horzOverflow="overflow">
                    <a:lnL w="12700" cap="flat" cmpd="sng" algn="ctr">
                      <a:solidFill>
                        <a:schemeClr val="accent1">
                          <a:lumMod val="75000"/>
                        </a:schemeClr>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rgbClr val="E6F9D3"/>
                    </a:solidFill>
                  </a:tcPr>
                </a:tc>
              </a:tr>
              <a:tr h="694398">
                <a:tc>
                  <a:txBody>
                    <a:bodyPr/>
                    <a:lstStyle/>
                    <a:p>
                      <a:pPr marL="36000" marR="0" lvl="0" indent="36000" algn="l" defTabSz="914400" rtl="0" eaLnBrk="1" fontAlgn="base" latinLnBrk="0" hangingPunct="1">
                        <a:lnSpc>
                          <a:spcPct val="80000"/>
                        </a:lnSpc>
                        <a:spcBef>
                          <a:spcPct val="0"/>
                        </a:spcBef>
                        <a:spcAft>
                          <a:spcPct val="0"/>
                        </a:spcAft>
                        <a:buClrTx/>
                        <a:buSzTx/>
                        <a:buFontTx/>
                        <a:buNone/>
                        <a:tabLst/>
                      </a:pPr>
                      <a:r>
                        <a:rPr kumimoji="0" lang="ru-RU" sz="1600" b="1" u="none" strike="noStrike" kern="1200" cap="none" normalizeH="0" baseline="0" dirty="0" err="1" smtClean="0">
                          <a:ln>
                            <a:noFill/>
                          </a:ln>
                          <a:solidFill>
                            <a:schemeClr val="accent1">
                              <a:lumMod val="50000"/>
                            </a:schemeClr>
                          </a:solidFill>
                          <a:effectLst/>
                        </a:rPr>
                        <a:t>Учебно-познава-тельные</a:t>
                      </a:r>
                      <a:endParaRPr kumimoji="0" lang="ru-RU" sz="1600" b="1" u="none" strike="noStrike" kern="1200" cap="none" normalizeH="0" baseline="0" dirty="0" smtClean="0">
                        <a:ln>
                          <a:noFill/>
                        </a:ln>
                        <a:solidFill>
                          <a:schemeClr val="accent1">
                            <a:lumMod val="50000"/>
                          </a:schemeClr>
                        </a:solidFill>
                        <a:effectLst/>
                        <a:latin typeface="+mn-lt"/>
                        <a:ea typeface="+mn-ea"/>
                        <a:cs typeface="+mn-cs"/>
                      </a:endParaRPr>
                    </a:p>
                  </a:txBody>
                  <a:tcPr marL="45720" marR="45720" anchor="ctr" horzOverflow="overflow">
                    <a:lnL w="28575" cap="flat" cmpd="sng" algn="ctr">
                      <a:solidFill>
                        <a:schemeClr val="accent1"/>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pPr marL="0" marR="0" lvl="0" indent="12700" algn="l" defTabSz="914400" rtl="0" eaLnBrk="1" fontAlgn="base" latinLnBrk="0" hangingPunct="1">
                        <a:lnSpc>
                          <a:spcPct val="80000"/>
                        </a:lnSpc>
                        <a:spcBef>
                          <a:spcPct val="0"/>
                        </a:spcBef>
                        <a:spcAft>
                          <a:spcPct val="0"/>
                        </a:spcAft>
                        <a:buClrTx/>
                        <a:buSzTx/>
                        <a:buFontTx/>
                        <a:buNone/>
                        <a:tabLst/>
                      </a:pPr>
                      <a:r>
                        <a:rPr kumimoji="0" lang="ru-RU" sz="1600" b="0" u="none" strike="noStrike" kern="1200" cap="none" normalizeH="0" baseline="0" dirty="0" smtClean="0">
                          <a:ln>
                            <a:noFill/>
                          </a:ln>
                          <a:effectLst/>
                          <a:latin typeface="+mn-lt"/>
                        </a:rPr>
                        <a:t>Анализ, синтез, систематизация, формулирование выводов, умение задавать вопросы, отыскивать причины явлений, обозначать свое понимание или непонимание вопроса</a:t>
                      </a:r>
                      <a:endParaRPr kumimoji="0" lang="ru-RU" sz="1600" b="0" u="none" strike="noStrike" kern="1200" cap="none" normalizeH="0" baseline="0" dirty="0" smtClean="0">
                        <a:ln>
                          <a:noFill/>
                        </a:ln>
                        <a:solidFill>
                          <a:schemeClr val="tx1"/>
                        </a:solidFill>
                        <a:effectLst/>
                        <a:latin typeface="+mn-lt"/>
                        <a:ea typeface="+mn-ea"/>
                        <a:cs typeface="+mn-cs"/>
                      </a:endParaRPr>
                    </a:p>
                  </a:txBody>
                  <a:tcPr marL="46800" marR="46800" marT="54000" marB="54000" horzOverflow="overflow">
                    <a:lnL w="12700" cap="flat" cmpd="sng" algn="ctr">
                      <a:solidFill>
                        <a:schemeClr val="accent1">
                          <a:lumMod val="75000"/>
                        </a:schemeClr>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r>
              <a:tr h="694398">
                <a:tc>
                  <a:txBody>
                    <a:bodyPr/>
                    <a:lstStyle/>
                    <a:p>
                      <a:pPr marL="36000" marR="0" lvl="0" indent="36000" algn="l" defTabSz="914400" rtl="0" eaLnBrk="1" fontAlgn="base" latinLnBrk="0" hangingPunct="1">
                        <a:lnSpc>
                          <a:spcPct val="80000"/>
                        </a:lnSpc>
                        <a:spcBef>
                          <a:spcPct val="0"/>
                        </a:spcBef>
                        <a:spcAft>
                          <a:spcPct val="0"/>
                        </a:spcAft>
                        <a:buClrTx/>
                        <a:buSzTx/>
                        <a:buFontTx/>
                        <a:buNone/>
                        <a:tabLst/>
                      </a:pPr>
                      <a:r>
                        <a:rPr kumimoji="0" lang="ru-RU" sz="1600" b="1" u="none" strike="noStrike" kern="1200" cap="none" normalizeH="0" baseline="0" dirty="0" smtClean="0">
                          <a:ln>
                            <a:noFill/>
                          </a:ln>
                          <a:solidFill>
                            <a:schemeClr val="accent1">
                              <a:lumMod val="50000"/>
                            </a:schemeClr>
                          </a:solidFill>
                          <a:effectLst/>
                        </a:rPr>
                        <a:t>Информа-ционные </a:t>
                      </a:r>
                      <a:endParaRPr kumimoji="0" lang="ru-RU" sz="1600" b="1" u="none" strike="noStrike" kern="1200" cap="none" normalizeH="0" baseline="0" dirty="0" smtClean="0">
                        <a:ln>
                          <a:noFill/>
                        </a:ln>
                        <a:solidFill>
                          <a:schemeClr val="accent1">
                            <a:lumMod val="50000"/>
                          </a:schemeClr>
                        </a:solidFill>
                        <a:effectLst/>
                        <a:latin typeface="+mn-lt"/>
                        <a:ea typeface="+mn-ea"/>
                        <a:cs typeface="+mn-cs"/>
                      </a:endParaRPr>
                    </a:p>
                  </a:txBody>
                  <a:tcPr marL="45720" marR="45720" anchor="ctr" horzOverflow="overflow">
                    <a:lnL w="28575" cap="flat" cmpd="sng" algn="ctr">
                      <a:solidFill>
                        <a:schemeClr val="accent1"/>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rgbClr val="E6F9D3"/>
                    </a:solidFill>
                  </a:tcPr>
                </a:tc>
                <a:tc>
                  <a:txBody>
                    <a:bodyPr/>
                    <a:lstStyle/>
                    <a:p>
                      <a:pPr marL="0" marR="0" lvl="0" indent="12700" algn="l" defTabSz="914400" rtl="0" eaLnBrk="1" fontAlgn="base" latinLnBrk="0" hangingPunct="1">
                        <a:lnSpc>
                          <a:spcPct val="80000"/>
                        </a:lnSpc>
                        <a:spcBef>
                          <a:spcPct val="0"/>
                        </a:spcBef>
                        <a:spcAft>
                          <a:spcPct val="0"/>
                        </a:spcAft>
                        <a:buClrTx/>
                        <a:buSzTx/>
                        <a:buFontTx/>
                        <a:buNone/>
                        <a:tabLst/>
                      </a:pPr>
                      <a:r>
                        <a:rPr kumimoji="0" lang="ru-RU" sz="1600" b="0" u="none" strike="noStrike" kern="1200" cap="none" normalizeH="0" baseline="0" dirty="0" smtClean="0">
                          <a:ln>
                            <a:noFill/>
                          </a:ln>
                          <a:effectLst/>
                          <a:latin typeface="+mn-lt"/>
                        </a:rPr>
                        <a:t>Работа с различными источниками информации, умение находить, преобразовывать и передавать информацию, использовать современную телекоммуникационную технику</a:t>
                      </a:r>
                      <a:endParaRPr kumimoji="0" lang="ru-RU" sz="1600" b="0" u="none" strike="noStrike" kern="1200" cap="none" normalizeH="0" baseline="0" dirty="0" smtClean="0">
                        <a:ln>
                          <a:noFill/>
                        </a:ln>
                        <a:solidFill>
                          <a:schemeClr val="tx1"/>
                        </a:solidFill>
                        <a:effectLst/>
                        <a:latin typeface="+mn-lt"/>
                        <a:ea typeface="+mn-ea"/>
                        <a:cs typeface="+mn-cs"/>
                      </a:endParaRPr>
                    </a:p>
                  </a:txBody>
                  <a:tcPr marL="46800" marR="46800" marT="54000" marB="54000" horzOverflow="overflow">
                    <a:lnL w="12700" cap="flat" cmpd="sng" algn="ctr">
                      <a:solidFill>
                        <a:schemeClr val="accent1">
                          <a:lumMod val="75000"/>
                        </a:schemeClr>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rgbClr val="E6F9D3"/>
                    </a:solidFill>
                  </a:tcPr>
                </a:tc>
              </a:tr>
              <a:tr h="694398">
                <a:tc>
                  <a:txBody>
                    <a:bodyPr/>
                    <a:lstStyle/>
                    <a:p>
                      <a:pPr marL="36000" marR="0" lvl="0" indent="36000" algn="l" defTabSz="914400" rtl="0" eaLnBrk="1" fontAlgn="base" latinLnBrk="0" hangingPunct="1">
                        <a:lnSpc>
                          <a:spcPct val="80000"/>
                        </a:lnSpc>
                        <a:spcBef>
                          <a:spcPct val="0"/>
                        </a:spcBef>
                        <a:spcAft>
                          <a:spcPct val="0"/>
                        </a:spcAft>
                        <a:buClrTx/>
                        <a:buSzTx/>
                        <a:buFontTx/>
                        <a:buNone/>
                        <a:tabLst/>
                      </a:pPr>
                      <a:r>
                        <a:rPr kumimoji="0" lang="ru-RU" sz="1600" b="1" u="none" strike="noStrike" kern="1200" cap="none" normalizeH="0" baseline="0" dirty="0" smtClean="0">
                          <a:ln>
                            <a:noFill/>
                          </a:ln>
                          <a:solidFill>
                            <a:schemeClr val="accent1">
                              <a:lumMod val="50000"/>
                            </a:schemeClr>
                          </a:solidFill>
                          <a:effectLst/>
                        </a:rPr>
                        <a:t>Коммуни-кативные</a:t>
                      </a:r>
                      <a:endParaRPr kumimoji="0" lang="ru-RU" sz="1600" b="1" u="none" strike="noStrike" kern="1200" cap="none" normalizeH="0" baseline="0" dirty="0" smtClean="0">
                        <a:ln>
                          <a:noFill/>
                        </a:ln>
                        <a:solidFill>
                          <a:schemeClr val="accent1">
                            <a:lumMod val="50000"/>
                          </a:schemeClr>
                        </a:solidFill>
                        <a:effectLst/>
                        <a:latin typeface="+mn-lt"/>
                        <a:ea typeface="+mn-ea"/>
                        <a:cs typeface="+mn-cs"/>
                      </a:endParaRPr>
                    </a:p>
                  </a:txBody>
                  <a:tcPr marL="45720" marR="45720" anchor="ctr" horzOverflow="overflow">
                    <a:lnL w="28575" cap="flat" cmpd="sng" algn="ctr">
                      <a:solidFill>
                        <a:schemeClr val="accent1"/>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pPr marL="0" marR="0" lvl="0" indent="12700" algn="l" defTabSz="914400" rtl="0" eaLnBrk="1" fontAlgn="base" latinLnBrk="0" hangingPunct="1">
                        <a:lnSpc>
                          <a:spcPct val="80000"/>
                        </a:lnSpc>
                        <a:spcBef>
                          <a:spcPct val="0"/>
                        </a:spcBef>
                        <a:spcAft>
                          <a:spcPct val="0"/>
                        </a:spcAft>
                        <a:buClrTx/>
                        <a:buSzTx/>
                        <a:buFontTx/>
                        <a:buNone/>
                        <a:tabLst/>
                      </a:pPr>
                      <a:r>
                        <a:rPr kumimoji="0" lang="ru-RU" sz="1600" b="0" u="none" strike="noStrike" kern="1200" cap="none" normalizeH="0" baseline="0" dirty="0" smtClean="0">
                          <a:ln>
                            <a:noFill/>
                          </a:ln>
                          <a:effectLst/>
                          <a:latin typeface="+mn-lt"/>
                        </a:rPr>
                        <a:t>Умение слышать и слушать, способность отстаивать собственную точку зрения, быть контактным в различных социальных группах, уметь работать в команде, выполнять различные роли в группе и коллективе</a:t>
                      </a:r>
                      <a:endParaRPr kumimoji="0" lang="ru-RU" sz="1600" b="0" u="none" strike="noStrike" kern="1200" cap="none" normalizeH="0" baseline="0" dirty="0" smtClean="0">
                        <a:ln>
                          <a:noFill/>
                        </a:ln>
                        <a:solidFill>
                          <a:schemeClr val="tx1"/>
                        </a:solidFill>
                        <a:effectLst/>
                        <a:latin typeface="+mn-lt"/>
                        <a:ea typeface="+mn-ea"/>
                        <a:cs typeface="+mn-cs"/>
                      </a:endParaRPr>
                    </a:p>
                  </a:txBody>
                  <a:tcPr marL="46800" marR="46800" marT="54000" marB="54000" horzOverflow="overflow">
                    <a:lnL w="12700" cap="flat" cmpd="sng" algn="ctr">
                      <a:solidFill>
                        <a:schemeClr val="accent1">
                          <a:lumMod val="75000"/>
                        </a:schemeClr>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r>
              <a:tr h="694398">
                <a:tc>
                  <a:txBody>
                    <a:bodyPr/>
                    <a:lstStyle/>
                    <a:p>
                      <a:pPr marL="36000" marR="0" lvl="0" indent="36000" algn="l" defTabSz="914400" rtl="0" eaLnBrk="1" fontAlgn="base" latinLnBrk="0" hangingPunct="1">
                        <a:lnSpc>
                          <a:spcPct val="80000"/>
                        </a:lnSpc>
                        <a:spcBef>
                          <a:spcPct val="0"/>
                        </a:spcBef>
                        <a:spcAft>
                          <a:spcPct val="0"/>
                        </a:spcAft>
                        <a:buClrTx/>
                        <a:buSzTx/>
                        <a:buFontTx/>
                        <a:buNone/>
                        <a:tabLst/>
                      </a:pPr>
                      <a:r>
                        <a:rPr kumimoji="0" lang="ru-RU" sz="1600" b="1" u="none" strike="noStrike" kern="1200" cap="none" normalizeH="0" baseline="0" dirty="0" err="1" smtClean="0">
                          <a:ln>
                            <a:noFill/>
                          </a:ln>
                          <a:solidFill>
                            <a:schemeClr val="accent1">
                              <a:lumMod val="50000"/>
                            </a:schemeClr>
                          </a:solidFill>
                          <a:effectLst/>
                        </a:rPr>
                        <a:t>Социально-граждан-ские</a:t>
                      </a:r>
                      <a:endParaRPr kumimoji="0" lang="ru-RU" sz="1600" b="1" u="none" strike="noStrike" kern="1200" cap="none" normalizeH="0" baseline="0" dirty="0" smtClean="0">
                        <a:ln>
                          <a:noFill/>
                        </a:ln>
                        <a:solidFill>
                          <a:schemeClr val="accent1">
                            <a:lumMod val="50000"/>
                          </a:schemeClr>
                        </a:solidFill>
                        <a:effectLst/>
                        <a:latin typeface="+mn-lt"/>
                        <a:ea typeface="+mn-ea"/>
                        <a:cs typeface="+mn-cs"/>
                      </a:endParaRPr>
                    </a:p>
                  </a:txBody>
                  <a:tcPr marL="45720" marR="45720" anchor="ctr" horzOverflow="overflow">
                    <a:lnL w="28575" cap="flat" cmpd="sng" algn="ctr">
                      <a:solidFill>
                        <a:schemeClr val="accent1"/>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rgbClr val="E6F9D3"/>
                    </a:solidFill>
                  </a:tcPr>
                </a:tc>
                <a:tc>
                  <a:txBody>
                    <a:bodyPr/>
                    <a:lstStyle/>
                    <a:p>
                      <a:pPr marL="0" marR="0" lvl="0" indent="12700" algn="l" defTabSz="914400" rtl="0" eaLnBrk="1" fontAlgn="base" latinLnBrk="0" hangingPunct="1">
                        <a:lnSpc>
                          <a:spcPct val="80000"/>
                        </a:lnSpc>
                        <a:spcBef>
                          <a:spcPct val="0"/>
                        </a:spcBef>
                        <a:spcAft>
                          <a:spcPct val="0"/>
                        </a:spcAft>
                        <a:buClrTx/>
                        <a:buSzTx/>
                        <a:buFontTx/>
                        <a:buNone/>
                        <a:tabLst/>
                      </a:pPr>
                      <a:r>
                        <a:rPr kumimoji="0" lang="ru-RU" sz="1600" b="0" u="none" strike="noStrike" kern="1200" cap="none" normalizeH="0" baseline="0" dirty="0" smtClean="0">
                          <a:ln>
                            <a:noFill/>
                          </a:ln>
                          <a:effectLst/>
                          <a:latin typeface="+mn-lt"/>
                        </a:rPr>
                        <a:t>Умение проводить экологический мониторинг, обладать навыками изучения и содействия решению экологических проблем своего города, способность принимать решения и быть ответственным за их результат</a:t>
                      </a:r>
                      <a:endParaRPr kumimoji="0" lang="ru-RU" sz="1600" b="0" u="none" strike="noStrike" kern="1200" cap="none" normalizeH="0" baseline="0" dirty="0" smtClean="0">
                        <a:ln>
                          <a:noFill/>
                        </a:ln>
                        <a:solidFill>
                          <a:schemeClr val="tx1"/>
                        </a:solidFill>
                        <a:effectLst/>
                        <a:latin typeface="+mn-lt"/>
                        <a:ea typeface="+mn-ea"/>
                        <a:cs typeface="+mn-cs"/>
                      </a:endParaRPr>
                    </a:p>
                  </a:txBody>
                  <a:tcPr marL="46800" marR="46800" marT="54000" marB="54000" horzOverflow="overflow">
                    <a:lnL w="12700" cap="flat" cmpd="sng" algn="ctr">
                      <a:solidFill>
                        <a:schemeClr val="accent1">
                          <a:lumMod val="75000"/>
                        </a:schemeClr>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rgbClr val="E6F9D3"/>
                    </a:solidFill>
                  </a:tcPr>
                </a:tc>
              </a:tr>
              <a:tr h="1280611">
                <a:tc>
                  <a:txBody>
                    <a:bodyPr/>
                    <a:lstStyle/>
                    <a:p>
                      <a:pPr marL="36000" marR="0" lvl="0" indent="36000" algn="l" defTabSz="914400" rtl="0" eaLnBrk="1" fontAlgn="base" latinLnBrk="0" hangingPunct="1">
                        <a:lnSpc>
                          <a:spcPct val="80000"/>
                        </a:lnSpc>
                        <a:spcBef>
                          <a:spcPct val="0"/>
                        </a:spcBef>
                        <a:spcAft>
                          <a:spcPct val="0"/>
                        </a:spcAft>
                        <a:buClrTx/>
                        <a:buSzTx/>
                        <a:buFontTx/>
                        <a:buNone/>
                        <a:tabLst/>
                      </a:pPr>
                      <a:r>
                        <a:rPr kumimoji="0" lang="ru-RU" sz="1600" b="1" u="none" strike="noStrike" kern="1200" cap="none" normalizeH="0" baseline="0" dirty="0" err="1" smtClean="0">
                          <a:ln>
                            <a:noFill/>
                          </a:ln>
                          <a:solidFill>
                            <a:schemeClr val="accent1">
                              <a:lumMod val="50000"/>
                            </a:schemeClr>
                          </a:solidFill>
                          <a:effectLst/>
                        </a:rPr>
                        <a:t>Личностно-го</a:t>
                      </a:r>
                      <a:r>
                        <a:rPr kumimoji="0" lang="ru-RU" sz="1600" b="1" u="none" strike="noStrike" kern="1200" cap="none" normalizeH="0" baseline="0" dirty="0" smtClean="0">
                          <a:ln>
                            <a:noFill/>
                          </a:ln>
                          <a:solidFill>
                            <a:schemeClr val="accent1">
                              <a:lumMod val="50000"/>
                            </a:schemeClr>
                          </a:solidFill>
                          <a:effectLst/>
                        </a:rPr>
                        <a:t> роста и само-совершен-ствования</a:t>
                      </a:r>
                      <a:endParaRPr kumimoji="0" lang="ru-RU" sz="1600" b="1" u="none" strike="noStrike" kern="1200" cap="none" normalizeH="0" baseline="0" dirty="0" smtClean="0">
                        <a:ln>
                          <a:noFill/>
                        </a:ln>
                        <a:solidFill>
                          <a:schemeClr val="accent1">
                            <a:lumMod val="50000"/>
                          </a:schemeClr>
                        </a:solidFill>
                        <a:effectLst/>
                        <a:latin typeface="+mn-lt"/>
                        <a:ea typeface="+mn-ea"/>
                        <a:cs typeface="+mn-cs"/>
                      </a:endParaRPr>
                    </a:p>
                  </a:txBody>
                  <a:tcPr marL="45720" marR="45720" anchor="ctr" horzOverflow="overflow">
                    <a:lnL w="28575" cap="flat" cmpd="sng" algn="ctr">
                      <a:solidFill>
                        <a:schemeClr val="accent1"/>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pPr marL="0" marR="0" lvl="0" indent="12700" algn="l" defTabSz="914400" rtl="0" eaLnBrk="1" fontAlgn="base" latinLnBrk="0" hangingPunct="1">
                        <a:lnSpc>
                          <a:spcPct val="80000"/>
                        </a:lnSpc>
                        <a:spcBef>
                          <a:spcPct val="0"/>
                        </a:spcBef>
                        <a:spcAft>
                          <a:spcPct val="0"/>
                        </a:spcAft>
                        <a:buClrTx/>
                        <a:buSzTx/>
                        <a:buFontTx/>
                        <a:buNone/>
                        <a:tabLst/>
                      </a:pPr>
                      <a:r>
                        <a:rPr kumimoji="0" lang="ru-RU" sz="1600" b="0" u="none" strike="noStrike" kern="1200" cap="none" normalizeH="0" baseline="0" dirty="0" smtClean="0">
                          <a:ln>
                            <a:noFill/>
                          </a:ln>
                          <a:effectLst/>
                          <a:latin typeface="+mn-lt"/>
                        </a:rPr>
                        <a:t>Саморегуляция, самоподдержка, ведение здорового образа жизни, комплекс качеств, связанных с основами безопасной жизнедеятельности личности, способность поставить цель и организовать ее достижение, рефлексивное мышление, самоанализ, самооценка, способность к самопознанию и принятию собственных решений, умение определять свое место и роль в окружающем мире</a:t>
                      </a:r>
                      <a:endParaRPr kumimoji="0" lang="ru-RU" sz="1600" b="0" u="none" strike="noStrike" kern="1200" cap="none" normalizeH="0" baseline="0" dirty="0" smtClean="0">
                        <a:ln>
                          <a:noFill/>
                        </a:ln>
                        <a:solidFill>
                          <a:schemeClr val="tx1"/>
                        </a:solidFill>
                        <a:effectLst/>
                        <a:latin typeface="+mn-lt"/>
                        <a:ea typeface="+mn-ea"/>
                        <a:cs typeface="+mn-cs"/>
                      </a:endParaRPr>
                    </a:p>
                  </a:txBody>
                  <a:tcPr marL="46800" marR="46800" marT="54000" marB="54000" horzOverflow="overflow">
                    <a:lnL w="12700" cap="flat" cmpd="sng" algn="ctr">
                      <a:solidFill>
                        <a:schemeClr val="accent1">
                          <a:lumMod val="75000"/>
                        </a:schemeClr>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r>
              <a:tr h="694398">
                <a:tc>
                  <a:txBody>
                    <a:bodyPr/>
                    <a:lstStyle/>
                    <a:p>
                      <a:pPr marL="36000" marR="0" lvl="0" indent="36000" algn="l" defTabSz="914400" rtl="0" eaLnBrk="1" fontAlgn="base" latinLnBrk="0" hangingPunct="1">
                        <a:lnSpc>
                          <a:spcPct val="80000"/>
                        </a:lnSpc>
                        <a:spcBef>
                          <a:spcPct val="0"/>
                        </a:spcBef>
                        <a:spcAft>
                          <a:spcPct val="0"/>
                        </a:spcAft>
                        <a:buClrTx/>
                        <a:buSzTx/>
                        <a:buFontTx/>
                        <a:buNone/>
                        <a:tabLst/>
                      </a:pPr>
                      <a:r>
                        <a:rPr kumimoji="0" lang="ru-RU" sz="1600" b="1" u="none" strike="noStrike" kern="1200" cap="none" normalizeH="0" baseline="0" dirty="0" err="1" smtClean="0">
                          <a:ln>
                            <a:noFill/>
                          </a:ln>
                          <a:solidFill>
                            <a:schemeClr val="accent1">
                              <a:lumMod val="50000"/>
                            </a:schemeClr>
                          </a:solidFill>
                          <a:effectLst/>
                        </a:rPr>
                        <a:t>Экологи-ческая</a:t>
                      </a:r>
                      <a:endParaRPr kumimoji="0" lang="ru-RU" sz="1600" b="1" u="none" strike="noStrike" kern="1200" cap="none" normalizeH="0" baseline="0" dirty="0" smtClean="0">
                        <a:ln>
                          <a:noFill/>
                        </a:ln>
                        <a:solidFill>
                          <a:schemeClr val="accent1">
                            <a:lumMod val="50000"/>
                          </a:schemeClr>
                        </a:solidFill>
                        <a:effectLst/>
                        <a:latin typeface="+mn-lt"/>
                        <a:ea typeface="+mn-ea"/>
                        <a:cs typeface="+mn-cs"/>
                      </a:endParaRPr>
                    </a:p>
                  </a:txBody>
                  <a:tcPr marL="45720" marR="45720" anchor="ctr" horzOverflow="overflow">
                    <a:lnL w="28575" cap="flat" cmpd="sng" algn="ctr">
                      <a:solidFill>
                        <a:schemeClr val="accent1"/>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rgbClr val="E6F9D3"/>
                    </a:solidFill>
                  </a:tcPr>
                </a:tc>
                <a:tc>
                  <a:txBody>
                    <a:bodyPr/>
                    <a:lstStyle/>
                    <a:p>
                      <a:pPr marL="0" marR="0" lvl="0" indent="12700" algn="l" defTabSz="914400" rtl="0" eaLnBrk="1" fontAlgn="base" latinLnBrk="0" hangingPunct="1">
                        <a:lnSpc>
                          <a:spcPct val="80000"/>
                        </a:lnSpc>
                        <a:spcBef>
                          <a:spcPct val="0"/>
                        </a:spcBef>
                        <a:spcAft>
                          <a:spcPct val="0"/>
                        </a:spcAft>
                        <a:buClrTx/>
                        <a:buSzTx/>
                        <a:buFontTx/>
                        <a:buNone/>
                        <a:tabLst/>
                      </a:pPr>
                      <a:r>
                        <a:rPr kumimoji="0" lang="ru-RU" sz="1600" b="0" u="none" strike="noStrike" kern="1200" cap="none" normalizeH="0" baseline="0" dirty="0" smtClean="0">
                          <a:ln>
                            <a:noFill/>
                          </a:ln>
                          <a:effectLst/>
                          <a:latin typeface="+mn-lt"/>
                        </a:rPr>
                        <a:t>Способность системно применять предметные знания и </a:t>
                      </a:r>
                      <a:r>
                        <a:rPr kumimoji="0" lang="ru-RU" sz="1600" b="0" u="none" strike="noStrike" kern="1200" cap="none" normalizeH="0" baseline="0" dirty="0" err="1" smtClean="0">
                          <a:ln>
                            <a:noFill/>
                          </a:ln>
                          <a:effectLst/>
                          <a:latin typeface="+mn-lt"/>
                        </a:rPr>
                        <a:t>надпредметные</a:t>
                      </a:r>
                      <a:r>
                        <a:rPr kumimoji="0" lang="ru-RU" sz="1600" b="0" u="none" strike="noStrike" kern="1200" cap="none" normalizeH="0" baseline="0" dirty="0" smtClean="0">
                          <a:ln>
                            <a:noFill/>
                          </a:ln>
                          <a:effectLst/>
                          <a:latin typeface="+mn-lt"/>
                        </a:rPr>
                        <a:t> умения для самостоятельной  экологической деятельности при решении личностных и социально-значимых задач</a:t>
                      </a:r>
                      <a:endParaRPr kumimoji="0" lang="ru-RU" sz="1600" b="0" u="none" strike="noStrike" kern="1200" cap="none" normalizeH="0" baseline="0" dirty="0" smtClean="0">
                        <a:ln>
                          <a:noFill/>
                        </a:ln>
                        <a:solidFill>
                          <a:schemeClr val="tx1"/>
                        </a:solidFill>
                        <a:effectLst/>
                        <a:latin typeface="+mn-lt"/>
                        <a:ea typeface="+mn-ea"/>
                        <a:cs typeface="+mn-cs"/>
                      </a:endParaRPr>
                    </a:p>
                  </a:txBody>
                  <a:tcPr marL="46800" marR="46800" marT="54000" marB="54000" horzOverflow="overflow">
                    <a:lnL w="12700" cap="flat" cmpd="sng" algn="ctr">
                      <a:solidFill>
                        <a:schemeClr val="accent1">
                          <a:lumMod val="75000"/>
                        </a:schemeClr>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rgbClr val="E6F9D3"/>
                    </a:solidFill>
                  </a:tcPr>
                </a:tc>
              </a:tr>
            </a:tbl>
          </a:graphicData>
        </a:graphic>
      </p:graphicFrame>
    </p:spTree>
    <p:extLst>
      <p:ext uri="{BB962C8B-B14F-4D97-AF65-F5344CB8AC3E}">
        <p14:creationId xmlns:p14="http://schemas.microsoft.com/office/powerpoint/2010/main" xmlns="" val="34924414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50" y="0"/>
            <a:ext cx="8858250" cy="1500188"/>
          </a:xfrm>
        </p:spPr>
        <p:txBody>
          <a:bodyPr>
            <a:noAutofit/>
          </a:bodyPr>
          <a:lstStyle/>
          <a:p>
            <a:pPr>
              <a:defRPr/>
            </a:pPr>
            <a:r>
              <a:rPr lang="ru-RU" sz="2800" b="1" dirty="0" smtClean="0"/>
              <a:t>Оценка уровня сформированности ключевых образовательных компетентностей</a:t>
            </a:r>
            <a:r>
              <a:rPr lang="ru-RU" sz="2800" dirty="0" smtClean="0"/>
              <a:t> (фрагмент таблицы на примере общекультурных компетенций)</a:t>
            </a:r>
            <a:endParaRPr lang="ru-RU" sz="2800" dirty="0"/>
          </a:p>
        </p:txBody>
      </p:sp>
      <p:graphicFrame>
        <p:nvGraphicFramePr>
          <p:cNvPr id="4" name="Содержимое 4"/>
          <p:cNvGraphicFramePr>
            <a:graphicFrameLocks noGrp="1"/>
          </p:cNvGraphicFramePr>
          <p:nvPr>
            <p:ph idx="1"/>
            <p:extLst>
              <p:ext uri="{D42A27DB-BD31-4B8C-83A1-F6EECF244321}">
                <p14:modId xmlns:p14="http://schemas.microsoft.com/office/powerpoint/2010/main" xmlns="" val="4273508950"/>
              </p:ext>
            </p:extLst>
          </p:nvPr>
        </p:nvGraphicFramePr>
        <p:xfrm>
          <a:off x="142875" y="1695450"/>
          <a:ext cx="8858250" cy="5040313"/>
        </p:xfrm>
        <a:graphic>
          <a:graphicData uri="http://schemas.openxmlformats.org/drawingml/2006/table">
            <a:tbl>
              <a:tblPr/>
              <a:tblGrid>
                <a:gridCol w="2000252"/>
                <a:gridCol w="1543731"/>
                <a:gridCol w="1885269"/>
                <a:gridCol w="1657006"/>
                <a:gridCol w="1771992"/>
              </a:tblGrid>
              <a:tr h="366299">
                <a:tc rowSpan="2">
                  <a:txBody>
                    <a:bodyPr/>
                    <a:lstStyle/>
                    <a:p>
                      <a:pPr marL="0" marR="0" lvl="0" indent="0" algn="ctr" defTabSz="914400" rtl="0" eaLnBrk="1" fontAlgn="base" latinLnBrk="0" hangingPunct="1">
                        <a:lnSpc>
                          <a:spcPct val="70000"/>
                        </a:lnSpc>
                        <a:spcBef>
                          <a:spcPct val="0"/>
                        </a:spcBef>
                        <a:spcAft>
                          <a:spcPct val="0"/>
                        </a:spcAft>
                        <a:buClrTx/>
                        <a:buSzTx/>
                        <a:buFontTx/>
                        <a:buNone/>
                        <a:tabLst/>
                      </a:pPr>
                      <a:r>
                        <a:rPr kumimoji="0" lang="ru-RU" sz="1600" i="1" u="none" strike="noStrike" kern="1200" cap="none" normalizeH="0" baseline="0" dirty="0" smtClean="0">
                          <a:ln>
                            <a:noFill/>
                          </a:ln>
                          <a:solidFill>
                            <a:schemeClr val="tx1"/>
                          </a:solidFill>
                          <a:effectLst/>
                          <a:latin typeface="+mn-lt"/>
                          <a:ea typeface="+mn-ea"/>
                          <a:cs typeface="+mn-cs"/>
                        </a:rPr>
                        <a:t>Ключевые образовательные компетентности</a:t>
                      </a:r>
                    </a:p>
                  </a:txBody>
                  <a:tcPr marL="68579" marR="68579" marT="0" marB="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ctr" defTabSz="914400" rtl="0" eaLnBrk="1" fontAlgn="base" latinLnBrk="0" hangingPunct="1">
                        <a:lnSpc>
                          <a:spcPct val="70000"/>
                        </a:lnSpc>
                        <a:spcBef>
                          <a:spcPct val="0"/>
                        </a:spcBef>
                        <a:spcAft>
                          <a:spcPct val="0"/>
                        </a:spcAft>
                        <a:buClrTx/>
                        <a:buSzTx/>
                        <a:buFontTx/>
                        <a:buNone/>
                        <a:tabLst/>
                      </a:pPr>
                      <a:r>
                        <a:rPr kumimoji="0" lang="ru-RU" sz="1600" i="1" u="none" strike="noStrike" kern="1200" cap="none" normalizeH="0" baseline="0" dirty="0" smtClean="0">
                          <a:ln>
                            <a:noFill/>
                          </a:ln>
                          <a:solidFill>
                            <a:schemeClr val="tx1"/>
                          </a:solidFill>
                          <a:effectLst/>
                          <a:latin typeface="+mn-lt"/>
                          <a:ea typeface="+mn-ea"/>
                          <a:cs typeface="+mn-cs"/>
                        </a:rPr>
                        <a:t>Критерии оценки</a:t>
                      </a:r>
                    </a:p>
                  </a:txBody>
                  <a:tcPr marL="68579" marR="68579" marT="0" marB="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chemeClr val="bg1"/>
                    </a:solidFill>
                  </a:tcPr>
                </a:tc>
                <a:tc gridSpan="3">
                  <a:txBody>
                    <a:bodyPr/>
                    <a:lstStyle/>
                    <a:p>
                      <a:pPr marL="0" marR="0" lvl="0" indent="0" algn="ctr" defTabSz="914400" rtl="0" eaLnBrk="1" fontAlgn="base" latinLnBrk="0" hangingPunct="1">
                        <a:lnSpc>
                          <a:spcPct val="70000"/>
                        </a:lnSpc>
                        <a:spcBef>
                          <a:spcPct val="0"/>
                        </a:spcBef>
                        <a:spcAft>
                          <a:spcPct val="0"/>
                        </a:spcAft>
                        <a:buClrTx/>
                        <a:buSzTx/>
                        <a:buFontTx/>
                        <a:buNone/>
                        <a:tabLst/>
                      </a:pPr>
                      <a:r>
                        <a:rPr kumimoji="0" lang="ru-RU" sz="1600" i="1" u="none" strike="noStrike" kern="1200" cap="none" normalizeH="0" baseline="0" dirty="0" smtClean="0">
                          <a:ln>
                            <a:noFill/>
                          </a:ln>
                          <a:solidFill>
                            <a:schemeClr val="tx1"/>
                          </a:solidFill>
                          <a:effectLst/>
                          <a:latin typeface="+mn-lt"/>
                          <a:ea typeface="+mn-ea"/>
                          <a:cs typeface="+mn-cs"/>
                        </a:rPr>
                        <a:t> Уровни сформированности компетентностей</a:t>
                      </a:r>
                    </a:p>
                  </a:txBody>
                  <a:tcPr marL="91439" marR="91439" marT="45726" marB="45726"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a:noFill/>
                    </a:lnTlToBr>
                    <a:lnBlToTr>
                      <a:noFill/>
                    </a:lnBlToTr>
                    <a:solidFill>
                      <a:schemeClr val="bg1"/>
                    </a:solidFill>
                  </a:tcPr>
                </a:tc>
                <a:tc hMerge="1">
                  <a:txBody>
                    <a:bodyPr/>
                    <a:lstStyle/>
                    <a:p>
                      <a:endParaRPr lang="ru-RU"/>
                    </a:p>
                  </a:txBody>
                  <a:tcPr/>
                </a:tc>
                <a:tc hMerge="1">
                  <a:txBody>
                    <a:bodyPr/>
                    <a:lstStyle/>
                    <a:p>
                      <a:endParaRPr lang="ru-RU"/>
                    </a:p>
                  </a:txBody>
                  <a:tcPr/>
                </a:tc>
              </a:tr>
              <a:tr h="384130">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70000"/>
                        </a:lnSpc>
                        <a:spcBef>
                          <a:spcPct val="0"/>
                        </a:spcBef>
                        <a:spcAft>
                          <a:spcPct val="0"/>
                        </a:spcAft>
                        <a:buClrTx/>
                        <a:buSzTx/>
                        <a:buFontTx/>
                        <a:buNone/>
                        <a:tabLst/>
                      </a:pPr>
                      <a:r>
                        <a:rPr kumimoji="0" lang="ru-RU" sz="1600" i="1" u="none" strike="noStrike" kern="1200" cap="none" normalizeH="0" baseline="0" dirty="0" smtClean="0">
                          <a:ln>
                            <a:noFill/>
                          </a:ln>
                          <a:solidFill>
                            <a:schemeClr val="tx1"/>
                          </a:solidFill>
                          <a:effectLst/>
                          <a:latin typeface="+mn-lt"/>
                          <a:ea typeface="+mn-ea"/>
                          <a:cs typeface="+mn-cs"/>
                        </a:rPr>
                        <a:t>Низкий (1)</a:t>
                      </a:r>
                    </a:p>
                  </a:txBody>
                  <a:tcPr marL="91439" marR="91439" marT="45726" marB="45726" anchor="ctr" horzOverflow="overflow">
                    <a:lnL w="28575" cap="flat" cmpd="sng" algn="ctr">
                      <a:solidFill>
                        <a:schemeClr val="accent1"/>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E6F9D3"/>
                    </a:solidFill>
                  </a:tcPr>
                </a:tc>
                <a:tc>
                  <a:txBody>
                    <a:bodyPr/>
                    <a:lstStyle/>
                    <a:p>
                      <a:pPr marL="0" marR="0" lvl="0" indent="0" algn="ctr" defTabSz="914400" rtl="0" eaLnBrk="1" fontAlgn="base" latinLnBrk="0" hangingPunct="1">
                        <a:lnSpc>
                          <a:spcPct val="70000"/>
                        </a:lnSpc>
                        <a:spcBef>
                          <a:spcPct val="0"/>
                        </a:spcBef>
                        <a:spcAft>
                          <a:spcPct val="0"/>
                        </a:spcAft>
                        <a:buClrTx/>
                        <a:buSzTx/>
                        <a:buFontTx/>
                        <a:buNone/>
                        <a:tabLst/>
                      </a:pPr>
                      <a:r>
                        <a:rPr kumimoji="0" lang="ru-RU" sz="1600" i="1" u="none" strike="noStrike" kern="1200" cap="none" normalizeH="0" baseline="0" dirty="0" smtClean="0">
                          <a:ln>
                            <a:noFill/>
                          </a:ln>
                          <a:solidFill>
                            <a:schemeClr val="tx1"/>
                          </a:solidFill>
                          <a:effectLst/>
                          <a:latin typeface="+mn-lt"/>
                          <a:ea typeface="+mn-ea"/>
                          <a:cs typeface="+mn-cs"/>
                        </a:rPr>
                        <a:t>Средний (2)</a:t>
                      </a:r>
                    </a:p>
                  </a:txBody>
                  <a:tcPr marL="91439" marR="91439" marT="45726" marB="45726" anchor="ctr" horzOverflow="overflow">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70000"/>
                        </a:lnSpc>
                        <a:spcBef>
                          <a:spcPct val="0"/>
                        </a:spcBef>
                        <a:spcAft>
                          <a:spcPct val="0"/>
                        </a:spcAft>
                        <a:buClrTx/>
                        <a:buSzTx/>
                        <a:buFontTx/>
                        <a:buNone/>
                        <a:tabLst/>
                      </a:pPr>
                      <a:r>
                        <a:rPr kumimoji="0" lang="ru-RU" sz="1600" i="1" u="none" strike="noStrike" kern="1200" cap="none" normalizeH="0" baseline="0" dirty="0" smtClean="0">
                          <a:ln>
                            <a:noFill/>
                          </a:ln>
                          <a:solidFill>
                            <a:schemeClr val="tx1"/>
                          </a:solidFill>
                          <a:effectLst/>
                          <a:latin typeface="+mn-lt"/>
                          <a:ea typeface="+mn-ea"/>
                          <a:cs typeface="+mn-cs"/>
                        </a:rPr>
                        <a:t>Высокий (3)</a:t>
                      </a:r>
                    </a:p>
                  </a:txBody>
                  <a:tcPr marL="91439" marR="91439" marT="45726" marB="45726" anchor="ctr" horzOverflow="overflow">
                    <a:lnL w="12700" cap="flat" cmpd="sng" algn="ctr">
                      <a:solidFill>
                        <a:schemeClr val="accent1">
                          <a:lumMod val="75000"/>
                        </a:schemeClr>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E6F9D3"/>
                    </a:solidFill>
                  </a:tcPr>
                </a:tc>
              </a:tr>
              <a:tr h="4289884">
                <a:tc>
                  <a:txBody>
                    <a:bodyPr/>
                    <a:lstStyle/>
                    <a:p>
                      <a:pPr marL="92075" marR="0" lvl="0" indent="12700" algn="l" defTabSz="914400" rtl="0" eaLnBrk="1" fontAlgn="base" latinLnBrk="0" hangingPunct="1">
                        <a:lnSpc>
                          <a:spcPct val="100000"/>
                        </a:lnSpc>
                        <a:spcBef>
                          <a:spcPct val="0"/>
                        </a:spcBef>
                        <a:spcAft>
                          <a:spcPts val="0"/>
                        </a:spcAft>
                        <a:buClrTx/>
                        <a:buSzTx/>
                        <a:buFontTx/>
                        <a:buNone/>
                        <a:tabLst/>
                      </a:pPr>
                      <a:r>
                        <a:rPr kumimoji="0" lang="ru-RU" sz="1600" b="1" u="none" strike="noStrike" kern="1200" cap="none" normalizeH="0" baseline="0" dirty="0" smtClean="0">
                          <a:ln>
                            <a:noFill/>
                          </a:ln>
                          <a:solidFill>
                            <a:schemeClr val="accent1">
                              <a:lumMod val="50000"/>
                            </a:schemeClr>
                          </a:solidFill>
                          <a:effectLst>
                            <a:outerShdw blurRad="38100" dist="38100" dir="2700000" algn="tl">
                              <a:srgbClr val="000000">
                                <a:alpha val="43137"/>
                              </a:srgbClr>
                            </a:outerShdw>
                          </a:effectLst>
                          <a:latin typeface="+mn-lt"/>
                          <a:ea typeface="+mn-ea"/>
                          <a:cs typeface="+mn-cs"/>
                        </a:rPr>
                        <a:t>Общекультурная</a:t>
                      </a:r>
                    </a:p>
                    <a:p>
                      <a:pPr marL="92075" marR="0" lvl="0" indent="12700" algn="l" defTabSz="914400" rtl="0" eaLnBrk="1" fontAlgn="base" latinLnBrk="0" hangingPunct="1">
                        <a:lnSpc>
                          <a:spcPct val="100000"/>
                        </a:lnSpc>
                        <a:spcBef>
                          <a:spcPct val="0"/>
                        </a:spcBef>
                        <a:spcAft>
                          <a:spcPts val="0"/>
                        </a:spcAft>
                        <a:buClrTx/>
                        <a:buSzTx/>
                        <a:buFontTx/>
                        <a:buNone/>
                        <a:tabLst/>
                      </a:pPr>
                      <a:r>
                        <a:rPr kumimoji="0" lang="ru-RU" sz="1600" b="1" u="none" strike="noStrike" kern="1200" cap="none" normalizeH="0" baseline="0" dirty="0" smtClean="0">
                          <a:ln>
                            <a:noFill/>
                          </a:ln>
                          <a:solidFill>
                            <a:schemeClr val="accent1">
                              <a:lumMod val="50000"/>
                            </a:schemeClr>
                          </a:solidFill>
                          <a:effectLst>
                            <a:outerShdw blurRad="38100" dist="38100" dir="2700000" algn="tl">
                              <a:srgbClr val="000000">
                                <a:alpha val="43137"/>
                              </a:srgbClr>
                            </a:outerShdw>
                          </a:effectLst>
                          <a:latin typeface="+mn-lt"/>
                          <a:ea typeface="+mn-ea"/>
                          <a:cs typeface="+mn-cs"/>
                        </a:rPr>
                        <a:t>К 1</a:t>
                      </a:r>
                    </a:p>
                    <a:p>
                      <a:pPr marL="0" marR="0" lvl="0" indent="12700" algn="l" defTabSz="914400" rtl="0" eaLnBrk="1" fontAlgn="base" latinLnBrk="0" hangingPunct="1">
                        <a:lnSpc>
                          <a:spcPct val="100000"/>
                        </a:lnSpc>
                        <a:spcBef>
                          <a:spcPct val="0"/>
                        </a:spcBef>
                        <a:spcAft>
                          <a:spcPct val="0"/>
                        </a:spcAft>
                        <a:buClrTx/>
                        <a:buSzTx/>
                        <a:buFontTx/>
                        <a:buNone/>
                        <a:tabLst/>
                      </a:pPr>
                      <a:r>
                        <a:rPr kumimoji="0" lang="ru-RU" sz="1600" b="0" u="none" strike="noStrike" kern="1200" cap="none" normalizeH="0" baseline="0" dirty="0" smtClean="0">
                          <a:ln>
                            <a:noFill/>
                          </a:ln>
                          <a:solidFill>
                            <a:schemeClr val="tx1"/>
                          </a:solidFill>
                          <a:effectLst/>
                          <a:latin typeface="+mn-lt"/>
                          <a:ea typeface="+mn-ea"/>
                          <a:cs typeface="+mn-cs"/>
                        </a:rPr>
                        <a:t>Способность понимать окружающий мир на основе законов природы,  ценностное осмысление природы, бережное отношение к культурно-историческому и природному наследию России, освоение научной картины мира.</a:t>
                      </a:r>
                    </a:p>
                  </a:txBody>
                  <a:tcPr marL="68399" marR="68399" marT="72010" marB="72010"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12700" algn="l" defTabSz="914400" rtl="0" eaLnBrk="1" fontAlgn="base" latinLnBrk="0" hangingPunct="1">
                        <a:lnSpc>
                          <a:spcPct val="100000"/>
                        </a:lnSpc>
                        <a:spcBef>
                          <a:spcPct val="0"/>
                        </a:spcBef>
                        <a:spcAft>
                          <a:spcPct val="0"/>
                        </a:spcAft>
                        <a:buClrTx/>
                        <a:buSzTx/>
                        <a:buFontTx/>
                        <a:buNone/>
                        <a:tabLst/>
                      </a:pPr>
                      <a:r>
                        <a:rPr kumimoji="0" lang="ru-RU" sz="1600" b="0" u="none" strike="noStrike" kern="1200" cap="none" normalizeH="0" baseline="0" dirty="0" smtClean="0">
                          <a:ln>
                            <a:noFill/>
                          </a:ln>
                          <a:solidFill>
                            <a:schemeClr val="tx1"/>
                          </a:solidFill>
                          <a:effectLst/>
                          <a:latin typeface="+mn-lt"/>
                          <a:ea typeface="+mn-ea"/>
                          <a:cs typeface="+mn-cs"/>
                        </a:rPr>
                        <a:t>Ориентация на </a:t>
                      </a:r>
                      <a:r>
                        <a:rPr kumimoji="0" lang="ru-RU" sz="1600" b="0" u="none" strike="noStrike" kern="1200" cap="none" normalizeH="0" baseline="0" dirty="0" err="1" smtClean="0">
                          <a:ln>
                            <a:noFill/>
                          </a:ln>
                          <a:solidFill>
                            <a:schemeClr val="tx1"/>
                          </a:solidFill>
                          <a:effectLst/>
                          <a:latin typeface="+mn-lt"/>
                          <a:ea typeface="+mn-ea"/>
                          <a:cs typeface="+mn-cs"/>
                        </a:rPr>
                        <a:t>обще-культурные</a:t>
                      </a:r>
                      <a:r>
                        <a:rPr kumimoji="0" lang="ru-RU" sz="1600" b="0" u="none" strike="noStrike" kern="1200" cap="none" normalizeH="0" baseline="0" dirty="0" smtClean="0">
                          <a:ln>
                            <a:noFill/>
                          </a:ln>
                          <a:solidFill>
                            <a:schemeClr val="tx1"/>
                          </a:solidFill>
                          <a:effectLst/>
                          <a:latin typeface="+mn-lt"/>
                          <a:ea typeface="+mn-ea"/>
                          <a:cs typeface="+mn-cs"/>
                        </a:rPr>
                        <a:t>, духовно-нравственные основы жизни человечества, опыт познания и  деятельности в освоении научной картины мира.</a:t>
                      </a:r>
                    </a:p>
                  </a:txBody>
                  <a:tcPr marL="68399" marR="68399" marT="72010" marB="72010"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12700" algn="l" defTabSz="914400" rtl="0" eaLnBrk="1" fontAlgn="base" latinLnBrk="0" hangingPunct="1">
                        <a:lnSpc>
                          <a:spcPct val="100000"/>
                        </a:lnSpc>
                        <a:spcBef>
                          <a:spcPct val="0"/>
                        </a:spcBef>
                        <a:spcAft>
                          <a:spcPct val="0"/>
                        </a:spcAft>
                        <a:buClrTx/>
                        <a:buSzTx/>
                        <a:buFontTx/>
                        <a:buNone/>
                        <a:tabLst/>
                      </a:pPr>
                      <a:r>
                        <a:rPr kumimoji="0" lang="ru-RU" sz="1600" b="0" u="none" strike="noStrike" kern="1200" cap="none" normalizeH="0" baseline="0" dirty="0" smtClean="0">
                          <a:ln>
                            <a:noFill/>
                          </a:ln>
                          <a:solidFill>
                            <a:schemeClr val="tx1"/>
                          </a:solidFill>
                          <a:effectLst/>
                          <a:latin typeface="+mn-lt"/>
                          <a:ea typeface="+mn-ea"/>
                          <a:cs typeface="+mn-cs"/>
                        </a:rPr>
                        <a:t>Плохо ориентируется в окружающем мире.</a:t>
                      </a:r>
                    </a:p>
                    <a:p>
                      <a:pPr marL="0" marR="0" lvl="0" indent="12700" algn="l" defTabSz="914400" rtl="0" eaLnBrk="1" fontAlgn="base" latinLnBrk="0" hangingPunct="1">
                        <a:lnSpc>
                          <a:spcPct val="100000"/>
                        </a:lnSpc>
                        <a:spcBef>
                          <a:spcPct val="0"/>
                        </a:spcBef>
                        <a:spcAft>
                          <a:spcPct val="0"/>
                        </a:spcAft>
                        <a:buClrTx/>
                        <a:buSzTx/>
                        <a:buFontTx/>
                        <a:buNone/>
                        <a:tabLst/>
                      </a:pPr>
                      <a:r>
                        <a:rPr kumimoji="0" lang="ru-RU" sz="1600" b="0" u="none" strike="noStrike" kern="1200" cap="none" normalizeH="0" baseline="0" dirty="0" smtClean="0">
                          <a:ln>
                            <a:noFill/>
                          </a:ln>
                          <a:solidFill>
                            <a:schemeClr val="tx1"/>
                          </a:solidFill>
                          <a:effectLst/>
                          <a:latin typeface="+mn-lt"/>
                          <a:ea typeface="+mn-ea"/>
                          <a:cs typeface="+mn-cs"/>
                        </a:rPr>
                        <a:t>Слабо развиты общекультурные, духовно-нравственные ценности, владение эффективными способами организации свободного времени для освоения научной картины мира.</a:t>
                      </a:r>
                    </a:p>
                  </a:txBody>
                  <a:tcPr marL="68399" marR="68399" marT="72010" marB="72010" horzOverflow="overflow">
                    <a:lnL w="28575" cap="flat" cmpd="sng" algn="ctr">
                      <a:solidFill>
                        <a:schemeClr val="accent1"/>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E6F9D3"/>
                    </a:solidFill>
                  </a:tcPr>
                </a:tc>
                <a:tc>
                  <a:txBody>
                    <a:bodyPr/>
                    <a:lstStyle/>
                    <a:p>
                      <a:pPr marL="0" marR="0" lvl="0" indent="12700" algn="l" defTabSz="914400" rtl="0" eaLnBrk="1" fontAlgn="base" latinLnBrk="0" hangingPunct="1">
                        <a:lnSpc>
                          <a:spcPct val="100000"/>
                        </a:lnSpc>
                        <a:spcBef>
                          <a:spcPct val="0"/>
                        </a:spcBef>
                        <a:spcAft>
                          <a:spcPct val="0"/>
                        </a:spcAft>
                        <a:buClrTx/>
                        <a:buSzTx/>
                        <a:buFontTx/>
                        <a:buNone/>
                        <a:tabLst/>
                      </a:pPr>
                      <a:r>
                        <a:rPr kumimoji="0" lang="ru-RU" sz="1600" b="0" u="none" strike="noStrike" kern="1200" cap="none" normalizeH="0" baseline="0" dirty="0" smtClean="0">
                          <a:ln>
                            <a:noFill/>
                          </a:ln>
                          <a:solidFill>
                            <a:schemeClr val="tx1"/>
                          </a:solidFill>
                          <a:effectLst/>
                          <a:latin typeface="+mn-lt"/>
                          <a:ea typeface="+mn-ea"/>
                          <a:cs typeface="+mn-cs"/>
                        </a:rPr>
                        <a:t>Средне ориентируется в окружающем мире. Средне развиты </a:t>
                      </a:r>
                      <a:r>
                        <a:rPr kumimoji="0" lang="ru-RU" sz="1600" b="0" u="none" strike="noStrike" kern="1200" cap="none" normalizeH="0" baseline="0" dirty="0" err="1" smtClean="0">
                          <a:ln>
                            <a:noFill/>
                          </a:ln>
                          <a:solidFill>
                            <a:schemeClr val="tx1"/>
                          </a:solidFill>
                          <a:effectLst/>
                          <a:latin typeface="+mn-lt"/>
                          <a:ea typeface="+mn-ea"/>
                          <a:cs typeface="+mn-cs"/>
                        </a:rPr>
                        <a:t>обще-культурные</a:t>
                      </a:r>
                      <a:r>
                        <a:rPr kumimoji="0" lang="ru-RU" sz="1600" b="0" u="none" strike="noStrike" kern="1200" cap="none" normalizeH="0" baseline="0" dirty="0" smtClean="0">
                          <a:ln>
                            <a:noFill/>
                          </a:ln>
                          <a:solidFill>
                            <a:schemeClr val="tx1"/>
                          </a:solidFill>
                          <a:effectLst/>
                          <a:latin typeface="+mn-lt"/>
                          <a:ea typeface="+mn-ea"/>
                          <a:cs typeface="+mn-cs"/>
                        </a:rPr>
                        <a:t>, духовные и нравственные ориентиры, владение эффективными способами организации свободного времени.</a:t>
                      </a:r>
                    </a:p>
                  </a:txBody>
                  <a:tcPr marL="68399" marR="68399" marT="72010" marB="72010" horzOverflow="overflow">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12700" algn="l" defTabSz="914400" rtl="0" eaLnBrk="1" fontAlgn="base" latinLnBrk="0" hangingPunct="1">
                        <a:lnSpc>
                          <a:spcPct val="100000"/>
                        </a:lnSpc>
                        <a:spcBef>
                          <a:spcPct val="0"/>
                        </a:spcBef>
                        <a:spcAft>
                          <a:spcPct val="0"/>
                        </a:spcAft>
                        <a:buClrTx/>
                        <a:buSzTx/>
                        <a:buFontTx/>
                        <a:buNone/>
                        <a:tabLst/>
                      </a:pPr>
                      <a:r>
                        <a:rPr kumimoji="0" lang="ru-RU" sz="1600" b="0" u="none" strike="noStrike" kern="1200" cap="none" normalizeH="0" baseline="0" dirty="0" smtClean="0">
                          <a:ln>
                            <a:noFill/>
                          </a:ln>
                          <a:solidFill>
                            <a:schemeClr val="tx1"/>
                          </a:solidFill>
                          <a:effectLst/>
                          <a:latin typeface="+mn-lt"/>
                          <a:ea typeface="+mn-ea"/>
                          <a:cs typeface="+mn-cs"/>
                        </a:rPr>
                        <a:t>Хорошо ориентируется и понимает окружающий мир.</a:t>
                      </a:r>
                    </a:p>
                    <a:p>
                      <a:pPr marL="0" marR="0" lvl="0" indent="12700" algn="l" defTabSz="914400" rtl="0" eaLnBrk="1" fontAlgn="base" latinLnBrk="0" hangingPunct="1">
                        <a:lnSpc>
                          <a:spcPct val="100000"/>
                        </a:lnSpc>
                        <a:spcBef>
                          <a:spcPct val="0"/>
                        </a:spcBef>
                        <a:spcAft>
                          <a:spcPct val="0"/>
                        </a:spcAft>
                        <a:buClrTx/>
                        <a:buSzTx/>
                        <a:buFontTx/>
                        <a:buNone/>
                        <a:tabLst/>
                      </a:pPr>
                      <a:r>
                        <a:rPr kumimoji="0" lang="ru-RU" sz="1600" b="0" u="none" strike="noStrike" kern="1200" cap="none" normalizeH="0" baseline="0" dirty="0" smtClean="0">
                          <a:ln>
                            <a:noFill/>
                          </a:ln>
                          <a:solidFill>
                            <a:schemeClr val="tx1"/>
                          </a:solidFill>
                          <a:effectLst/>
                          <a:latin typeface="+mn-lt"/>
                          <a:ea typeface="+mn-ea"/>
                          <a:cs typeface="+mn-cs"/>
                        </a:rPr>
                        <a:t>Ориентирован на </a:t>
                      </a:r>
                      <a:r>
                        <a:rPr kumimoji="0" lang="ru-RU" sz="1600" b="0" u="none" strike="noStrike" kern="1200" cap="none" normalizeH="0" baseline="0" dirty="0" err="1" smtClean="0">
                          <a:ln>
                            <a:noFill/>
                          </a:ln>
                          <a:solidFill>
                            <a:schemeClr val="tx1"/>
                          </a:solidFill>
                          <a:effectLst/>
                          <a:latin typeface="+mn-lt"/>
                          <a:ea typeface="+mn-ea"/>
                          <a:cs typeface="+mn-cs"/>
                        </a:rPr>
                        <a:t>обще-культурные</a:t>
                      </a:r>
                      <a:r>
                        <a:rPr kumimoji="0" lang="ru-RU" sz="1600" b="0" u="none" strike="noStrike" kern="1200" cap="none" normalizeH="0" baseline="0" dirty="0" smtClean="0">
                          <a:ln>
                            <a:noFill/>
                          </a:ln>
                          <a:solidFill>
                            <a:schemeClr val="tx1"/>
                          </a:solidFill>
                          <a:effectLst/>
                          <a:latin typeface="+mn-lt"/>
                          <a:ea typeface="+mn-ea"/>
                          <a:cs typeface="+mn-cs"/>
                        </a:rPr>
                        <a:t>, духовно-нравственные ценности, владение эффективными способами организации свободного времени.</a:t>
                      </a:r>
                    </a:p>
                  </a:txBody>
                  <a:tcPr marL="68399" marR="68399" marT="72010" marB="72010" horzOverflow="overflow">
                    <a:lnL w="12700" cap="flat" cmpd="sng" algn="ctr">
                      <a:solidFill>
                        <a:schemeClr val="accent1">
                          <a:lumMod val="75000"/>
                        </a:schemeClr>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E6F9D3"/>
                    </a:solidFill>
                  </a:tcPr>
                </a:tc>
              </a:tr>
            </a:tbl>
          </a:graphicData>
        </a:graphic>
      </p:graphicFrame>
    </p:spTree>
    <p:extLst>
      <p:ext uri="{BB962C8B-B14F-4D97-AF65-F5344CB8AC3E}">
        <p14:creationId xmlns:p14="http://schemas.microsoft.com/office/powerpoint/2010/main" xmlns="" val="35798872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25" y="357188"/>
            <a:ext cx="8143875" cy="1011237"/>
          </a:xfrm>
        </p:spPr>
        <p:txBody>
          <a:bodyPr>
            <a:noAutofit/>
          </a:bodyPr>
          <a:lstStyle/>
          <a:p>
            <a:pPr algn="ctr">
              <a:defRPr/>
            </a:pPr>
            <a:r>
              <a:rPr lang="ru-RU" sz="3600" b="1" dirty="0" smtClean="0">
                <a:solidFill>
                  <a:schemeClr val="accent1">
                    <a:lumMod val="50000"/>
                  </a:schemeClr>
                </a:solidFill>
              </a:rPr>
              <a:t>УК= К1 + К2 + К3 + К4 + К5 + К6+ К7</a:t>
            </a:r>
          </a:p>
        </p:txBody>
      </p:sp>
      <p:sp>
        <p:nvSpPr>
          <p:cNvPr id="4" name="Содержимое 2"/>
          <p:cNvSpPr>
            <a:spLocks noGrp="1"/>
          </p:cNvSpPr>
          <p:nvPr>
            <p:ph idx="1"/>
          </p:nvPr>
        </p:nvSpPr>
        <p:spPr>
          <a:xfrm>
            <a:off x="1071563" y="1571625"/>
            <a:ext cx="8001000" cy="5214938"/>
          </a:xfrm>
        </p:spPr>
        <p:txBody>
          <a:bodyPr rtlCol="0">
            <a:normAutofit/>
          </a:bodyPr>
          <a:lstStyle/>
          <a:p>
            <a:pPr marL="357188" indent="0" fontAlgn="auto">
              <a:spcBef>
                <a:spcPts val="0"/>
              </a:spcBef>
              <a:spcAft>
                <a:spcPts val="0"/>
              </a:spcAft>
              <a:buFont typeface="Arial" pitchFamily="34" charset="0"/>
              <a:buNone/>
              <a:defRPr/>
            </a:pPr>
            <a:r>
              <a:rPr lang="ru-RU" sz="2400" dirty="0" smtClean="0"/>
              <a:t>где УК – уровень сформированности компетенций;</a:t>
            </a:r>
          </a:p>
          <a:p>
            <a:pPr marL="357188" indent="0" fontAlgn="auto">
              <a:spcBef>
                <a:spcPts val="0"/>
              </a:spcBef>
              <a:spcAft>
                <a:spcPts val="0"/>
              </a:spcAft>
              <a:buFont typeface="Arial" pitchFamily="34" charset="0"/>
              <a:buNone/>
              <a:defRPr/>
            </a:pPr>
            <a:r>
              <a:rPr lang="ru-RU" sz="2400" dirty="0" smtClean="0"/>
              <a:t>К1 – общекультурные,</a:t>
            </a:r>
          </a:p>
          <a:p>
            <a:pPr marL="357188" indent="0" fontAlgn="auto">
              <a:spcBef>
                <a:spcPts val="0"/>
              </a:spcBef>
              <a:spcAft>
                <a:spcPts val="0"/>
              </a:spcAft>
              <a:buFont typeface="Arial" pitchFamily="34" charset="0"/>
              <a:buNone/>
              <a:defRPr/>
            </a:pPr>
            <a:r>
              <a:rPr lang="ru-RU" sz="2400" dirty="0" smtClean="0"/>
              <a:t>К2 – учебно-познавательные,</a:t>
            </a:r>
          </a:p>
          <a:p>
            <a:pPr marL="357188" indent="0" fontAlgn="auto">
              <a:spcBef>
                <a:spcPts val="0"/>
              </a:spcBef>
              <a:spcAft>
                <a:spcPts val="0"/>
              </a:spcAft>
              <a:buFont typeface="Arial" pitchFamily="34" charset="0"/>
              <a:buNone/>
              <a:defRPr/>
            </a:pPr>
            <a:r>
              <a:rPr lang="ru-RU" sz="2400" dirty="0" smtClean="0"/>
              <a:t>К3 – информационные,</a:t>
            </a:r>
          </a:p>
          <a:p>
            <a:pPr marL="357188" indent="0" fontAlgn="auto">
              <a:spcBef>
                <a:spcPts val="0"/>
              </a:spcBef>
              <a:spcAft>
                <a:spcPts val="0"/>
              </a:spcAft>
              <a:buFont typeface="Arial" pitchFamily="34" charset="0"/>
              <a:buNone/>
              <a:defRPr/>
            </a:pPr>
            <a:r>
              <a:rPr lang="ru-RU" sz="2400" dirty="0" smtClean="0"/>
              <a:t>К4 – коммуникативные,</a:t>
            </a:r>
          </a:p>
          <a:p>
            <a:pPr marL="357188" indent="0" fontAlgn="auto">
              <a:spcBef>
                <a:spcPts val="0"/>
              </a:spcBef>
              <a:spcAft>
                <a:spcPts val="0"/>
              </a:spcAft>
              <a:buFont typeface="Arial" pitchFamily="34" charset="0"/>
              <a:buNone/>
              <a:defRPr/>
            </a:pPr>
            <a:r>
              <a:rPr lang="ru-RU" sz="2400" dirty="0" smtClean="0"/>
              <a:t>К5 – социально-гражданские,</a:t>
            </a:r>
          </a:p>
          <a:p>
            <a:pPr marL="357188" indent="0" fontAlgn="auto">
              <a:spcBef>
                <a:spcPts val="0"/>
              </a:spcBef>
              <a:spcAft>
                <a:spcPts val="0"/>
              </a:spcAft>
              <a:buFont typeface="Arial" pitchFamily="34" charset="0"/>
              <a:buNone/>
              <a:defRPr/>
            </a:pPr>
            <a:r>
              <a:rPr lang="ru-RU" sz="2400" dirty="0" smtClean="0"/>
              <a:t>К6 – личностного роста и самосовершенствования,</a:t>
            </a:r>
          </a:p>
          <a:p>
            <a:pPr marL="357188" indent="0" fontAlgn="auto">
              <a:spcBef>
                <a:spcPts val="0"/>
              </a:spcBef>
              <a:spcAft>
                <a:spcPts val="0"/>
              </a:spcAft>
              <a:buFont typeface="Arial" pitchFamily="34" charset="0"/>
              <a:buNone/>
              <a:defRPr/>
            </a:pPr>
            <a:r>
              <a:rPr lang="ru-RU" sz="2400" dirty="0" smtClean="0"/>
              <a:t>К7–экологическая компетентность.</a:t>
            </a:r>
          </a:p>
          <a:p>
            <a:pPr marL="0" indent="0" fontAlgn="auto">
              <a:spcBef>
                <a:spcPts val="1200"/>
              </a:spcBef>
              <a:spcAft>
                <a:spcPts val="0"/>
              </a:spcAft>
              <a:buFont typeface="Arial" pitchFamily="34" charset="0"/>
              <a:buNone/>
              <a:defRPr/>
            </a:pPr>
            <a:r>
              <a:rPr lang="ru-RU" sz="2400" dirty="0" smtClean="0"/>
              <a:t>Уровень сформированности ключевых образовательных компетенций: </a:t>
            </a:r>
          </a:p>
          <a:p>
            <a:pPr marL="1879600" indent="0" fontAlgn="auto">
              <a:spcBef>
                <a:spcPts val="0"/>
              </a:spcBef>
              <a:spcAft>
                <a:spcPts val="0"/>
              </a:spcAft>
              <a:buFont typeface="Wingdings 2" pitchFamily="18" charset="2"/>
              <a:buNone/>
              <a:defRPr/>
            </a:pPr>
            <a:r>
              <a:rPr lang="ru-RU" sz="2400" b="1" dirty="0" smtClean="0"/>
              <a:t>7–10 баллов </a:t>
            </a:r>
            <a:r>
              <a:rPr lang="ru-RU" sz="2400" dirty="0" smtClean="0"/>
              <a:t>– низкий;</a:t>
            </a:r>
          </a:p>
          <a:p>
            <a:pPr marL="1879600" indent="0" fontAlgn="auto">
              <a:spcBef>
                <a:spcPts val="0"/>
              </a:spcBef>
              <a:spcAft>
                <a:spcPts val="0"/>
              </a:spcAft>
              <a:buFont typeface="Arial" pitchFamily="34" charset="0"/>
              <a:buNone/>
              <a:defRPr/>
            </a:pPr>
            <a:r>
              <a:rPr lang="ru-RU" sz="2400" b="1" dirty="0" smtClean="0"/>
              <a:t>от 11 до 17</a:t>
            </a:r>
            <a:r>
              <a:rPr lang="ru-RU" sz="2400" dirty="0" smtClean="0"/>
              <a:t> – средний;</a:t>
            </a:r>
          </a:p>
          <a:p>
            <a:pPr marL="1879600" indent="0" fontAlgn="auto">
              <a:spcBef>
                <a:spcPts val="0"/>
              </a:spcBef>
              <a:spcAft>
                <a:spcPts val="0"/>
              </a:spcAft>
              <a:buFont typeface="Arial" pitchFamily="34" charset="0"/>
              <a:buNone/>
              <a:defRPr/>
            </a:pPr>
            <a:r>
              <a:rPr lang="ru-RU" sz="2400" b="1" dirty="0" smtClean="0"/>
              <a:t>от 18 до 21 </a:t>
            </a:r>
            <a:r>
              <a:rPr lang="ru-RU" sz="2400" dirty="0" smtClean="0"/>
              <a:t>– высокий уровень.</a:t>
            </a:r>
            <a:endParaRPr lang="ru-RU" sz="2400" dirty="0"/>
          </a:p>
        </p:txBody>
      </p:sp>
    </p:spTree>
    <p:extLst>
      <p:ext uri="{BB962C8B-B14F-4D97-AF65-F5344CB8AC3E}">
        <p14:creationId xmlns:p14="http://schemas.microsoft.com/office/powerpoint/2010/main" xmlns="" val="8398910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Основные задачи курса</a:t>
            </a:r>
            <a:endParaRPr lang="ru-RU" dirty="0"/>
          </a:p>
        </p:txBody>
      </p:sp>
      <p:sp>
        <p:nvSpPr>
          <p:cNvPr id="3" name="Объект 2"/>
          <p:cNvSpPr>
            <a:spLocks noGrp="1"/>
          </p:cNvSpPr>
          <p:nvPr>
            <p:ph idx="1"/>
          </p:nvPr>
        </p:nvSpPr>
        <p:spPr>
          <a:xfrm>
            <a:off x="251520" y="1124744"/>
            <a:ext cx="8229600" cy="4525963"/>
          </a:xfrm>
        </p:spPr>
        <p:txBody>
          <a:bodyPr/>
          <a:lstStyle/>
          <a:p>
            <a:pPr>
              <a:buNone/>
            </a:pPr>
            <a:r>
              <a:rPr lang="ru-RU" sz="1600" dirty="0" smtClean="0"/>
              <a:t>Обучающие</a:t>
            </a:r>
            <a:r>
              <a:rPr lang="ru-RU" sz="1600" dirty="0"/>
              <a:t>:</a:t>
            </a:r>
          </a:p>
          <a:p>
            <a:pPr lvl="0"/>
            <a:r>
              <a:rPr lang="ru-RU" sz="1600" dirty="0"/>
              <a:t>сформировать знания об устойчивом развитии цивилизации, основных законах экологии и о </a:t>
            </a:r>
            <a:r>
              <a:rPr lang="ru-RU" sz="1600" dirty="0" err="1"/>
              <a:t>биосферосовместимых</a:t>
            </a:r>
            <a:r>
              <a:rPr lang="ru-RU" sz="1600" dirty="0"/>
              <a:t> принципах деятельности человечества;</a:t>
            </a:r>
          </a:p>
          <a:p>
            <a:pPr lvl="0"/>
            <a:r>
              <a:rPr lang="ru-RU" sz="1600" dirty="0"/>
              <a:t>овладеть знаниями и навыками, необходимыми в области мониторинговых исследований окружающей среды.</a:t>
            </a:r>
          </a:p>
          <a:p>
            <a:pPr>
              <a:buNone/>
            </a:pPr>
            <a:r>
              <a:rPr lang="ru-RU" sz="1600" dirty="0"/>
              <a:t>Воспитательные:</a:t>
            </a:r>
          </a:p>
          <a:p>
            <a:pPr lvl="0"/>
            <a:r>
              <a:rPr lang="ru-RU" sz="1600" dirty="0"/>
              <a:t>сформировать гражданскую позицию, связанную с ответственностью за состояние окружающей среды, своего здоровья и здоровья других людей, активную общественную позицию как в деле отстаивания своих законных прав на благоприятную окружающую среду, так и в практическом участии в мероприятиях по формированию благоприятной среды, предотвращению и недопущению экологических правонарушений (организация экологического школьного мониторинга</a:t>
            </a:r>
            <a:r>
              <a:rPr lang="ru-RU" sz="1600" dirty="0" smtClean="0"/>
              <a:t>);</a:t>
            </a:r>
          </a:p>
          <a:p>
            <a:pPr lvl="0"/>
            <a:r>
              <a:rPr lang="ru-RU" sz="1600" dirty="0" smtClean="0"/>
              <a:t>помочь в осознании своей роли в улучшении будущего, тесной взаимосвязи между природой, экономикой и обществом;</a:t>
            </a:r>
          </a:p>
          <a:p>
            <a:pPr lvl="0"/>
            <a:r>
              <a:rPr lang="ru-RU" sz="1600" dirty="0" smtClean="0"/>
              <a:t>создать условия для принятия ценностно-смысловых ориентиров (познание как ценность, «я» как ценность, другие люди как ценность, социально- значимая деятельность как ценность, ответственность как ценность), формирования УУД и ключевых образовательных компетентностей.</a:t>
            </a:r>
          </a:p>
          <a:p>
            <a:pPr lvl="0"/>
            <a:endParaRPr lang="ru-RU" sz="1600" dirty="0"/>
          </a:p>
        </p:txBody>
      </p:sp>
    </p:spTree>
    <p:extLst>
      <p:ext uri="{BB962C8B-B14F-4D97-AF65-F5344CB8AC3E}">
        <p14:creationId xmlns:p14="http://schemas.microsoft.com/office/powerpoint/2010/main" xmlns="" val="27244399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785813" y="0"/>
            <a:ext cx="8358187" cy="1857375"/>
          </a:xfrm>
        </p:spPr>
        <p:txBody>
          <a:bodyPr>
            <a:noAutofit/>
          </a:bodyPr>
          <a:lstStyle/>
          <a:p>
            <a:pPr>
              <a:defRPr/>
            </a:pPr>
            <a:r>
              <a:rPr lang="ru-RU" sz="3600" b="1" dirty="0" smtClean="0"/>
              <a:t>Оценка уровня сформированности</a:t>
            </a:r>
            <a:r>
              <a:rPr lang="ru-RU" sz="3600" dirty="0" smtClean="0"/>
              <a:t/>
            </a:r>
            <a:br>
              <a:rPr lang="ru-RU" sz="3600" dirty="0" smtClean="0"/>
            </a:br>
            <a:r>
              <a:rPr lang="ru-RU" sz="3600" b="1" dirty="0" smtClean="0"/>
              <a:t>ключевых образовательных компетентностей</a:t>
            </a:r>
            <a:endParaRPr lang="ru-RU" sz="3600" dirty="0"/>
          </a:p>
        </p:txBody>
      </p:sp>
      <p:sp>
        <p:nvSpPr>
          <p:cNvPr id="27651" name="Содержимое 4"/>
          <p:cNvSpPr>
            <a:spLocks noGrp="1"/>
          </p:cNvSpPr>
          <p:nvPr>
            <p:ph idx="1"/>
          </p:nvPr>
        </p:nvSpPr>
        <p:spPr>
          <a:xfrm>
            <a:off x="1000125" y="1857375"/>
            <a:ext cx="8143875" cy="857250"/>
          </a:xfrm>
        </p:spPr>
        <p:txBody>
          <a:bodyPr/>
          <a:lstStyle/>
          <a:p>
            <a:r>
              <a:rPr lang="ru-RU" altLang="ru-RU" sz="2400" b="1" smtClean="0"/>
              <a:t>Таблица 1.</a:t>
            </a:r>
            <a:r>
              <a:rPr lang="ru-RU" altLang="ru-RU" sz="2400" smtClean="0"/>
              <a:t> Уровень сформированности ключевых образовательных компетентностей</a:t>
            </a:r>
          </a:p>
          <a:p>
            <a:endParaRPr lang="ru-RU" altLang="ru-RU" sz="2400" smtClean="0"/>
          </a:p>
        </p:txBody>
      </p:sp>
      <p:graphicFrame>
        <p:nvGraphicFramePr>
          <p:cNvPr id="6" name="Таблица 5"/>
          <p:cNvGraphicFramePr>
            <a:graphicFrameLocks noGrp="1"/>
          </p:cNvGraphicFramePr>
          <p:nvPr/>
        </p:nvGraphicFramePr>
        <p:xfrm>
          <a:off x="395536" y="2708920"/>
          <a:ext cx="7632700" cy="2971800"/>
        </p:xfrm>
        <a:graphic>
          <a:graphicData uri="http://schemas.openxmlformats.org/drawingml/2006/table">
            <a:tbl>
              <a:tblPr/>
              <a:tblGrid>
                <a:gridCol w="1908175"/>
                <a:gridCol w="1908175"/>
                <a:gridCol w="1908175"/>
                <a:gridCol w="1908175"/>
              </a:tblGrid>
              <a:tr h="990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rgbClr val="3F6D19"/>
                          </a:solidFill>
                          <a:effectLst/>
                          <a:latin typeface="Arial" pitchFamily="34" charset="0"/>
                          <a:cs typeface="Times New Roman" pitchFamily="18" charset="0"/>
                        </a:rPr>
                        <a:t>Количество учащихся</a:t>
                      </a:r>
                      <a:endParaRPr kumimoji="0" lang="ru-RU" sz="2000" b="1" i="0" u="none" strike="noStrike" cap="none" normalizeH="0" baseline="0" smtClean="0">
                        <a:ln>
                          <a:noFill/>
                        </a:ln>
                        <a:solidFill>
                          <a:srgbClr val="3F6D19"/>
                        </a:solidFill>
                        <a:effectLst/>
                        <a:latin typeface="Times New Roman" pitchFamily="18" charset="0"/>
                        <a:cs typeface="Times New Roman" pitchFamily="18" charset="0"/>
                      </a:endParaRPr>
                    </a:p>
                  </a:txBody>
                  <a:tcPr marL="68580" marR="68580" marT="0" marB="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E5F6D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rgbClr val="3F6D19"/>
                          </a:solidFill>
                          <a:effectLst/>
                          <a:latin typeface="Arial" pitchFamily="34" charset="0"/>
                          <a:cs typeface="Times New Roman" pitchFamily="18" charset="0"/>
                        </a:rPr>
                        <a:t>высокий</a:t>
                      </a:r>
                      <a:endParaRPr kumimoji="0" lang="ru-RU" sz="2000" b="1" i="0" u="none" strike="noStrike" cap="none" normalizeH="0" baseline="0" smtClean="0">
                        <a:ln>
                          <a:noFill/>
                        </a:ln>
                        <a:solidFill>
                          <a:srgbClr val="3F6D19"/>
                        </a:solidFill>
                        <a:effectLst/>
                        <a:latin typeface="Times New Roman" pitchFamily="18" charset="0"/>
                        <a:cs typeface="Times New Roman" pitchFamily="18" charset="0"/>
                      </a:endParaRPr>
                    </a:p>
                  </a:txBody>
                  <a:tcPr marL="68580" marR="68580" marT="0" marB="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E5F6D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rgbClr val="3F6D19"/>
                          </a:solidFill>
                          <a:effectLst/>
                          <a:latin typeface="Arial" pitchFamily="34" charset="0"/>
                          <a:cs typeface="Times New Roman" pitchFamily="18" charset="0"/>
                        </a:rPr>
                        <a:t>средний</a:t>
                      </a:r>
                      <a:endParaRPr kumimoji="0" lang="ru-RU" sz="2000" b="1" i="0" u="none" strike="noStrike" cap="none" normalizeH="0" baseline="0" smtClean="0">
                        <a:ln>
                          <a:noFill/>
                        </a:ln>
                        <a:solidFill>
                          <a:srgbClr val="3F6D19"/>
                        </a:solidFill>
                        <a:effectLst/>
                        <a:latin typeface="Times New Roman" pitchFamily="18" charset="0"/>
                        <a:cs typeface="Times New Roman" pitchFamily="18" charset="0"/>
                      </a:endParaRPr>
                    </a:p>
                  </a:txBody>
                  <a:tcPr marL="68580" marR="68580" marT="0" marB="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E5F6D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rgbClr val="3F6D19"/>
                          </a:solidFill>
                          <a:effectLst/>
                          <a:latin typeface="Arial" pitchFamily="34" charset="0"/>
                          <a:cs typeface="Times New Roman" pitchFamily="18" charset="0"/>
                        </a:rPr>
                        <a:t>низкий</a:t>
                      </a:r>
                      <a:endParaRPr kumimoji="0" lang="ru-RU" sz="2000" b="1" i="0" u="none" strike="noStrike" cap="none" normalizeH="0" baseline="0" smtClean="0">
                        <a:ln>
                          <a:noFill/>
                        </a:ln>
                        <a:solidFill>
                          <a:srgbClr val="3F6D19"/>
                        </a:solidFill>
                        <a:effectLst/>
                        <a:latin typeface="Times New Roman" pitchFamily="18" charset="0"/>
                        <a:cs typeface="Times New Roman" pitchFamily="18" charset="0"/>
                      </a:endParaRPr>
                    </a:p>
                  </a:txBody>
                  <a:tcPr marL="68580" marR="68580" marT="0" marB="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E5F6D8"/>
                    </a:solidFill>
                  </a:tcPr>
                </a:tc>
              </a:tr>
              <a:tr h="990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rgbClr val="3F6D19"/>
                        </a:solidFill>
                        <a:effectLst/>
                        <a:latin typeface="Arial" pitchFamily="34" charset="0"/>
                        <a:cs typeface="Times New Roman" pitchFamily="18" charset="0"/>
                      </a:endParaRPr>
                    </a:p>
                  </a:txBody>
                  <a:tcPr marL="68580" marR="68580" marT="0" marB="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rgbClr val="3F6D19"/>
                        </a:solidFill>
                        <a:effectLst/>
                        <a:latin typeface="Arial" pitchFamily="34" charset="0"/>
                        <a:cs typeface="Times New Roman" pitchFamily="18" charset="0"/>
                      </a:endParaRPr>
                    </a:p>
                  </a:txBody>
                  <a:tcPr marL="68580" marR="68580" marT="0" marB="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rgbClr val="3F6D19"/>
                        </a:solidFill>
                        <a:effectLst/>
                        <a:latin typeface="Arial" pitchFamily="34" charset="0"/>
                        <a:cs typeface="Times New Roman" pitchFamily="18" charset="0"/>
                      </a:endParaRPr>
                    </a:p>
                  </a:txBody>
                  <a:tcPr marL="68580" marR="68580" marT="0" marB="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rgbClr val="3F6D19"/>
                        </a:solidFill>
                        <a:effectLst/>
                        <a:latin typeface="Arial" pitchFamily="34" charset="0"/>
                        <a:cs typeface="Times New Roman" pitchFamily="18" charset="0"/>
                      </a:endParaRPr>
                    </a:p>
                  </a:txBody>
                  <a:tcPr marL="68580" marR="68580" marT="0" marB="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r>
              <a:tr h="990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rgbClr val="3F6D19"/>
                          </a:solidFill>
                          <a:effectLst/>
                          <a:latin typeface="Arial" pitchFamily="34" charset="0"/>
                          <a:cs typeface="Times New Roman" pitchFamily="18" charset="0"/>
                        </a:rPr>
                        <a:t>Процентный показатель</a:t>
                      </a:r>
                      <a:endParaRPr kumimoji="0" lang="ru-RU" sz="2000" b="1" i="0" u="none" strike="noStrike" cap="none" normalizeH="0" baseline="0" smtClean="0">
                        <a:ln>
                          <a:noFill/>
                        </a:ln>
                        <a:solidFill>
                          <a:srgbClr val="3F6D19"/>
                        </a:solidFill>
                        <a:effectLst/>
                        <a:latin typeface="Times New Roman" pitchFamily="18" charset="0"/>
                        <a:cs typeface="Times New Roman" pitchFamily="18" charset="0"/>
                      </a:endParaRPr>
                    </a:p>
                  </a:txBody>
                  <a:tcPr marL="68580" marR="68580" marT="0" marB="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rgbClr val="3F6D19"/>
                        </a:solidFill>
                        <a:effectLst/>
                        <a:latin typeface="Arial" pitchFamily="34" charset="0"/>
                        <a:cs typeface="Times New Roman" pitchFamily="18" charset="0"/>
                      </a:endParaRPr>
                    </a:p>
                  </a:txBody>
                  <a:tcPr marL="68580" marR="68580" marT="0" marB="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rgbClr val="3F6D19"/>
                        </a:solidFill>
                        <a:effectLst/>
                        <a:latin typeface="Arial" pitchFamily="34" charset="0"/>
                        <a:cs typeface="Times New Roman" pitchFamily="18" charset="0"/>
                      </a:endParaRPr>
                    </a:p>
                  </a:txBody>
                  <a:tcPr marL="68580" marR="68580" marT="0" marB="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dirty="0" smtClean="0">
                        <a:ln>
                          <a:noFill/>
                        </a:ln>
                        <a:solidFill>
                          <a:srgbClr val="3F6D19"/>
                        </a:solidFill>
                        <a:effectLst/>
                        <a:latin typeface="Arial" pitchFamily="34" charset="0"/>
                        <a:cs typeface="Times New Roman" pitchFamily="18" charset="0"/>
                      </a:endParaRPr>
                    </a:p>
                  </a:txBody>
                  <a:tcPr marL="68580" marR="68580" marT="0" marB="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1787225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785813" y="0"/>
            <a:ext cx="8358187" cy="1857375"/>
          </a:xfrm>
        </p:spPr>
        <p:txBody>
          <a:bodyPr>
            <a:noAutofit/>
          </a:bodyPr>
          <a:lstStyle/>
          <a:p>
            <a:pPr>
              <a:defRPr/>
            </a:pPr>
            <a:r>
              <a:rPr lang="ru-RU" sz="3600" b="1" dirty="0" smtClean="0"/>
              <a:t>Оценка уровня сформированности</a:t>
            </a:r>
            <a:r>
              <a:rPr lang="ru-RU" sz="3600" dirty="0" smtClean="0"/>
              <a:t/>
            </a:r>
            <a:br>
              <a:rPr lang="ru-RU" sz="3600" dirty="0" smtClean="0"/>
            </a:br>
            <a:r>
              <a:rPr lang="ru-RU" sz="3600" b="1" dirty="0" smtClean="0"/>
              <a:t>ключевых образовательных компетентностей</a:t>
            </a:r>
            <a:endParaRPr lang="ru-RU" sz="3600" dirty="0"/>
          </a:p>
        </p:txBody>
      </p:sp>
      <p:sp>
        <p:nvSpPr>
          <p:cNvPr id="28675" name="Содержимое 4"/>
          <p:cNvSpPr>
            <a:spLocks noGrp="1"/>
          </p:cNvSpPr>
          <p:nvPr>
            <p:ph idx="1"/>
          </p:nvPr>
        </p:nvSpPr>
        <p:spPr>
          <a:xfrm>
            <a:off x="1000125" y="1857375"/>
            <a:ext cx="8143875" cy="857250"/>
          </a:xfrm>
        </p:spPr>
        <p:txBody>
          <a:bodyPr/>
          <a:lstStyle/>
          <a:p>
            <a:r>
              <a:rPr lang="ru-RU" altLang="ru-RU" sz="2400" b="1" smtClean="0"/>
              <a:t>Таблица 2.</a:t>
            </a:r>
            <a:r>
              <a:rPr lang="ru-RU" altLang="ru-RU" sz="2400" smtClean="0"/>
              <a:t> Уровень сформированности ключевых образовательных компетентностей учащихся</a:t>
            </a:r>
          </a:p>
          <a:p>
            <a:endParaRPr lang="ru-RU" altLang="ru-RU" sz="2400" smtClean="0"/>
          </a:p>
        </p:txBody>
      </p:sp>
      <p:graphicFrame>
        <p:nvGraphicFramePr>
          <p:cNvPr id="7" name="Таблица 6"/>
          <p:cNvGraphicFramePr>
            <a:graphicFrameLocks noGrp="1"/>
          </p:cNvGraphicFramePr>
          <p:nvPr/>
        </p:nvGraphicFramePr>
        <p:xfrm>
          <a:off x="467544" y="2708920"/>
          <a:ext cx="7786688" cy="3365502"/>
        </p:xfrm>
        <a:graphic>
          <a:graphicData uri="http://schemas.openxmlformats.org/drawingml/2006/table">
            <a:tbl>
              <a:tblPr/>
              <a:tblGrid>
                <a:gridCol w="3071813"/>
                <a:gridCol w="2357437"/>
                <a:gridCol w="2357438"/>
              </a:tblGrid>
              <a:tr h="1135062">
                <a:tc rowSpan="2">
                  <a:txBody>
                    <a:bodyPr/>
                    <a:lstStyle/>
                    <a:p>
                      <a:pPr marL="452438" marR="0" lvl="0" indent="-225425"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3F6D19"/>
                          </a:solidFill>
                          <a:effectLst/>
                          <a:latin typeface="Arial" pitchFamily="34" charset="0"/>
                          <a:ea typeface="Calibri" pitchFamily="34" charset="0"/>
                          <a:cs typeface="Times New Roman" pitchFamily="18" charset="0"/>
                        </a:rPr>
                        <a:t>Фамилия, имя</a:t>
                      </a:r>
                      <a:endParaRPr kumimoji="0" lang="ru-RU" sz="2000" b="1" i="0" u="none" strike="noStrike" cap="none" normalizeH="0" baseline="0" dirty="0" smtClean="0">
                        <a:ln>
                          <a:noFill/>
                        </a:ln>
                        <a:solidFill>
                          <a:srgbClr val="3F6D19"/>
                        </a:solidFill>
                        <a:effectLst/>
                        <a:latin typeface="Calibri" pitchFamily="34" charset="0"/>
                        <a:ea typeface="Calibri" pitchFamily="34" charset="0"/>
                        <a:cs typeface="Times New Roman" pitchFamily="18" charset="0"/>
                      </a:endParaRPr>
                    </a:p>
                  </a:txBody>
                  <a:tcPr marL="29197" marR="29197" marT="0" marB="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E5F6D8"/>
                    </a:solidFill>
                  </a:tcPr>
                </a:tc>
                <a:tc gridSpan="2">
                  <a:txBody>
                    <a:bodyPr/>
                    <a:lstStyle/>
                    <a:p>
                      <a:pPr marL="6350" marR="0" lvl="0" indent="-6350" algn="ctr" defTabSz="914400" rtl="0" eaLnBrk="1" fontAlgn="base" latinLnBrk="0" hangingPunct="1">
                        <a:lnSpc>
                          <a:spcPct val="80000"/>
                        </a:lnSpc>
                        <a:spcBef>
                          <a:spcPct val="0"/>
                        </a:spcBef>
                        <a:spcAft>
                          <a:spcPct val="0"/>
                        </a:spcAft>
                        <a:buClrTx/>
                        <a:buSzTx/>
                        <a:buFontTx/>
                        <a:buNone/>
                        <a:tabLst/>
                      </a:pPr>
                      <a:r>
                        <a:rPr kumimoji="0" lang="ru-RU" sz="2000" b="1" i="0" u="none" strike="noStrike" cap="none" normalizeH="0" baseline="0" smtClean="0">
                          <a:ln>
                            <a:noFill/>
                          </a:ln>
                          <a:solidFill>
                            <a:srgbClr val="3F6D19"/>
                          </a:solidFill>
                          <a:effectLst/>
                          <a:latin typeface="Arial" pitchFamily="34" charset="0"/>
                          <a:ea typeface="Calibri" pitchFamily="34" charset="0"/>
                          <a:cs typeface="Times New Roman" pitchFamily="18" charset="0"/>
                        </a:rPr>
                        <a:t>Уровень сформированности ключевых образовательных компетентностей</a:t>
                      </a:r>
                    </a:p>
                    <a:p>
                      <a:pPr marL="6350" marR="0" lvl="0" indent="-6350" algn="ctr" defTabSz="914400" rtl="0" eaLnBrk="1" fontAlgn="base" latinLnBrk="0" hangingPunct="1">
                        <a:lnSpc>
                          <a:spcPct val="80000"/>
                        </a:lnSpc>
                        <a:spcBef>
                          <a:spcPct val="0"/>
                        </a:spcBef>
                        <a:spcAft>
                          <a:spcPct val="0"/>
                        </a:spcAft>
                        <a:buClrTx/>
                        <a:buSzTx/>
                        <a:buFontTx/>
                        <a:buNone/>
                        <a:tabLst/>
                      </a:pPr>
                      <a:r>
                        <a:rPr kumimoji="0" lang="ru-RU" sz="2000" b="1" i="0" u="none" strike="noStrike" cap="none" normalizeH="0" baseline="0" smtClean="0">
                          <a:ln>
                            <a:noFill/>
                          </a:ln>
                          <a:solidFill>
                            <a:srgbClr val="3F6D19"/>
                          </a:solidFill>
                          <a:effectLst/>
                          <a:latin typeface="Arial" pitchFamily="34" charset="0"/>
                          <a:ea typeface="Calibri" pitchFamily="34" charset="0"/>
                          <a:cs typeface="Times New Roman" pitchFamily="18" charset="0"/>
                        </a:rPr>
                        <a:t>(высокий, средний, низкий)</a:t>
                      </a:r>
                      <a:endParaRPr kumimoji="0" lang="ru-RU" sz="2000" b="1" i="0" u="none" strike="noStrike" cap="none" normalizeH="0" baseline="0" smtClean="0">
                        <a:ln>
                          <a:noFill/>
                        </a:ln>
                        <a:solidFill>
                          <a:srgbClr val="3F6D19"/>
                        </a:solidFill>
                        <a:effectLst/>
                        <a:latin typeface="Calibri" pitchFamily="34" charset="0"/>
                        <a:ea typeface="Calibri" pitchFamily="34" charset="0"/>
                        <a:cs typeface="Times New Roman" pitchFamily="18" charset="0"/>
                      </a:endParaRPr>
                    </a:p>
                  </a:txBody>
                  <a:tcPr marL="29197" marR="29197" marT="0" marB="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E5F6D8"/>
                    </a:solidFill>
                  </a:tcPr>
                </a:tc>
                <a:tc hMerge="1">
                  <a:txBody>
                    <a:bodyPr/>
                    <a:lstStyle/>
                    <a:p>
                      <a:endParaRPr lang="ru-RU"/>
                    </a:p>
                  </a:txBody>
                  <a:tcPr/>
                </a:tc>
              </a:tr>
              <a:tr h="428625">
                <a:tc vMerge="1">
                  <a:txBody>
                    <a:bodyPr/>
                    <a:lstStyle/>
                    <a:p>
                      <a:endParaRPr lang="ru-RU"/>
                    </a:p>
                  </a:txBody>
                  <a:tcPr/>
                </a:tc>
                <a:tc>
                  <a:txBody>
                    <a:bodyPr/>
                    <a:lstStyle/>
                    <a:p>
                      <a:pPr marL="452438" marR="0" lvl="0" indent="-225425"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rgbClr val="3F6D19"/>
                          </a:solidFill>
                          <a:effectLst/>
                          <a:latin typeface="Arial" pitchFamily="34" charset="0"/>
                          <a:ea typeface="Calibri" pitchFamily="34" charset="0"/>
                          <a:cs typeface="Times New Roman" pitchFamily="18" charset="0"/>
                        </a:rPr>
                        <a:t>на начало года</a:t>
                      </a:r>
                      <a:endParaRPr kumimoji="0" lang="ru-RU" sz="2000" b="1" i="0" u="none" strike="noStrike" cap="none" normalizeH="0" baseline="0" smtClean="0">
                        <a:ln>
                          <a:noFill/>
                        </a:ln>
                        <a:solidFill>
                          <a:srgbClr val="3F6D19"/>
                        </a:solidFill>
                        <a:effectLst/>
                        <a:latin typeface="Calibri" pitchFamily="34" charset="0"/>
                        <a:ea typeface="Calibri" pitchFamily="34" charset="0"/>
                        <a:cs typeface="Times New Roman" pitchFamily="18" charset="0"/>
                      </a:endParaRPr>
                    </a:p>
                  </a:txBody>
                  <a:tcPr marL="29197" marR="29197" marT="0" marB="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E5F6D8"/>
                    </a:solidFill>
                  </a:tcPr>
                </a:tc>
                <a:tc>
                  <a:txBody>
                    <a:bodyPr/>
                    <a:lstStyle/>
                    <a:p>
                      <a:pPr marL="452438" marR="0" lvl="0" indent="-225425"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rgbClr val="3F6D19"/>
                          </a:solidFill>
                          <a:effectLst/>
                          <a:latin typeface="Arial" pitchFamily="34" charset="0"/>
                          <a:ea typeface="Calibri" pitchFamily="34" charset="0"/>
                          <a:cs typeface="Times New Roman" pitchFamily="18" charset="0"/>
                        </a:rPr>
                        <a:t>на конец года</a:t>
                      </a:r>
                      <a:endParaRPr kumimoji="0" lang="ru-RU" sz="2000" b="1" i="0" u="none" strike="noStrike" cap="none" normalizeH="0" baseline="0" smtClean="0">
                        <a:ln>
                          <a:noFill/>
                        </a:ln>
                        <a:solidFill>
                          <a:srgbClr val="3F6D19"/>
                        </a:solidFill>
                        <a:effectLst/>
                        <a:latin typeface="Calibri" pitchFamily="34" charset="0"/>
                        <a:ea typeface="Calibri" pitchFamily="34" charset="0"/>
                        <a:cs typeface="Times New Roman" pitchFamily="18" charset="0"/>
                      </a:endParaRPr>
                    </a:p>
                  </a:txBody>
                  <a:tcPr marL="29197" marR="29197" marT="0" marB="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E5F6D8"/>
                    </a:solidFill>
                  </a:tcPr>
                </a:tc>
              </a:tr>
              <a:tr h="360363">
                <a:tc>
                  <a:txBody>
                    <a:bodyPr/>
                    <a:lstStyle/>
                    <a:p>
                      <a:pPr marL="71438" marR="0" lvl="0" indent="0" algn="l" defTabSz="914400" rtl="0" eaLnBrk="1" fontAlgn="base" latinLnBrk="0" hangingPunct="1">
                        <a:lnSpc>
                          <a:spcPct val="100000"/>
                        </a:lnSpc>
                        <a:spcBef>
                          <a:spcPct val="0"/>
                        </a:spcBef>
                        <a:spcAft>
                          <a:spcPct val="0"/>
                        </a:spcAft>
                        <a:buClrTx/>
                        <a:buSzTx/>
                        <a:buFont typeface="+mj-lt"/>
                        <a:buNone/>
                        <a:tabLst/>
                      </a:pPr>
                      <a:r>
                        <a:rPr kumimoji="0" lang="ru-RU" sz="2000" b="1" i="0" u="none" strike="noStrike" cap="none" normalizeH="0" baseline="0" smtClean="0">
                          <a:ln>
                            <a:noFill/>
                          </a:ln>
                          <a:solidFill>
                            <a:srgbClr val="3F6D19"/>
                          </a:solidFill>
                          <a:effectLst/>
                          <a:latin typeface="Arial" pitchFamily="34" charset="0"/>
                          <a:ea typeface="Calibri" pitchFamily="34" charset="0"/>
                          <a:cs typeface="Times New Roman" pitchFamily="18" charset="0"/>
                        </a:rPr>
                        <a:t> 1.</a:t>
                      </a:r>
                    </a:p>
                  </a:txBody>
                  <a:tcPr marL="29197" marR="29197" marT="0" marB="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71438" marR="0" lvl="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rgbClr val="3F6D19"/>
                        </a:solidFill>
                        <a:effectLst/>
                        <a:latin typeface="Arial" pitchFamily="34" charset="0"/>
                        <a:ea typeface="Calibri" pitchFamily="34" charset="0"/>
                        <a:cs typeface="Times New Roman" pitchFamily="18" charset="0"/>
                      </a:endParaRPr>
                    </a:p>
                  </a:txBody>
                  <a:tcPr marL="29197" marR="29197" marT="0" marB="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71438" marR="0" lvl="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rgbClr val="3F6D19"/>
                        </a:solidFill>
                        <a:effectLst/>
                        <a:latin typeface="Arial" pitchFamily="34" charset="0"/>
                        <a:ea typeface="Calibri" pitchFamily="34" charset="0"/>
                        <a:cs typeface="Times New Roman" pitchFamily="18" charset="0"/>
                      </a:endParaRPr>
                    </a:p>
                  </a:txBody>
                  <a:tcPr marL="29197" marR="29197" marT="0" marB="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r>
              <a:tr h="360363">
                <a:tc>
                  <a:txBody>
                    <a:bodyPr/>
                    <a:lstStyle/>
                    <a:p>
                      <a:pPr marL="71438" marR="0" lvl="0" indent="0" algn="l" defTabSz="914400" rtl="0" eaLnBrk="1" fontAlgn="base" latinLnBrk="0" hangingPunct="1">
                        <a:lnSpc>
                          <a:spcPct val="100000"/>
                        </a:lnSpc>
                        <a:spcBef>
                          <a:spcPct val="0"/>
                        </a:spcBef>
                        <a:spcAft>
                          <a:spcPct val="0"/>
                        </a:spcAft>
                        <a:buClrTx/>
                        <a:buSzTx/>
                        <a:buFont typeface="+mj-lt"/>
                        <a:buNone/>
                        <a:tabLst/>
                      </a:pPr>
                      <a:r>
                        <a:rPr kumimoji="0" lang="ru-RU" sz="2000" b="1" i="0" u="none" strike="noStrike" cap="none" normalizeH="0" baseline="0" smtClean="0">
                          <a:ln>
                            <a:noFill/>
                          </a:ln>
                          <a:solidFill>
                            <a:srgbClr val="3F6D19"/>
                          </a:solidFill>
                          <a:effectLst/>
                          <a:latin typeface="Arial" pitchFamily="34" charset="0"/>
                          <a:ea typeface="Calibri" pitchFamily="34" charset="0"/>
                          <a:cs typeface="Times New Roman" pitchFamily="18" charset="0"/>
                        </a:rPr>
                        <a:t> 2.</a:t>
                      </a:r>
                    </a:p>
                  </a:txBody>
                  <a:tcPr marL="29197" marR="29197" marT="0" marB="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71438" marR="0" lvl="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rgbClr val="3F6D19"/>
                        </a:solidFill>
                        <a:effectLst/>
                        <a:latin typeface="Arial" pitchFamily="34" charset="0"/>
                        <a:ea typeface="Calibri" pitchFamily="34" charset="0"/>
                        <a:cs typeface="Times New Roman" pitchFamily="18" charset="0"/>
                      </a:endParaRPr>
                    </a:p>
                  </a:txBody>
                  <a:tcPr marL="29197" marR="29197" marT="0" marB="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71438" marR="0" lvl="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rgbClr val="3F6D19"/>
                        </a:solidFill>
                        <a:effectLst/>
                        <a:latin typeface="Arial" pitchFamily="34" charset="0"/>
                        <a:ea typeface="Calibri" pitchFamily="34" charset="0"/>
                        <a:cs typeface="Times New Roman" pitchFamily="18" charset="0"/>
                      </a:endParaRPr>
                    </a:p>
                  </a:txBody>
                  <a:tcPr marL="29197" marR="29197" marT="0" marB="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r>
              <a:tr h="360363">
                <a:tc>
                  <a:txBody>
                    <a:bodyPr/>
                    <a:lstStyle/>
                    <a:p>
                      <a:pPr marL="71438" marR="0" lvl="0" indent="0" algn="l" defTabSz="914400" rtl="0" eaLnBrk="1" fontAlgn="base" latinLnBrk="0" hangingPunct="1">
                        <a:lnSpc>
                          <a:spcPct val="100000"/>
                        </a:lnSpc>
                        <a:spcBef>
                          <a:spcPct val="0"/>
                        </a:spcBef>
                        <a:spcAft>
                          <a:spcPct val="0"/>
                        </a:spcAft>
                        <a:buClrTx/>
                        <a:buSzTx/>
                        <a:buFont typeface="+mj-lt"/>
                        <a:buNone/>
                        <a:tabLst/>
                      </a:pPr>
                      <a:r>
                        <a:rPr kumimoji="0" lang="ru-RU" sz="2000" b="1" i="0" u="none" strike="noStrike" cap="none" normalizeH="0" baseline="0" smtClean="0">
                          <a:ln>
                            <a:noFill/>
                          </a:ln>
                          <a:solidFill>
                            <a:srgbClr val="3F6D19"/>
                          </a:solidFill>
                          <a:effectLst/>
                          <a:latin typeface="Arial" pitchFamily="34" charset="0"/>
                          <a:ea typeface="Calibri" pitchFamily="34" charset="0"/>
                          <a:cs typeface="Times New Roman" pitchFamily="18" charset="0"/>
                        </a:rPr>
                        <a:t> 3.</a:t>
                      </a:r>
                    </a:p>
                  </a:txBody>
                  <a:tcPr marL="29197" marR="29197" marT="0" marB="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71438" marR="0" lvl="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rgbClr val="3F6D19"/>
                        </a:solidFill>
                        <a:effectLst/>
                        <a:latin typeface="Arial" pitchFamily="34" charset="0"/>
                        <a:ea typeface="Calibri" pitchFamily="34" charset="0"/>
                        <a:cs typeface="Times New Roman" pitchFamily="18" charset="0"/>
                      </a:endParaRPr>
                    </a:p>
                  </a:txBody>
                  <a:tcPr marL="29197" marR="29197" marT="0" marB="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71438" marR="0" lvl="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rgbClr val="3F6D19"/>
                        </a:solidFill>
                        <a:effectLst/>
                        <a:latin typeface="Arial" pitchFamily="34" charset="0"/>
                        <a:ea typeface="Calibri" pitchFamily="34" charset="0"/>
                        <a:cs typeface="Times New Roman" pitchFamily="18" charset="0"/>
                      </a:endParaRPr>
                    </a:p>
                  </a:txBody>
                  <a:tcPr marL="29197" marR="29197" marT="0" marB="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r>
              <a:tr h="360363">
                <a:tc>
                  <a:txBody>
                    <a:bodyPr/>
                    <a:lstStyle/>
                    <a:p>
                      <a:pPr marL="71438" marR="0" lvl="0" indent="0" algn="l" defTabSz="914400" rtl="0" eaLnBrk="1" fontAlgn="base" latinLnBrk="0" hangingPunct="1">
                        <a:lnSpc>
                          <a:spcPct val="100000"/>
                        </a:lnSpc>
                        <a:spcBef>
                          <a:spcPct val="0"/>
                        </a:spcBef>
                        <a:spcAft>
                          <a:spcPct val="0"/>
                        </a:spcAft>
                        <a:buClrTx/>
                        <a:buSzTx/>
                        <a:buFont typeface="+mj-lt"/>
                        <a:buNone/>
                        <a:tabLst/>
                      </a:pPr>
                      <a:r>
                        <a:rPr kumimoji="0" lang="ru-RU" sz="2000" b="1" i="0" u="none" strike="noStrike" cap="none" normalizeH="0" baseline="0" smtClean="0">
                          <a:ln>
                            <a:noFill/>
                          </a:ln>
                          <a:solidFill>
                            <a:srgbClr val="3F6D19"/>
                          </a:solidFill>
                          <a:effectLst/>
                          <a:latin typeface="Arial" pitchFamily="34" charset="0"/>
                          <a:ea typeface="Calibri" pitchFamily="34" charset="0"/>
                          <a:cs typeface="Times New Roman" pitchFamily="18" charset="0"/>
                        </a:rPr>
                        <a:t> 4.</a:t>
                      </a:r>
                    </a:p>
                  </a:txBody>
                  <a:tcPr marL="29197" marR="29197" marT="0" marB="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71438" marR="0" lvl="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rgbClr val="3F6D19"/>
                        </a:solidFill>
                        <a:effectLst/>
                        <a:latin typeface="Arial" pitchFamily="34" charset="0"/>
                        <a:ea typeface="Calibri" pitchFamily="34" charset="0"/>
                        <a:cs typeface="Times New Roman" pitchFamily="18" charset="0"/>
                      </a:endParaRPr>
                    </a:p>
                  </a:txBody>
                  <a:tcPr marL="29197" marR="29197" marT="0" marB="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71438" marR="0" lvl="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rgbClr val="3F6D19"/>
                        </a:solidFill>
                        <a:effectLst/>
                        <a:latin typeface="Arial" pitchFamily="34" charset="0"/>
                        <a:ea typeface="Calibri" pitchFamily="34" charset="0"/>
                        <a:cs typeface="Times New Roman" pitchFamily="18" charset="0"/>
                      </a:endParaRPr>
                    </a:p>
                  </a:txBody>
                  <a:tcPr marL="29197" marR="29197" marT="0" marB="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r>
              <a:tr h="360363">
                <a:tc>
                  <a:txBody>
                    <a:bodyPr/>
                    <a:lstStyle/>
                    <a:p>
                      <a:pPr marL="71438" marR="0" lvl="0" indent="0" algn="l" defTabSz="914400" rtl="0" eaLnBrk="1" fontAlgn="base" latinLnBrk="0" hangingPunct="1">
                        <a:lnSpc>
                          <a:spcPct val="100000"/>
                        </a:lnSpc>
                        <a:spcBef>
                          <a:spcPct val="0"/>
                        </a:spcBef>
                        <a:spcAft>
                          <a:spcPct val="0"/>
                        </a:spcAft>
                        <a:buClrTx/>
                        <a:buSzTx/>
                        <a:buFont typeface="+mj-lt"/>
                        <a:buNone/>
                        <a:tabLst/>
                      </a:pPr>
                      <a:r>
                        <a:rPr kumimoji="0" lang="ru-RU" sz="2000" b="1" i="0" u="none" strike="noStrike" cap="none" normalizeH="0" baseline="0" dirty="0" smtClean="0">
                          <a:ln>
                            <a:noFill/>
                          </a:ln>
                          <a:solidFill>
                            <a:srgbClr val="3F6D19"/>
                          </a:solidFill>
                          <a:effectLst/>
                          <a:latin typeface="Arial" pitchFamily="34" charset="0"/>
                          <a:ea typeface="Calibri" pitchFamily="34" charset="0"/>
                          <a:cs typeface="Times New Roman" pitchFamily="18" charset="0"/>
                        </a:rPr>
                        <a:t> 5.  </a:t>
                      </a:r>
                    </a:p>
                  </a:txBody>
                  <a:tcPr marL="29197" marR="29197" marT="0" marB="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71438" marR="0" lvl="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rgbClr val="3F6D19"/>
                        </a:solidFill>
                        <a:effectLst/>
                        <a:latin typeface="Arial" pitchFamily="34" charset="0"/>
                        <a:ea typeface="Calibri" pitchFamily="34" charset="0"/>
                        <a:cs typeface="Times New Roman" pitchFamily="18" charset="0"/>
                      </a:endParaRPr>
                    </a:p>
                  </a:txBody>
                  <a:tcPr marL="29197" marR="29197" marT="0" marB="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71438" marR="0" lvl="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dirty="0" smtClean="0">
                        <a:ln>
                          <a:noFill/>
                        </a:ln>
                        <a:solidFill>
                          <a:srgbClr val="3F6D19"/>
                        </a:solidFill>
                        <a:effectLst/>
                        <a:latin typeface="Arial" pitchFamily="34" charset="0"/>
                        <a:ea typeface="Calibri" pitchFamily="34" charset="0"/>
                        <a:cs typeface="Times New Roman" pitchFamily="18" charset="0"/>
                      </a:endParaRPr>
                    </a:p>
                  </a:txBody>
                  <a:tcPr marL="29197" marR="29197" marT="0" marB="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424713772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785813" y="0"/>
            <a:ext cx="8358187" cy="1857375"/>
          </a:xfrm>
        </p:spPr>
        <p:txBody>
          <a:bodyPr>
            <a:noAutofit/>
          </a:bodyPr>
          <a:lstStyle/>
          <a:p>
            <a:pPr>
              <a:defRPr/>
            </a:pPr>
            <a:r>
              <a:rPr lang="ru-RU" sz="3600" b="1" dirty="0" smtClean="0"/>
              <a:t>Оценка уровня сформированности</a:t>
            </a:r>
            <a:r>
              <a:rPr lang="ru-RU" sz="3600" dirty="0" smtClean="0"/>
              <a:t/>
            </a:r>
            <a:br>
              <a:rPr lang="ru-RU" sz="3600" dirty="0" smtClean="0"/>
            </a:br>
            <a:r>
              <a:rPr lang="ru-RU" sz="3600" b="1" dirty="0" smtClean="0"/>
              <a:t>ключевых образовательных компетентностей</a:t>
            </a:r>
            <a:endParaRPr lang="ru-RU" sz="3600" dirty="0"/>
          </a:p>
        </p:txBody>
      </p:sp>
      <p:sp>
        <p:nvSpPr>
          <p:cNvPr id="29699" name="Содержимое 4"/>
          <p:cNvSpPr>
            <a:spLocks noGrp="1"/>
          </p:cNvSpPr>
          <p:nvPr>
            <p:ph idx="1"/>
          </p:nvPr>
        </p:nvSpPr>
        <p:spPr>
          <a:xfrm>
            <a:off x="1000125" y="1857375"/>
            <a:ext cx="8143875" cy="857250"/>
          </a:xfrm>
        </p:spPr>
        <p:txBody>
          <a:bodyPr/>
          <a:lstStyle/>
          <a:p>
            <a:r>
              <a:rPr lang="ru-RU" altLang="ru-RU" sz="2400" b="1" smtClean="0"/>
              <a:t>Таблица 3.</a:t>
            </a:r>
            <a:r>
              <a:rPr lang="ru-RU" altLang="ru-RU" sz="2400" smtClean="0"/>
              <a:t> Уровень сформированности ключевых образовательных компетентностей учащихся</a:t>
            </a:r>
          </a:p>
        </p:txBody>
      </p:sp>
      <p:graphicFrame>
        <p:nvGraphicFramePr>
          <p:cNvPr id="10" name="Таблица 9"/>
          <p:cNvGraphicFramePr>
            <a:graphicFrameLocks noGrp="1"/>
          </p:cNvGraphicFramePr>
          <p:nvPr/>
        </p:nvGraphicFramePr>
        <p:xfrm>
          <a:off x="467544" y="2636912"/>
          <a:ext cx="7942262" cy="3549653"/>
        </p:xfrm>
        <a:graphic>
          <a:graphicData uri="http://schemas.openxmlformats.org/drawingml/2006/table">
            <a:tbl>
              <a:tblPr/>
              <a:tblGrid>
                <a:gridCol w="1643062"/>
                <a:gridCol w="684213"/>
                <a:gridCol w="684212"/>
                <a:gridCol w="684213"/>
                <a:gridCol w="682625"/>
                <a:gridCol w="684212"/>
                <a:gridCol w="684213"/>
                <a:gridCol w="684212"/>
                <a:gridCol w="1511300"/>
              </a:tblGrid>
              <a:tr h="1017587">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rgbClr val="3F6D19"/>
                          </a:solidFill>
                          <a:effectLst/>
                          <a:latin typeface="Arial" pitchFamily="34" charset="0"/>
                          <a:ea typeface="Calibri" pitchFamily="34" charset="0"/>
                          <a:cs typeface="Times New Roman" pitchFamily="18" charset="0"/>
                        </a:rPr>
                        <a:t>Фамилия, имя</a:t>
                      </a:r>
                      <a:endParaRPr kumimoji="0" lang="ru-RU" sz="2000" b="1" i="0" u="none" strike="noStrike" cap="none" normalizeH="0" baseline="0" smtClean="0">
                        <a:ln>
                          <a:noFill/>
                        </a:ln>
                        <a:solidFill>
                          <a:srgbClr val="3F6D19"/>
                        </a:solidFill>
                        <a:effectLst/>
                        <a:latin typeface="Calibri" pitchFamily="34" charset="0"/>
                        <a:ea typeface="Calibri" pitchFamily="34" charset="0"/>
                        <a:cs typeface="Times New Roman" pitchFamily="18" charset="0"/>
                      </a:endParaRPr>
                    </a:p>
                  </a:txBody>
                  <a:tcPr marL="23906" marR="23906" marT="0" marB="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E5F6D8"/>
                    </a:solidFill>
                  </a:tcPr>
                </a:tc>
                <a:tc gridSpan="7">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rgbClr val="3F6D19"/>
                          </a:solidFill>
                          <a:effectLst/>
                          <a:latin typeface="Arial" pitchFamily="34" charset="0"/>
                          <a:ea typeface="Calibri" pitchFamily="34" charset="0"/>
                          <a:cs typeface="Times New Roman" pitchFamily="18" charset="0"/>
                        </a:rPr>
                        <a:t>Оценка уровня сформированности ключевых образовательных компетентностей (баллы)</a:t>
                      </a:r>
                      <a:endParaRPr kumimoji="0" lang="ru-RU" sz="2000" b="1" i="0" u="none" strike="noStrike" cap="none" normalizeH="0" baseline="0" smtClean="0">
                        <a:ln>
                          <a:noFill/>
                        </a:ln>
                        <a:solidFill>
                          <a:srgbClr val="3F6D19"/>
                        </a:solidFill>
                        <a:effectLst/>
                        <a:latin typeface="Calibri" pitchFamily="34" charset="0"/>
                        <a:ea typeface="Calibri" pitchFamily="34" charset="0"/>
                        <a:cs typeface="Times New Roman" pitchFamily="18" charset="0"/>
                      </a:endParaRPr>
                    </a:p>
                  </a:txBody>
                  <a:tcPr marL="23906" marR="23906" marT="0" marB="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E5F6D8"/>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3F6D19"/>
                          </a:solidFill>
                          <a:effectLst/>
                          <a:latin typeface="Arial" pitchFamily="34" charset="0"/>
                          <a:ea typeface="Calibri" pitchFamily="34" charset="0"/>
                          <a:cs typeface="Times New Roman" pitchFamily="18" charset="0"/>
                        </a:rPr>
                        <a:t>период</a:t>
                      </a:r>
                      <a:endParaRPr kumimoji="0" lang="ru-RU" sz="2000" b="1" i="0" u="none" strike="noStrike" cap="none" normalizeH="0" baseline="0" smtClean="0">
                        <a:ln>
                          <a:noFill/>
                        </a:ln>
                        <a:solidFill>
                          <a:srgbClr val="3F6D19"/>
                        </a:solidFill>
                        <a:effectLst/>
                        <a:latin typeface="Calibri" pitchFamily="34" charset="0"/>
                        <a:ea typeface="Calibri" pitchFamily="34" charset="0"/>
                        <a:cs typeface="Times New Roman" pitchFamily="18" charset="0"/>
                      </a:endParaRPr>
                    </a:p>
                  </a:txBody>
                  <a:tcPr marL="0" marR="0" marT="0" marB="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E5F6D8"/>
                    </a:solidFill>
                  </a:tcPr>
                </a:tc>
              </a:tr>
              <a:tr h="369888">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828675" algn="l"/>
                        </a:tabLst>
                      </a:pPr>
                      <a:r>
                        <a:rPr kumimoji="0" lang="ru-RU" sz="2000" b="1" i="0" u="none" strike="noStrike" cap="none" normalizeH="0" baseline="0" smtClean="0">
                          <a:ln>
                            <a:noFill/>
                          </a:ln>
                          <a:solidFill>
                            <a:srgbClr val="3F6D19"/>
                          </a:solidFill>
                          <a:effectLst/>
                          <a:latin typeface="Arial" pitchFamily="34" charset="0"/>
                          <a:ea typeface="Calibri" pitchFamily="34" charset="0"/>
                          <a:cs typeface="Times New Roman" pitchFamily="18" charset="0"/>
                        </a:rPr>
                        <a:t>К1</a:t>
                      </a:r>
                      <a:endParaRPr kumimoji="0" lang="ru-RU" sz="2000" b="1" i="0" u="none" strike="noStrike" cap="none" normalizeH="0" baseline="0" smtClean="0">
                        <a:ln>
                          <a:noFill/>
                        </a:ln>
                        <a:solidFill>
                          <a:srgbClr val="3F6D19"/>
                        </a:solidFill>
                        <a:effectLst/>
                        <a:latin typeface="Calibri" pitchFamily="34" charset="0"/>
                        <a:ea typeface="Calibri" pitchFamily="34" charset="0"/>
                        <a:cs typeface="Times New Roman" pitchFamily="18" charset="0"/>
                      </a:endParaRPr>
                    </a:p>
                  </a:txBody>
                  <a:tcPr marL="23906" marR="23906" marT="0" marB="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E5F6D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rgbClr val="3F6D19"/>
                          </a:solidFill>
                          <a:effectLst/>
                          <a:latin typeface="Arial" pitchFamily="34" charset="0"/>
                          <a:ea typeface="Calibri" pitchFamily="34" charset="0"/>
                          <a:cs typeface="Times New Roman" pitchFamily="18" charset="0"/>
                        </a:rPr>
                        <a:t>К2</a:t>
                      </a:r>
                      <a:endParaRPr kumimoji="0" lang="ru-RU" sz="2000" b="1" i="0" u="none" strike="noStrike" cap="none" normalizeH="0" baseline="0" smtClean="0">
                        <a:ln>
                          <a:noFill/>
                        </a:ln>
                        <a:solidFill>
                          <a:srgbClr val="3F6D19"/>
                        </a:solidFill>
                        <a:effectLst/>
                        <a:latin typeface="Calibri" pitchFamily="34" charset="0"/>
                        <a:ea typeface="Calibri" pitchFamily="34" charset="0"/>
                        <a:cs typeface="Times New Roman" pitchFamily="18" charset="0"/>
                      </a:endParaRPr>
                    </a:p>
                  </a:txBody>
                  <a:tcPr marL="23906" marR="23906" marT="0" marB="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E5F6D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rgbClr val="3F6D19"/>
                          </a:solidFill>
                          <a:effectLst/>
                          <a:latin typeface="Arial" pitchFamily="34" charset="0"/>
                          <a:ea typeface="Calibri" pitchFamily="34" charset="0"/>
                          <a:cs typeface="Times New Roman" pitchFamily="18" charset="0"/>
                        </a:rPr>
                        <a:t>К3</a:t>
                      </a:r>
                      <a:endParaRPr kumimoji="0" lang="ru-RU" sz="2000" b="1" i="0" u="none" strike="noStrike" cap="none" normalizeH="0" baseline="0" smtClean="0">
                        <a:ln>
                          <a:noFill/>
                        </a:ln>
                        <a:solidFill>
                          <a:srgbClr val="3F6D19"/>
                        </a:solidFill>
                        <a:effectLst/>
                        <a:latin typeface="Calibri" pitchFamily="34" charset="0"/>
                        <a:ea typeface="Calibri" pitchFamily="34" charset="0"/>
                        <a:cs typeface="Times New Roman" pitchFamily="18" charset="0"/>
                      </a:endParaRPr>
                    </a:p>
                  </a:txBody>
                  <a:tcPr marL="23906" marR="23906" marT="0" marB="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E5F6D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rgbClr val="3F6D19"/>
                          </a:solidFill>
                          <a:effectLst/>
                          <a:latin typeface="Arial" pitchFamily="34" charset="0"/>
                          <a:ea typeface="Calibri" pitchFamily="34" charset="0"/>
                          <a:cs typeface="Times New Roman" pitchFamily="18" charset="0"/>
                        </a:rPr>
                        <a:t>К4</a:t>
                      </a:r>
                      <a:endParaRPr kumimoji="0" lang="ru-RU" sz="2000" b="1" i="0" u="none" strike="noStrike" cap="none" normalizeH="0" baseline="0" smtClean="0">
                        <a:ln>
                          <a:noFill/>
                        </a:ln>
                        <a:solidFill>
                          <a:srgbClr val="3F6D19"/>
                        </a:solidFill>
                        <a:effectLst/>
                        <a:latin typeface="Calibri" pitchFamily="34" charset="0"/>
                        <a:ea typeface="Calibri" pitchFamily="34" charset="0"/>
                        <a:cs typeface="Times New Roman" pitchFamily="18" charset="0"/>
                      </a:endParaRPr>
                    </a:p>
                  </a:txBody>
                  <a:tcPr marL="23906" marR="23906" marT="0" marB="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E5F6D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rgbClr val="3F6D19"/>
                          </a:solidFill>
                          <a:effectLst/>
                          <a:latin typeface="Arial" pitchFamily="34" charset="0"/>
                          <a:ea typeface="Calibri" pitchFamily="34" charset="0"/>
                          <a:cs typeface="Times New Roman" pitchFamily="18" charset="0"/>
                        </a:rPr>
                        <a:t>К5</a:t>
                      </a:r>
                      <a:endParaRPr kumimoji="0" lang="ru-RU" sz="2000" b="1" i="0" u="none" strike="noStrike" cap="none" normalizeH="0" baseline="0" smtClean="0">
                        <a:ln>
                          <a:noFill/>
                        </a:ln>
                        <a:solidFill>
                          <a:srgbClr val="3F6D19"/>
                        </a:solidFill>
                        <a:effectLst/>
                        <a:latin typeface="Calibri" pitchFamily="34" charset="0"/>
                        <a:ea typeface="Calibri" pitchFamily="34" charset="0"/>
                        <a:cs typeface="Times New Roman" pitchFamily="18" charset="0"/>
                      </a:endParaRPr>
                    </a:p>
                  </a:txBody>
                  <a:tcPr marL="23906" marR="23906" marT="0" marB="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E5F6D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rgbClr val="3F6D19"/>
                          </a:solidFill>
                          <a:effectLst/>
                          <a:latin typeface="Arial" pitchFamily="34" charset="0"/>
                          <a:ea typeface="Calibri" pitchFamily="34" charset="0"/>
                          <a:cs typeface="Times New Roman" pitchFamily="18" charset="0"/>
                        </a:rPr>
                        <a:t>К6</a:t>
                      </a:r>
                      <a:endParaRPr kumimoji="0" lang="ru-RU" sz="2000" b="1" i="0" u="none" strike="noStrike" cap="none" normalizeH="0" baseline="0" smtClean="0">
                        <a:ln>
                          <a:noFill/>
                        </a:ln>
                        <a:solidFill>
                          <a:srgbClr val="3F6D19"/>
                        </a:solidFill>
                        <a:effectLst/>
                        <a:latin typeface="Calibri" pitchFamily="34" charset="0"/>
                        <a:ea typeface="Calibri" pitchFamily="34" charset="0"/>
                        <a:cs typeface="Times New Roman" pitchFamily="18" charset="0"/>
                      </a:endParaRPr>
                    </a:p>
                  </a:txBody>
                  <a:tcPr marL="23906" marR="23906" marT="0" marB="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E5F6D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rgbClr val="3F6D19"/>
                          </a:solidFill>
                          <a:effectLst/>
                          <a:latin typeface="Arial" pitchFamily="34" charset="0"/>
                          <a:ea typeface="Calibri" pitchFamily="34" charset="0"/>
                          <a:cs typeface="Times New Roman" pitchFamily="18" charset="0"/>
                        </a:rPr>
                        <a:t>К7</a:t>
                      </a:r>
                      <a:endParaRPr kumimoji="0" lang="ru-RU" sz="2000" b="1" i="0" u="none" strike="noStrike" cap="none" normalizeH="0" baseline="0" smtClean="0">
                        <a:ln>
                          <a:noFill/>
                        </a:ln>
                        <a:solidFill>
                          <a:srgbClr val="3F6D19"/>
                        </a:solidFill>
                        <a:effectLst/>
                        <a:latin typeface="Calibri" pitchFamily="34" charset="0"/>
                        <a:ea typeface="Calibri" pitchFamily="34" charset="0"/>
                        <a:cs typeface="Times New Roman" pitchFamily="18" charset="0"/>
                      </a:endParaRPr>
                    </a:p>
                  </a:txBody>
                  <a:tcPr marL="23906" marR="23906" marT="0" marB="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E5F6D8"/>
                    </a:solidFill>
                  </a:tcPr>
                </a:tc>
                <a:tc vMerge="1">
                  <a:txBody>
                    <a:bodyPr/>
                    <a:lstStyle/>
                    <a:p>
                      <a:endParaRPr lang="ru-RU"/>
                    </a:p>
                  </a:txBody>
                  <a:tcPr/>
                </a:tc>
              </a:tr>
              <a:tr h="360363">
                <a:tc rowSpan="2">
                  <a:txBody>
                    <a:bodyPr/>
                    <a:lstStyle/>
                    <a:p>
                      <a:pPr marL="342900" marR="0" lvl="0" indent="-342900" algn="l" defTabSz="914400" rtl="0" eaLnBrk="1" fontAlgn="base" latinLnBrk="0" hangingPunct="1">
                        <a:lnSpc>
                          <a:spcPct val="100000"/>
                        </a:lnSpc>
                        <a:spcBef>
                          <a:spcPct val="0"/>
                        </a:spcBef>
                        <a:spcAft>
                          <a:spcPct val="0"/>
                        </a:spcAft>
                        <a:buClrTx/>
                        <a:buSzTx/>
                        <a:buFont typeface="+mj-lt"/>
                        <a:buNone/>
                        <a:tabLst/>
                      </a:pPr>
                      <a:r>
                        <a:rPr kumimoji="0" lang="ru-RU" sz="2000" b="1" i="0" u="none" strike="noStrike" cap="none" normalizeH="0" baseline="0" smtClean="0">
                          <a:ln>
                            <a:noFill/>
                          </a:ln>
                          <a:solidFill>
                            <a:srgbClr val="3F6D19"/>
                          </a:solidFill>
                          <a:effectLst/>
                          <a:latin typeface="Calibri" pitchFamily="34" charset="0"/>
                          <a:ea typeface="Calibri" pitchFamily="34" charset="0"/>
                          <a:cs typeface="Times New Roman" pitchFamily="18" charset="0"/>
                        </a:rPr>
                        <a:t> 1.</a:t>
                      </a:r>
                    </a:p>
                  </a:txBody>
                  <a:tcPr marL="23906" marR="23906" marT="0" marB="0"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rgbClr val="3F6D19"/>
                        </a:solidFill>
                        <a:effectLst/>
                        <a:latin typeface="Calibri" pitchFamily="34" charset="0"/>
                        <a:ea typeface="Calibri" pitchFamily="34" charset="0"/>
                        <a:cs typeface="Times New Roman" pitchFamily="18" charset="0"/>
                      </a:endParaRPr>
                    </a:p>
                  </a:txBody>
                  <a:tcPr marL="23906" marR="23906" marT="0" marB="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rgbClr val="3F6D19"/>
                        </a:solidFill>
                        <a:effectLst/>
                        <a:latin typeface="Calibri" pitchFamily="34" charset="0"/>
                        <a:ea typeface="Calibri" pitchFamily="34" charset="0"/>
                        <a:cs typeface="Times New Roman" pitchFamily="18" charset="0"/>
                      </a:endParaRPr>
                    </a:p>
                  </a:txBody>
                  <a:tcPr marL="23906" marR="23906" marT="0" marB="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rgbClr val="3F6D19"/>
                        </a:solidFill>
                        <a:effectLst/>
                        <a:latin typeface="Calibri" pitchFamily="34" charset="0"/>
                        <a:ea typeface="Calibri" pitchFamily="34" charset="0"/>
                        <a:cs typeface="Times New Roman" pitchFamily="18" charset="0"/>
                      </a:endParaRPr>
                    </a:p>
                  </a:txBody>
                  <a:tcPr marL="23906" marR="23906" marT="0" marB="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rgbClr val="3F6D19"/>
                        </a:solidFill>
                        <a:effectLst/>
                        <a:latin typeface="Calibri" pitchFamily="34" charset="0"/>
                        <a:ea typeface="Calibri" pitchFamily="34" charset="0"/>
                        <a:cs typeface="Times New Roman" pitchFamily="18" charset="0"/>
                      </a:endParaRPr>
                    </a:p>
                  </a:txBody>
                  <a:tcPr marL="23906" marR="23906" marT="0" marB="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rgbClr val="3F6D19"/>
                        </a:solidFill>
                        <a:effectLst/>
                        <a:latin typeface="Calibri" pitchFamily="34" charset="0"/>
                        <a:ea typeface="Calibri" pitchFamily="34" charset="0"/>
                        <a:cs typeface="Times New Roman" pitchFamily="18" charset="0"/>
                      </a:endParaRPr>
                    </a:p>
                  </a:txBody>
                  <a:tcPr marL="23906" marR="23906" marT="0" marB="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rgbClr val="3F6D19"/>
                        </a:solidFill>
                        <a:effectLst/>
                        <a:latin typeface="Calibri" pitchFamily="34" charset="0"/>
                        <a:ea typeface="Calibri" pitchFamily="34" charset="0"/>
                        <a:cs typeface="Times New Roman" pitchFamily="18" charset="0"/>
                      </a:endParaRPr>
                    </a:p>
                  </a:txBody>
                  <a:tcPr marL="23906" marR="23906" marT="0" marB="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rgbClr val="3F6D19"/>
                        </a:solidFill>
                        <a:effectLst/>
                        <a:latin typeface="Calibri" pitchFamily="34" charset="0"/>
                        <a:ea typeface="Calibri" pitchFamily="34" charset="0"/>
                        <a:cs typeface="Times New Roman" pitchFamily="18" charset="0"/>
                      </a:endParaRPr>
                    </a:p>
                  </a:txBody>
                  <a:tcPr marL="23906" marR="23906" marT="0" marB="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smtClean="0">
                          <a:ln>
                            <a:noFill/>
                          </a:ln>
                          <a:solidFill>
                            <a:srgbClr val="3F6D19"/>
                          </a:solidFill>
                          <a:effectLst/>
                          <a:latin typeface="Calibri" pitchFamily="34" charset="0"/>
                          <a:ea typeface="Calibri" pitchFamily="34" charset="0"/>
                          <a:cs typeface="Times New Roman" pitchFamily="18" charset="0"/>
                        </a:rPr>
                        <a:t>начало года</a:t>
                      </a:r>
                      <a:endParaRPr kumimoji="0" lang="ru-RU" sz="2000" b="1" i="0" u="none" strike="noStrike" cap="none" normalizeH="0" baseline="0" smtClean="0">
                        <a:ln>
                          <a:noFill/>
                        </a:ln>
                        <a:solidFill>
                          <a:srgbClr val="3F6D19"/>
                        </a:solidFill>
                        <a:effectLst/>
                        <a:latin typeface="Calibri" pitchFamily="34" charset="0"/>
                        <a:ea typeface="Calibri" pitchFamily="34" charset="0"/>
                        <a:cs typeface="Times New Roman" pitchFamily="18" charset="0"/>
                      </a:endParaRPr>
                    </a:p>
                  </a:txBody>
                  <a:tcPr marL="0" marR="0" marT="0" marB="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r>
              <a:tr h="360363">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rgbClr val="3F6D19"/>
                        </a:solidFill>
                        <a:effectLst/>
                        <a:latin typeface="Calibri" pitchFamily="34" charset="0"/>
                        <a:ea typeface="Calibri" pitchFamily="34" charset="0"/>
                        <a:cs typeface="Times New Roman" pitchFamily="18" charset="0"/>
                      </a:endParaRPr>
                    </a:p>
                  </a:txBody>
                  <a:tcPr marL="23906" marR="23906" marT="0" marB="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rgbClr val="3F6D19"/>
                        </a:solidFill>
                        <a:effectLst/>
                        <a:latin typeface="Calibri" pitchFamily="34" charset="0"/>
                        <a:ea typeface="Calibri" pitchFamily="34" charset="0"/>
                        <a:cs typeface="Times New Roman" pitchFamily="18" charset="0"/>
                      </a:endParaRPr>
                    </a:p>
                  </a:txBody>
                  <a:tcPr marL="23906" marR="23906" marT="0" marB="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rgbClr val="3F6D19"/>
                        </a:solidFill>
                        <a:effectLst/>
                        <a:latin typeface="Calibri" pitchFamily="34" charset="0"/>
                        <a:ea typeface="Calibri" pitchFamily="34" charset="0"/>
                        <a:cs typeface="Times New Roman" pitchFamily="18" charset="0"/>
                      </a:endParaRPr>
                    </a:p>
                  </a:txBody>
                  <a:tcPr marL="23906" marR="23906" marT="0" marB="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rgbClr val="3F6D19"/>
                        </a:solidFill>
                        <a:effectLst/>
                        <a:latin typeface="Calibri" pitchFamily="34" charset="0"/>
                        <a:ea typeface="Calibri" pitchFamily="34" charset="0"/>
                        <a:cs typeface="Times New Roman" pitchFamily="18" charset="0"/>
                      </a:endParaRPr>
                    </a:p>
                  </a:txBody>
                  <a:tcPr marL="23906" marR="23906" marT="0" marB="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rgbClr val="3F6D19"/>
                        </a:solidFill>
                        <a:effectLst/>
                        <a:latin typeface="Calibri" pitchFamily="34" charset="0"/>
                        <a:ea typeface="Calibri" pitchFamily="34" charset="0"/>
                        <a:cs typeface="Times New Roman" pitchFamily="18" charset="0"/>
                      </a:endParaRPr>
                    </a:p>
                  </a:txBody>
                  <a:tcPr marL="23906" marR="23906" marT="0" marB="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rgbClr val="3F6D19"/>
                        </a:solidFill>
                        <a:effectLst/>
                        <a:latin typeface="Calibri" pitchFamily="34" charset="0"/>
                        <a:ea typeface="Calibri" pitchFamily="34" charset="0"/>
                        <a:cs typeface="Times New Roman" pitchFamily="18" charset="0"/>
                      </a:endParaRPr>
                    </a:p>
                  </a:txBody>
                  <a:tcPr marL="23906" marR="23906" marT="0" marB="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rgbClr val="3F6D19"/>
                        </a:solidFill>
                        <a:effectLst/>
                        <a:latin typeface="Calibri" pitchFamily="34" charset="0"/>
                        <a:ea typeface="Calibri" pitchFamily="34" charset="0"/>
                        <a:cs typeface="Times New Roman" pitchFamily="18" charset="0"/>
                      </a:endParaRPr>
                    </a:p>
                  </a:txBody>
                  <a:tcPr marL="23906" marR="23906" marT="0" marB="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smtClean="0">
                          <a:ln>
                            <a:noFill/>
                          </a:ln>
                          <a:solidFill>
                            <a:srgbClr val="3F6D19"/>
                          </a:solidFill>
                          <a:effectLst/>
                          <a:latin typeface="Calibri" pitchFamily="34" charset="0"/>
                          <a:ea typeface="Calibri" pitchFamily="34" charset="0"/>
                          <a:cs typeface="Times New Roman" pitchFamily="18" charset="0"/>
                        </a:rPr>
                        <a:t>конец года</a:t>
                      </a:r>
                      <a:endParaRPr kumimoji="0" lang="ru-RU" sz="2000" b="1" i="0" u="none" strike="noStrike" cap="none" normalizeH="0" baseline="0" smtClean="0">
                        <a:ln>
                          <a:noFill/>
                        </a:ln>
                        <a:solidFill>
                          <a:srgbClr val="3F6D19"/>
                        </a:solidFill>
                        <a:effectLst/>
                        <a:latin typeface="Calibri" pitchFamily="34" charset="0"/>
                        <a:ea typeface="Calibri" pitchFamily="34" charset="0"/>
                        <a:cs typeface="Times New Roman" pitchFamily="18" charset="0"/>
                      </a:endParaRPr>
                    </a:p>
                  </a:txBody>
                  <a:tcPr marL="0" marR="0" marT="0" marB="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r>
              <a:tr h="360363">
                <a:tc rowSpan="2">
                  <a:txBody>
                    <a:bodyPr/>
                    <a:lstStyle/>
                    <a:p>
                      <a:pPr marL="342900" marR="0" lvl="0" indent="-342900" algn="l" defTabSz="914400" rtl="0" eaLnBrk="1" fontAlgn="base" latinLnBrk="0" hangingPunct="1">
                        <a:lnSpc>
                          <a:spcPct val="100000"/>
                        </a:lnSpc>
                        <a:spcBef>
                          <a:spcPct val="0"/>
                        </a:spcBef>
                        <a:spcAft>
                          <a:spcPct val="0"/>
                        </a:spcAft>
                        <a:buClrTx/>
                        <a:buSzTx/>
                        <a:buFont typeface="+mj-lt"/>
                        <a:buNone/>
                        <a:tabLst/>
                      </a:pPr>
                      <a:r>
                        <a:rPr kumimoji="0" lang="ru-RU" sz="2000" b="1" i="0" u="none" strike="noStrike" cap="none" normalizeH="0" baseline="0" smtClean="0">
                          <a:ln>
                            <a:noFill/>
                          </a:ln>
                          <a:solidFill>
                            <a:srgbClr val="3F6D19"/>
                          </a:solidFill>
                          <a:effectLst/>
                          <a:latin typeface="Calibri" pitchFamily="34" charset="0"/>
                          <a:ea typeface="Calibri" pitchFamily="34" charset="0"/>
                          <a:cs typeface="Times New Roman" pitchFamily="18" charset="0"/>
                        </a:rPr>
                        <a:t> 2.</a:t>
                      </a:r>
                    </a:p>
                  </a:txBody>
                  <a:tcPr marL="23906" marR="23906" marT="0" marB="0"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rgbClr val="3F6D19"/>
                        </a:solidFill>
                        <a:effectLst/>
                        <a:latin typeface="Calibri" pitchFamily="34" charset="0"/>
                        <a:ea typeface="Calibri" pitchFamily="34" charset="0"/>
                        <a:cs typeface="Times New Roman" pitchFamily="18" charset="0"/>
                      </a:endParaRPr>
                    </a:p>
                  </a:txBody>
                  <a:tcPr marL="23906" marR="23906" marT="0" marB="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rgbClr val="3F6D19"/>
                        </a:solidFill>
                        <a:effectLst/>
                        <a:latin typeface="Calibri" pitchFamily="34" charset="0"/>
                        <a:ea typeface="Calibri" pitchFamily="34" charset="0"/>
                        <a:cs typeface="Times New Roman" pitchFamily="18" charset="0"/>
                      </a:endParaRPr>
                    </a:p>
                  </a:txBody>
                  <a:tcPr marL="23906" marR="23906" marT="0" marB="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rgbClr val="3F6D19"/>
                        </a:solidFill>
                        <a:effectLst/>
                        <a:latin typeface="Calibri" pitchFamily="34" charset="0"/>
                        <a:ea typeface="Calibri" pitchFamily="34" charset="0"/>
                        <a:cs typeface="Times New Roman" pitchFamily="18" charset="0"/>
                      </a:endParaRPr>
                    </a:p>
                  </a:txBody>
                  <a:tcPr marL="23906" marR="23906" marT="0" marB="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rgbClr val="3F6D19"/>
                        </a:solidFill>
                        <a:effectLst/>
                        <a:latin typeface="Calibri" pitchFamily="34" charset="0"/>
                        <a:ea typeface="Calibri" pitchFamily="34" charset="0"/>
                        <a:cs typeface="Times New Roman" pitchFamily="18" charset="0"/>
                      </a:endParaRPr>
                    </a:p>
                  </a:txBody>
                  <a:tcPr marL="23906" marR="23906" marT="0" marB="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rgbClr val="3F6D19"/>
                        </a:solidFill>
                        <a:effectLst/>
                        <a:latin typeface="Calibri" pitchFamily="34" charset="0"/>
                        <a:ea typeface="Calibri" pitchFamily="34" charset="0"/>
                        <a:cs typeface="Times New Roman" pitchFamily="18" charset="0"/>
                      </a:endParaRPr>
                    </a:p>
                  </a:txBody>
                  <a:tcPr marL="23906" marR="23906" marT="0" marB="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rgbClr val="3F6D19"/>
                        </a:solidFill>
                        <a:effectLst/>
                        <a:latin typeface="Calibri" pitchFamily="34" charset="0"/>
                        <a:ea typeface="Calibri" pitchFamily="34" charset="0"/>
                        <a:cs typeface="Times New Roman" pitchFamily="18" charset="0"/>
                      </a:endParaRPr>
                    </a:p>
                  </a:txBody>
                  <a:tcPr marL="23906" marR="23906" marT="0" marB="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rgbClr val="3F6D19"/>
                        </a:solidFill>
                        <a:effectLst/>
                        <a:latin typeface="Calibri" pitchFamily="34" charset="0"/>
                        <a:ea typeface="Calibri" pitchFamily="34" charset="0"/>
                        <a:cs typeface="Times New Roman" pitchFamily="18" charset="0"/>
                      </a:endParaRPr>
                    </a:p>
                  </a:txBody>
                  <a:tcPr marL="23906" marR="23906" marT="0" marB="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smtClean="0">
                          <a:ln>
                            <a:noFill/>
                          </a:ln>
                          <a:solidFill>
                            <a:srgbClr val="3F6D19"/>
                          </a:solidFill>
                          <a:effectLst/>
                          <a:latin typeface="Calibri" pitchFamily="34" charset="0"/>
                          <a:ea typeface="Calibri" pitchFamily="34" charset="0"/>
                          <a:cs typeface="Times New Roman" pitchFamily="18" charset="0"/>
                        </a:rPr>
                        <a:t>начало года</a:t>
                      </a:r>
                      <a:endParaRPr kumimoji="0" lang="ru-RU" sz="2000" b="1" i="0" u="none" strike="noStrike" cap="none" normalizeH="0" baseline="0" smtClean="0">
                        <a:ln>
                          <a:noFill/>
                        </a:ln>
                        <a:solidFill>
                          <a:srgbClr val="3F6D19"/>
                        </a:solidFill>
                        <a:effectLst/>
                        <a:latin typeface="Calibri" pitchFamily="34" charset="0"/>
                        <a:ea typeface="Calibri" pitchFamily="34" charset="0"/>
                        <a:cs typeface="Times New Roman" pitchFamily="18" charset="0"/>
                      </a:endParaRPr>
                    </a:p>
                  </a:txBody>
                  <a:tcPr marL="0" marR="0" marT="0" marB="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r>
              <a:tr h="360363">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rgbClr val="3F6D19"/>
                        </a:solidFill>
                        <a:effectLst/>
                        <a:latin typeface="Calibri" pitchFamily="34" charset="0"/>
                        <a:ea typeface="Calibri" pitchFamily="34" charset="0"/>
                        <a:cs typeface="Times New Roman" pitchFamily="18" charset="0"/>
                      </a:endParaRPr>
                    </a:p>
                  </a:txBody>
                  <a:tcPr marL="23906" marR="23906" marT="0" marB="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rgbClr val="3F6D19"/>
                        </a:solidFill>
                        <a:effectLst/>
                        <a:latin typeface="Calibri" pitchFamily="34" charset="0"/>
                        <a:ea typeface="Calibri" pitchFamily="34" charset="0"/>
                        <a:cs typeface="Times New Roman" pitchFamily="18" charset="0"/>
                      </a:endParaRPr>
                    </a:p>
                  </a:txBody>
                  <a:tcPr marL="23906" marR="23906" marT="0" marB="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rgbClr val="3F6D19"/>
                        </a:solidFill>
                        <a:effectLst/>
                        <a:latin typeface="Calibri" pitchFamily="34" charset="0"/>
                        <a:ea typeface="Calibri" pitchFamily="34" charset="0"/>
                        <a:cs typeface="Times New Roman" pitchFamily="18" charset="0"/>
                      </a:endParaRPr>
                    </a:p>
                  </a:txBody>
                  <a:tcPr marL="23906" marR="23906" marT="0" marB="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rgbClr val="3F6D19"/>
                        </a:solidFill>
                        <a:effectLst/>
                        <a:latin typeface="Calibri" pitchFamily="34" charset="0"/>
                        <a:ea typeface="Calibri" pitchFamily="34" charset="0"/>
                        <a:cs typeface="Times New Roman" pitchFamily="18" charset="0"/>
                      </a:endParaRPr>
                    </a:p>
                  </a:txBody>
                  <a:tcPr marL="23906" marR="23906" marT="0" marB="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rgbClr val="3F6D19"/>
                        </a:solidFill>
                        <a:effectLst/>
                        <a:latin typeface="Calibri" pitchFamily="34" charset="0"/>
                        <a:ea typeface="Calibri" pitchFamily="34" charset="0"/>
                        <a:cs typeface="Times New Roman" pitchFamily="18" charset="0"/>
                      </a:endParaRPr>
                    </a:p>
                  </a:txBody>
                  <a:tcPr marL="23906" marR="23906" marT="0" marB="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rgbClr val="3F6D19"/>
                        </a:solidFill>
                        <a:effectLst/>
                        <a:latin typeface="Calibri" pitchFamily="34" charset="0"/>
                        <a:ea typeface="Calibri" pitchFamily="34" charset="0"/>
                        <a:cs typeface="Times New Roman" pitchFamily="18" charset="0"/>
                      </a:endParaRPr>
                    </a:p>
                  </a:txBody>
                  <a:tcPr marL="23906" marR="23906" marT="0" marB="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rgbClr val="3F6D19"/>
                        </a:solidFill>
                        <a:effectLst/>
                        <a:latin typeface="Calibri" pitchFamily="34" charset="0"/>
                        <a:ea typeface="Calibri" pitchFamily="34" charset="0"/>
                        <a:cs typeface="Times New Roman" pitchFamily="18" charset="0"/>
                      </a:endParaRPr>
                    </a:p>
                  </a:txBody>
                  <a:tcPr marL="23906" marR="23906" marT="0" marB="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smtClean="0">
                          <a:ln>
                            <a:noFill/>
                          </a:ln>
                          <a:solidFill>
                            <a:srgbClr val="3F6D19"/>
                          </a:solidFill>
                          <a:effectLst/>
                          <a:latin typeface="Calibri" pitchFamily="34" charset="0"/>
                          <a:ea typeface="Calibri" pitchFamily="34" charset="0"/>
                          <a:cs typeface="Times New Roman" pitchFamily="18" charset="0"/>
                        </a:rPr>
                        <a:t>конец года</a:t>
                      </a:r>
                      <a:endParaRPr kumimoji="0" lang="ru-RU" sz="2000" b="1" i="0" u="none" strike="noStrike" cap="none" normalizeH="0" baseline="0" smtClean="0">
                        <a:ln>
                          <a:noFill/>
                        </a:ln>
                        <a:solidFill>
                          <a:srgbClr val="3F6D19"/>
                        </a:solidFill>
                        <a:effectLst/>
                        <a:latin typeface="Calibri" pitchFamily="34" charset="0"/>
                        <a:ea typeface="Calibri" pitchFamily="34" charset="0"/>
                        <a:cs typeface="Times New Roman" pitchFamily="18" charset="0"/>
                      </a:endParaRPr>
                    </a:p>
                  </a:txBody>
                  <a:tcPr marL="0" marR="0" marT="0" marB="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r>
              <a:tr h="360363">
                <a:tc rowSpan="2">
                  <a:txBody>
                    <a:bodyPr/>
                    <a:lstStyle/>
                    <a:p>
                      <a:pPr marL="342900" marR="0" lvl="0" indent="-342900" algn="l" defTabSz="914400" rtl="0" eaLnBrk="1" fontAlgn="base" latinLnBrk="0" hangingPunct="1">
                        <a:lnSpc>
                          <a:spcPct val="100000"/>
                        </a:lnSpc>
                        <a:spcBef>
                          <a:spcPct val="0"/>
                        </a:spcBef>
                        <a:spcAft>
                          <a:spcPct val="0"/>
                        </a:spcAft>
                        <a:buClrTx/>
                        <a:buSzTx/>
                        <a:buFont typeface="+mj-lt"/>
                        <a:buNone/>
                        <a:tabLst/>
                      </a:pPr>
                      <a:r>
                        <a:rPr kumimoji="0" lang="ru-RU" sz="2000" b="1" i="0" u="none" strike="noStrike" cap="none" normalizeH="0" baseline="0" smtClean="0">
                          <a:ln>
                            <a:noFill/>
                          </a:ln>
                          <a:solidFill>
                            <a:srgbClr val="3F6D19"/>
                          </a:solidFill>
                          <a:effectLst/>
                          <a:latin typeface="Calibri" pitchFamily="34" charset="0"/>
                          <a:ea typeface="Calibri" pitchFamily="34" charset="0"/>
                          <a:cs typeface="Times New Roman" pitchFamily="18" charset="0"/>
                        </a:rPr>
                        <a:t> 3.</a:t>
                      </a:r>
                    </a:p>
                  </a:txBody>
                  <a:tcPr marL="23906" marR="23906" marT="0" marB="0"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rgbClr val="3F6D19"/>
                        </a:solidFill>
                        <a:effectLst/>
                        <a:latin typeface="Calibri" pitchFamily="34" charset="0"/>
                        <a:ea typeface="Calibri" pitchFamily="34" charset="0"/>
                        <a:cs typeface="Times New Roman" pitchFamily="18" charset="0"/>
                      </a:endParaRPr>
                    </a:p>
                  </a:txBody>
                  <a:tcPr marL="23906" marR="23906" marT="0" marB="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rgbClr val="3F6D19"/>
                        </a:solidFill>
                        <a:effectLst/>
                        <a:latin typeface="Calibri" pitchFamily="34" charset="0"/>
                        <a:ea typeface="Calibri" pitchFamily="34" charset="0"/>
                        <a:cs typeface="Times New Roman" pitchFamily="18" charset="0"/>
                      </a:endParaRPr>
                    </a:p>
                  </a:txBody>
                  <a:tcPr marL="23906" marR="23906" marT="0" marB="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rgbClr val="3F6D19"/>
                        </a:solidFill>
                        <a:effectLst/>
                        <a:latin typeface="Calibri" pitchFamily="34" charset="0"/>
                        <a:ea typeface="Calibri" pitchFamily="34" charset="0"/>
                        <a:cs typeface="Times New Roman" pitchFamily="18" charset="0"/>
                      </a:endParaRPr>
                    </a:p>
                  </a:txBody>
                  <a:tcPr marL="23906" marR="23906" marT="0" marB="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rgbClr val="3F6D19"/>
                        </a:solidFill>
                        <a:effectLst/>
                        <a:latin typeface="Calibri" pitchFamily="34" charset="0"/>
                        <a:ea typeface="Calibri" pitchFamily="34" charset="0"/>
                        <a:cs typeface="Times New Roman" pitchFamily="18" charset="0"/>
                      </a:endParaRPr>
                    </a:p>
                  </a:txBody>
                  <a:tcPr marL="23906" marR="23906" marT="0" marB="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rgbClr val="3F6D19"/>
                        </a:solidFill>
                        <a:effectLst/>
                        <a:latin typeface="Calibri" pitchFamily="34" charset="0"/>
                        <a:ea typeface="Calibri" pitchFamily="34" charset="0"/>
                        <a:cs typeface="Times New Roman" pitchFamily="18" charset="0"/>
                      </a:endParaRPr>
                    </a:p>
                  </a:txBody>
                  <a:tcPr marL="23906" marR="23906" marT="0" marB="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rgbClr val="3F6D19"/>
                        </a:solidFill>
                        <a:effectLst/>
                        <a:latin typeface="Calibri" pitchFamily="34" charset="0"/>
                        <a:ea typeface="Calibri" pitchFamily="34" charset="0"/>
                        <a:cs typeface="Times New Roman" pitchFamily="18" charset="0"/>
                      </a:endParaRPr>
                    </a:p>
                  </a:txBody>
                  <a:tcPr marL="23906" marR="23906" marT="0" marB="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rgbClr val="3F6D19"/>
                        </a:solidFill>
                        <a:effectLst/>
                        <a:latin typeface="Calibri" pitchFamily="34" charset="0"/>
                        <a:ea typeface="Calibri" pitchFamily="34" charset="0"/>
                        <a:cs typeface="Times New Roman" pitchFamily="18" charset="0"/>
                      </a:endParaRPr>
                    </a:p>
                  </a:txBody>
                  <a:tcPr marL="23906" marR="23906" marT="0" marB="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smtClean="0">
                          <a:ln>
                            <a:noFill/>
                          </a:ln>
                          <a:solidFill>
                            <a:srgbClr val="3F6D19"/>
                          </a:solidFill>
                          <a:effectLst/>
                          <a:latin typeface="Calibri" pitchFamily="34" charset="0"/>
                          <a:ea typeface="Calibri" pitchFamily="34" charset="0"/>
                          <a:cs typeface="Times New Roman" pitchFamily="18" charset="0"/>
                        </a:rPr>
                        <a:t>начало года</a:t>
                      </a:r>
                      <a:endParaRPr kumimoji="0" lang="ru-RU" sz="2000" b="1" i="0" u="none" strike="noStrike" cap="none" normalizeH="0" baseline="0" smtClean="0">
                        <a:ln>
                          <a:noFill/>
                        </a:ln>
                        <a:solidFill>
                          <a:srgbClr val="3F6D19"/>
                        </a:solidFill>
                        <a:effectLst/>
                        <a:latin typeface="Calibri" pitchFamily="34" charset="0"/>
                        <a:ea typeface="Calibri" pitchFamily="34" charset="0"/>
                        <a:cs typeface="Times New Roman" pitchFamily="18" charset="0"/>
                      </a:endParaRPr>
                    </a:p>
                  </a:txBody>
                  <a:tcPr marL="0" marR="0" marT="0" marB="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r>
              <a:tr h="360363">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rgbClr val="3F6D19"/>
                        </a:solidFill>
                        <a:effectLst/>
                        <a:latin typeface="Calibri" pitchFamily="34" charset="0"/>
                        <a:ea typeface="Calibri" pitchFamily="34" charset="0"/>
                        <a:cs typeface="Times New Roman" pitchFamily="18" charset="0"/>
                      </a:endParaRPr>
                    </a:p>
                  </a:txBody>
                  <a:tcPr marL="23906" marR="23906" marT="0" marB="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rgbClr val="3F6D19"/>
                        </a:solidFill>
                        <a:effectLst/>
                        <a:latin typeface="Calibri" pitchFamily="34" charset="0"/>
                        <a:ea typeface="Calibri" pitchFamily="34" charset="0"/>
                        <a:cs typeface="Times New Roman" pitchFamily="18" charset="0"/>
                      </a:endParaRPr>
                    </a:p>
                  </a:txBody>
                  <a:tcPr marL="23906" marR="23906" marT="0" marB="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rgbClr val="3F6D19"/>
                        </a:solidFill>
                        <a:effectLst/>
                        <a:latin typeface="Calibri" pitchFamily="34" charset="0"/>
                        <a:ea typeface="Calibri" pitchFamily="34" charset="0"/>
                        <a:cs typeface="Times New Roman" pitchFamily="18" charset="0"/>
                      </a:endParaRPr>
                    </a:p>
                  </a:txBody>
                  <a:tcPr marL="23906" marR="23906" marT="0" marB="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rgbClr val="3F6D19"/>
                        </a:solidFill>
                        <a:effectLst/>
                        <a:latin typeface="Calibri" pitchFamily="34" charset="0"/>
                        <a:ea typeface="Calibri" pitchFamily="34" charset="0"/>
                        <a:cs typeface="Times New Roman" pitchFamily="18" charset="0"/>
                      </a:endParaRPr>
                    </a:p>
                  </a:txBody>
                  <a:tcPr marL="23906" marR="23906" marT="0" marB="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rgbClr val="3F6D19"/>
                        </a:solidFill>
                        <a:effectLst/>
                        <a:latin typeface="Calibri" pitchFamily="34" charset="0"/>
                        <a:ea typeface="Calibri" pitchFamily="34" charset="0"/>
                        <a:cs typeface="Times New Roman" pitchFamily="18" charset="0"/>
                      </a:endParaRPr>
                    </a:p>
                  </a:txBody>
                  <a:tcPr marL="23906" marR="23906" marT="0" marB="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rgbClr val="3F6D19"/>
                        </a:solidFill>
                        <a:effectLst/>
                        <a:latin typeface="Calibri" pitchFamily="34" charset="0"/>
                        <a:ea typeface="Calibri" pitchFamily="34" charset="0"/>
                        <a:cs typeface="Times New Roman" pitchFamily="18" charset="0"/>
                      </a:endParaRPr>
                    </a:p>
                  </a:txBody>
                  <a:tcPr marL="23906" marR="23906" marT="0" marB="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rgbClr val="3F6D19"/>
                        </a:solidFill>
                        <a:effectLst/>
                        <a:latin typeface="Calibri" pitchFamily="34" charset="0"/>
                        <a:ea typeface="Calibri" pitchFamily="34" charset="0"/>
                        <a:cs typeface="Times New Roman" pitchFamily="18" charset="0"/>
                      </a:endParaRPr>
                    </a:p>
                  </a:txBody>
                  <a:tcPr marL="23906" marR="23906" marT="0" marB="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3F6D19"/>
                          </a:solidFill>
                          <a:effectLst/>
                          <a:latin typeface="Calibri" pitchFamily="34" charset="0"/>
                          <a:ea typeface="Calibri" pitchFamily="34" charset="0"/>
                          <a:cs typeface="Times New Roman" pitchFamily="18" charset="0"/>
                        </a:rPr>
                        <a:t>конец года</a:t>
                      </a:r>
                      <a:endParaRPr kumimoji="0" lang="ru-RU" sz="2000" b="1" i="0" u="none" strike="noStrike" cap="none" normalizeH="0" baseline="0" dirty="0" smtClean="0">
                        <a:ln>
                          <a:noFill/>
                        </a:ln>
                        <a:solidFill>
                          <a:srgbClr val="3F6D19"/>
                        </a:solidFill>
                        <a:effectLst/>
                        <a:latin typeface="Calibri" pitchFamily="34" charset="0"/>
                        <a:ea typeface="Calibri" pitchFamily="34" charset="0"/>
                        <a:cs typeface="Times New Roman" pitchFamily="18" charset="0"/>
                      </a:endParaRPr>
                    </a:p>
                  </a:txBody>
                  <a:tcPr marL="0" marR="0" marT="0" marB="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383424273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xmlns="" val="2297840184"/>
              </p:ext>
            </p:extLst>
          </p:nvPr>
        </p:nvGraphicFramePr>
        <p:xfrm>
          <a:off x="323528" y="1124744"/>
          <a:ext cx="8640960"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4210" name="Заголовок 4"/>
          <p:cNvSpPr>
            <a:spLocks noGrp="1"/>
          </p:cNvSpPr>
          <p:nvPr>
            <p:ph type="title"/>
          </p:nvPr>
        </p:nvSpPr>
        <p:spPr>
          <a:xfrm>
            <a:off x="457200" y="277813"/>
            <a:ext cx="8229600" cy="919162"/>
          </a:xfrm>
        </p:spPr>
        <p:txBody>
          <a:bodyPr/>
          <a:lstStyle/>
          <a:p>
            <a:pPr eaLnBrk="1" hangingPunct="1"/>
            <a:r>
              <a:rPr lang="ru-RU" altLang="ru-RU" smtClean="0"/>
              <a:t>Формы контроля</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Заголовок 1"/>
          <p:cNvSpPr>
            <a:spLocks noGrp="1"/>
          </p:cNvSpPr>
          <p:nvPr>
            <p:ph type="title"/>
          </p:nvPr>
        </p:nvSpPr>
        <p:spPr>
          <a:xfrm>
            <a:off x="468313" y="0"/>
            <a:ext cx="8388350" cy="1476375"/>
          </a:xfrm>
        </p:spPr>
        <p:txBody>
          <a:bodyPr/>
          <a:lstStyle/>
          <a:p>
            <a:pPr eaLnBrk="1" hangingPunct="1">
              <a:lnSpc>
                <a:spcPts val="3000"/>
              </a:lnSpc>
            </a:pPr>
            <a:r>
              <a:rPr lang="ru-RU" sz="2800" smtClean="0"/>
              <a:t>Корреляция процессов формирования образовательных компетентностей и диагностики образовательных результатов </a:t>
            </a:r>
            <a:endParaRPr lang="ru-RU" sz="2800" b="1" smtClean="0">
              <a:solidFill>
                <a:srgbClr val="000066"/>
              </a:solidFill>
              <a:cs typeface="Arial" charset="0"/>
            </a:endParaRPr>
          </a:p>
        </p:txBody>
      </p:sp>
      <p:grpSp>
        <p:nvGrpSpPr>
          <p:cNvPr id="38914" name="Group 19"/>
          <p:cNvGrpSpPr>
            <a:grpSpLocks/>
          </p:cNvGrpSpPr>
          <p:nvPr/>
        </p:nvGrpSpPr>
        <p:grpSpPr bwMode="auto">
          <a:xfrm>
            <a:off x="179388" y="1476375"/>
            <a:ext cx="8785225" cy="5048250"/>
            <a:chOff x="295" y="889"/>
            <a:chExt cx="5534" cy="3180"/>
          </a:xfrm>
        </p:grpSpPr>
        <p:sp>
          <p:nvSpPr>
            <p:cNvPr id="5" name="Блок-схема: альтернативный процесс 4"/>
            <p:cNvSpPr/>
            <p:nvPr/>
          </p:nvSpPr>
          <p:spPr bwMode="auto">
            <a:xfrm>
              <a:off x="295" y="1037"/>
              <a:ext cx="883" cy="567"/>
            </a:xfrm>
            <a:prstGeom prst="flowChartAlternateProcess">
              <a:avLst/>
            </a:prstGeom>
            <a:solidFill>
              <a:srgbClr val="CBFCAA"/>
            </a:solidFill>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sz="2400" b="1" dirty="0">
                  <a:solidFill>
                    <a:srgbClr val="008000"/>
                  </a:solidFill>
                  <a:cs typeface="Arial" charset="0"/>
                </a:rPr>
                <a:t>I </a:t>
              </a:r>
              <a:r>
                <a:rPr lang="ru-RU" sz="2400" b="1" dirty="0">
                  <a:solidFill>
                    <a:srgbClr val="008000"/>
                  </a:solidFill>
                  <a:cs typeface="Arial" charset="0"/>
                </a:rPr>
                <a:t>стадия</a:t>
              </a:r>
            </a:p>
          </p:txBody>
        </p:sp>
        <p:sp>
          <p:nvSpPr>
            <p:cNvPr id="6" name="Блок-схема: альтернативный процесс 5"/>
            <p:cNvSpPr/>
            <p:nvPr/>
          </p:nvSpPr>
          <p:spPr bwMode="auto">
            <a:xfrm>
              <a:off x="295" y="2069"/>
              <a:ext cx="883" cy="566"/>
            </a:xfrm>
            <a:prstGeom prst="flowChartAlternateProcess">
              <a:avLst/>
            </a:prstGeom>
            <a:solidFill>
              <a:srgbClr val="CBFCAA"/>
            </a:solidFill>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sz="2400" b="1" dirty="0">
                  <a:solidFill>
                    <a:srgbClr val="008000"/>
                  </a:solidFill>
                  <a:cs typeface="Arial" charset="0"/>
                </a:rPr>
                <a:t>II </a:t>
              </a:r>
              <a:r>
                <a:rPr lang="ru-RU" sz="2400" b="1" dirty="0">
                  <a:solidFill>
                    <a:srgbClr val="008000"/>
                  </a:solidFill>
                  <a:cs typeface="Arial" charset="0"/>
                </a:rPr>
                <a:t>стадия</a:t>
              </a:r>
            </a:p>
          </p:txBody>
        </p:sp>
        <p:sp>
          <p:nvSpPr>
            <p:cNvPr id="7" name="Блок-схема: альтернативный процесс 6"/>
            <p:cNvSpPr/>
            <p:nvPr/>
          </p:nvSpPr>
          <p:spPr bwMode="auto">
            <a:xfrm>
              <a:off x="295" y="3219"/>
              <a:ext cx="883" cy="566"/>
            </a:xfrm>
            <a:prstGeom prst="flowChartAlternateProcess">
              <a:avLst/>
            </a:prstGeom>
            <a:solidFill>
              <a:srgbClr val="CBFCAA"/>
            </a:solidFill>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sz="2400" b="1">
                  <a:solidFill>
                    <a:srgbClr val="008000"/>
                  </a:solidFill>
                  <a:cs typeface="Arial" charset="0"/>
                </a:rPr>
                <a:t>III </a:t>
              </a:r>
              <a:r>
                <a:rPr lang="ru-RU" sz="2400" b="1">
                  <a:solidFill>
                    <a:srgbClr val="008000"/>
                  </a:solidFill>
                  <a:cs typeface="Arial" charset="0"/>
                </a:rPr>
                <a:t>стадия</a:t>
              </a:r>
            </a:p>
          </p:txBody>
        </p:sp>
        <p:sp>
          <p:nvSpPr>
            <p:cNvPr id="8" name="Блок-схема: альтернативный процесс 7"/>
            <p:cNvSpPr>
              <a:spLocks noChangeArrowheads="1"/>
            </p:cNvSpPr>
            <p:nvPr/>
          </p:nvSpPr>
          <p:spPr bwMode="auto">
            <a:xfrm>
              <a:off x="1221" y="924"/>
              <a:ext cx="1419" cy="794"/>
            </a:xfrm>
            <a:prstGeom prst="flowChartAlternateProcess">
              <a:avLst/>
            </a:prstGeom>
            <a:solidFill>
              <a:srgbClr val="CBFCAA"/>
            </a:solidFill>
            <a:ln w="9525" algn="ctr">
              <a:solidFill>
                <a:schemeClr val="accent1"/>
              </a:solidFill>
              <a:miter lim="800000"/>
              <a:headEnd/>
              <a:tailEnd/>
            </a:ln>
            <a:effectLst>
              <a:outerShdw dist="25400" dir="5400000" rotWithShape="0">
                <a:schemeClr val="tx1">
                  <a:alpha val="39998"/>
                </a:schemeClr>
              </a:outerShdw>
            </a:effectLst>
          </p:spPr>
          <p:txBody>
            <a:bodyPr lIns="0" rIns="0" anchor="ctr"/>
            <a:lstStyle/>
            <a:p>
              <a:pPr marL="182563" indent="-182563" fontAlgn="auto">
                <a:lnSpc>
                  <a:spcPct val="80000"/>
                </a:lnSpc>
                <a:spcBef>
                  <a:spcPts val="0"/>
                </a:spcBef>
                <a:spcAft>
                  <a:spcPts val="0"/>
                </a:spcAft>
                <a:defRPr/>
              </a:pPr>
              <a:r>
                <a:rPr lang="ru-RU" sz="2000" b="1" dirty="0">
                  <a:solidFill>
                    <a:srgbClr val="000066"/>
                  </a:solidFill>
                  <a:latin typeface="Arial Narrow" pitchFamily="34" charset="0"/>
                </a:rPr>
                <a:t>Учебно-познавательная</a:t>
              </a:r>
            </a:p>
            <a:p>
              <a:pPr marL="182563" indent="-182563" fontAlgn="auto">
                <a:lnSpc>
                  <a:spcPct val="80000"/>
                </a:lnSpc>
                <a:spcBef>
                  <a:spcPts val="0"/>
                </a:spcBef>
                <a:spcAft>
                  <a:spcPts val="0"/>
                </a:spcAft>
                <a:defRPr/>
              </a:pPr>
              <a:r>
                <a:rPr lang="ru-RU" sz="2000" b="1" dirty="0">
                  <a:solidFill>
                    <a:srgbClr val="000066"/>
                  </a:solidFill>
                  <a:latin typeface="Arial Narrow" pitchFamily="34" charset="0"/>
                </a:rPr>
                <a:t>Информационная</a:t>
              </a:r>
            </a:p>
            <a:p>
              <a:pPr marL="182563" indent="-182563" fontAlgn="auto">
                <a:lnSpc>
                  <a:spcPct val="80000"/>
                </a:lnSpc>
                <a:spcBef>
                  <a:spcPts val="0"/>
                </a:spcBef>
                <a:spcAft>
                  <a:spcPts val="0"/>
                </a:spcAft>
                <a:defRPr/>
              </a:pPr>
              <a:r>
                <a:rPr lang="ru-RU" sz="2000" b="1" dirty="0">
                  <a:solidFill>
                    <a:srgbClr val="000066"/>
                  </a:solidFill>
                  <a:latin typeface="Arial Narrow" pitchFamily="34" charset="0"/>
                </a:rPr>
                <a:t>Коммуникативная</a:t>
              </a:r>
            </a:p>
          </p:txBody>
        </p:sp>
        <p:sp>
          <p:nvSpPr>
            <p:cNvPr id="9" name="Блок-схема: альтернативный процесс 8"/>
            <p:cNvSpPr>
              <a:spLocks noChangeArrowheads="1"/>
            </p:cNvSpPr>
            <p:nvPr/>
          </p:nvSpPr>
          <p:spPr bwMode="auto">
            <a:xfrm>
              <a:off x="2642" y="889"/>
              <a:ext cx="3187" cy="863"/>
            </a:xfrm>
            <a:prstGeom prst="flowChartAlternateProcess">
              <a:avLst/>
            </a:prstGeom>
            <a:solidFill>
              <a:schemeClr val="bg1"/>
            </a:solidFill>
            <a:ln w="9525" algn="ctr">
              <a:solidFill>
                <a:schemeClr val="accent1"/>
              </a:solidFill>
              <a:miter lim="800000"/>
              <a:headEnd/>
              <a:tailEnd/>
            </a:ln>
            <a:effectLst>
              <a:outerShdw dist="25400" dir="5400000" rotWithShape="0">
                <a:srgbClr val="000000">
                  <a:alpha val="39999"/>
                </a:srgbClr>
              </a:outerShdw>
            </a:effectLst>
          </p:spPr>
          <p:txBody>
            <a:bodyPr lIns="36000" rIns="36000" anchor="ctr"/>
            <a:lstStyle/>
            <a:p>
              <a:pPr fontAlgn="auto">
                <a:lnSpc>
                  <a:spcPts val="1700"/>
                </a:lnSpc>
                <a:spcBef>
                  <a:spcPts val="0"/>
                </a:spcBef>
                <a:spcAft>
                  <a:spcPts val="0"/>
                </a:spcAft>
                <a:defRPr/>
              </a:pPr>
              <a:r>
                <a:rPr lang="ru-RU" i="1" dirty="0">
                  <a:effectLst>
                    <a:outerShdw blurRad="38100" dist="38100" dir="2700000" algn="tl">
                      <a:srgbClr val="000000">
                        <a:alpha val="43137"/>
                      </a:srgbClr>
                    </a:outerShdw>
                  </a:effectLst>
                  <a:latin typeface="+mn-lt"/>
                </a:rPr>
                <a:t>Оценка учителя и обсуждение с учащимися:</a:t>
              </a:r>
            </a:p>
            <a:p>
              <a:pPr marL="182563" indent="-182563" fontAlgn="auto">
                <a:lnSpc>
                  <a:spcPts val="1700"/>
                </a:lnSpc>
                <a:spcBef>
                  <a:spcPts val="0"/>
                </a:spcBef>
                <a:spcAft>
                  <a:spcPts val="0"/>
                </a:spcAft>
                <a:buFont typeface="Arial" pitchFamily="34" charset="0"/>
                <a:buChar char="−"/>
                <a:defRPr/>
              </a:pPr>
              <a:r>
                <a:rPr lang="ru-RU" dirty="0">
                  <a:latin typeface="+mn-lt"/>
                </a:rPr>
                <a:t>традиционная (баллы, рейтинги, ранги), </a:t>
              </a:r>
            </a:p>
            <a:p>
              <a:pPr marL="182563" indent="-182563" fontAlgn="auto">
                <a:lnSpc>
                  <a:spcPts val="1700"/>
                </a:lnSpc>
                <a:spcBef>
                  <a:spcPts val="0"/>
                </a:spcBef>
                <a:spcAft>
                  <a:spcPts val="0"/>
                </a:spcAft>
                <a:buFont typeface="Arial" pitchFamily="34" charset="0"/>
                <a:buChar char="−"/>
                <a:defRPr/>
              </a:pPr>
              <a:r>
                <a:rPr lang="ru-RU" dirty="0">
                  <a:latin typeface="+mn-lt"/>
                </a:rPr>
                <a:t>оценка уровня </a:t>
              </a:r>
              <a:r>
                <a:rPr lang="ru-RU" dirty="0" err="1">
                  <a:latin typeface="+mn-lt"/>
                </a:rPr>
                <a:t>сформированности</a:t>
              </a:r>
              <a:r>
                <a:rPr lang="ru-RU" dirty="0">
                  <a:latin typeface="+mn-lt"/>
                </a:rPr>
                <a:t> ключе-</a:t>
              </a:r>
              <a:r>
                <a:rPr lang="ru-RU" dirty="0" err="1">
                  <a:latin typeface="+mn-lt"/>
                </a:rPr>
                <a:t>вых</a:t>
              </a:r>
              <a:r>
                <a:rPr lang="ru-RU" dirty="0">
                  <a:latin typeface="+mn-lt"/>
                </a:rPr>
                <a:t> образовательных компетентностей, </a:t>
              </a:r>
            </a:p>
            <a:p>
              <a:pPr marL="182563" indent="-182563" fontAlgn="auto">
                <a:lnSpc>
                  <a:spcPts val="1700"/>
                </a:lnSpc>
                <a:spcBef>
                  <a:spcPts val="0"/>
                </a:spcBef>
                <a:spcAft>
                  <a:spcPts val="0"/>
                </a:spcAft>
                <a:buFont typeface="Arial" pitchFamily="34" charset="0"/>
                <a:buChar char="−"/>
                <a:defRPr/>
              </a:pPr>
              <a:r>
                <a:rPr lang="ru-RU" dirty="0">
                  <a:latin typeface="+mn-lt"/>
                </a:rPr>
                <a:t>анкеты, опросники</a:t>
              </a:r>
            </a:p>
          </p:txBody>
        </p:sp>
        <p:sp>
          <p:nvSpPr>
            <p:cNvPr id="10" name="Блок-схема: альтернативный процесс 9"/>
            <p:cNvSpPr/>
            <p:nvPr/>
          </p:nvSpPr>
          <p:spPr bwMode="auto">
            <a:xfrm>
              <a:off x="1221" y="1955"/>
              <a:ext cx="1419" cy="794"/>
            </a:xfrm>
            <a:prstGeom prst="flowChartAlternateProcess">
              <a:avLst/>
            </a:prstGeom>
            <a:solidFill>
              <a:srgbClr val="CBFCAA"/>
            </a:solidFill>
          </p:spPr>
          <p:style>
            <a:lnRef idx="1">
              <a:schemeClr val="accent1"/>
            </a:lnRef>
            <a:fillRef idx="2">
              <a:schemeClr val="accent1"/>
            </a:fillRef>
            <a:effectRef idx="1">
              <a:schemeClr val="accent1"/>
            </a:effectRef>
            <a:fontRef idx="minor">
              <a:schemeClr val="dk1"/>
            </a:fontRef>
          </p:style>
          <p:txBody>
            <a:bodyPr lIns="36000" rIns="0" anchor="ctr"/>
            <a:lstStyle/>
            <a:p>
              <a:pPr marL="182563" indent="-182563" fontAlgn="auto">
                <a:lnSpc>
                  <a:spcPct val="80000"/>
                </a:lnSpc>
                <a:spcBef>
                  <a:spcPts val="0"/>
                </a:spcBef>
                <a:spcAft>
                  <a:spcPts val="0"/>
                </a:spcAft>
                <a:defRPr/>
              </a:pPr>
              <a:r>
                <a:rPr lang="ru-RU" sz="2000" b="1" dirty="0">
                  <a:solidFill>
                    <a:srgbClr val="000066"/>
                  </a:solidFill>
                  <a:latin typeface="Arial Narrow" pitchFamily="34" charset="0"/>
                  <a:cs typeface="Arial" charset="0"/>
                </a:rPr>
                <a:t>Общекультурная</a:t>
              </a:r>
            </a:p>
            <a:p>
              <a:pPr marL="182563" indent="-182563" fontAlgn="auto">
                <a:lnSpc>
                  <a:spcPct val="80000"/>
                </a:lnSpc>
                <a:spcBef>
                  <a:spcPts val="0"/>
                </a:spcBef>
                <a:spcAft>
                  <a:spcPts val="0"/>
                </a:spcAft>
                <a:defRPr/>
              </a:pPr>
              <a:r>
                <a:rPr lang="ru-RU" sz="2000" b="1" dirty="0">
                  <a:solidFill>
                    <a:srgbClr val="000066"/>
                  </a:solidFill>
                  <a:latin typeface="Arial Narrow" pitchFamily="34" charset="0"/>
                  <a:cs typeface="Arial" charset="0"/>
                </a:rPr>
                <a:t>Социально-гражданская</a:t>
              </a:r>
            </a:p>
          </p:txBody>
        </p:sp>
        <p:sp>
          <p:nvSpPr>
            <p:cNvPr id="11" name="Блок-схема: альтернативный процесс 10"/>
            <p:cNvSpPr>
              <a:spLocks noChangeArrowheads="1"/>
            </p:cNvSpPr>
            <p:nvPr/>
          </p:nvSpPr>
          <p:spPr bwMode="auto">
            <a:xfrm>
              <a:off x="2642" y="1842"/>
              <a:ext cx="3187" cy="1020"/>
            </a:xfrm>
            <a:prstGeom prst="flowChartAlternateProcess">
              <a:avLst/>
            </a:prstGeom>
            <a:solidFill>
              <a:schemeClr val="bg1"/>
            </a:solidFill>
            <a:ln w="9525" algn="ctr">
              <a:solidFill>
                <a:schemeClr val="accent1"/>
              </a:solidFill>
              <a:miter lim="800000"/>
              <a:headEnd/>
              <a:tailEnd/>
            </a:ln>
            <a:effectLst>
              <a:outerShdw dist="25400" dir="5400000" rotWithShape="0">
                <a:srgbClr val="000000">
                  <a:alpha val="39999"/>
                </a:srgbClr>
              </a:outerShdw>
            </a:effectLst>
          </p:spPr>
          <p:txBody>
            <a:bodyPr lIns="36000" rIns="36000" anchor="ctr"/>
            <a:lstStyle/>
            <a:p>
              <a:pPr fontAlgn="auto">
                <a:lnSpc>
                  <a:spcPts val="1700"/>
                </a:lnSpc>
                <a:spcBef>
                  <a:spcPts val="0"/>
                </a:spcBef>
                <a:spcAft>
                  <a:spcPts val="0"/>
                </a:spcAft>
                <a:defRPr/>
              </a:pPr>
              <a:r>
                <a:rPr lang="ru-RU" i="1" dirty="0">
                  <a:effectLst>
                    <a:outerShdw blurRad="38100" dist="38100" dir="2700000" algn="tl">
                      <a:srgbClr val="000000">
                        <a:alpha val="43137"/>
                      </a:srgbClr>
                    </a:outerShdw>
                  </a:effectLst>
                  <a:latin typeface="+mn-lt"/>
                </a:rPr>
                <a:t>Самооценка параллельно с оценкой учителя:</a:t>
              </a:r>
              <a:r>
                <a:rPr lang="ru-RU" dirty="0">
                  <a:latin typeface="+mn-lt"/>
                </a:rPr>
                <a:t> </a:t>
              </a:r>
            </a:p>
            <a:p>
              <a:pPr marL="182563" indent="-182563" fontAlgn="auto">
                <a:lnSpc>
                  <a:spcPts val="1700"/>
                </a:lnSpc>
                <a:spcBef>
                  <a:spcPts val="0"/>
                </a:spcBef>
                <a:spcAft>
                  <a:spcPts val="0"/>
                </a:spcAft>
                <a:buFont typeface="Arial" pitchFamily="34" charset="0"/>
                <a:buChar char="−"/>
                <a:defRPr/>
              </a:pPr>
              <a:r>
                <a:rPr lang="ru-RU" dirty="0">
                  <a:latin typeface="+mn-lt"/>
                </a:rPr>
                <a:t>традиционная (баллы), </a:t>
              </a:r>
            </a:p>
            <a:p>
              <a:pPr marL="182563" indent="-182563" fontAlgn="auto">
                <a:lnSpc>
                  <a:spcPts val="1700"/>
                </a:lnSpc>
                <a:spcBef>
                  <a:spcPts val="0"/>
                </a:spcBef>
                <a:spcAft>
                  <a:spcPts val="0"/>
                </a:spcAft>
                <a:buFont typeface="Arial" pitchFamily="34" charset="0"/>
                <a:buChar char="−"/>
                <a:defRPr/>
              </a:pPr>
              <a:r>
                <a:rPr lang="ru-RU" dirty="0">
                  <a:latin typeface="+mn-lt"/>
                </a:rPr>
                <a:t>оценка уровня </a:t>
              </a:r>
              <a:r>
                <a:rPr lang="ru-RU" dirty="0" err="1">
                  <a:latin typeface="+mn-lt"/>
                </a:rPr>
                <a:t>сформированности</a:t>
              </a:r>
              <a:r>
                <a:rPr lang="ru-RU" dirty="0">
                  <a:latin typeface="+mn-lt"/>
                </a:rPr>
                <a:t> ключе-</a:t>
              </a:r>
              <a:r>
                <a:rPr lang="ru-RU" dirty="0" err="1">
                  <a:latin typeface="+mn-lt"/>
                </a:rPr>
                <a:t>вых</a:t>
              </a:r>
              <a:r>
                <a:rPr lang="ru-RU" dirty="0">
                  <a:latin typeface="+mn-lt"/>
                </a:rPr>
                <a:t> образовательных компетентностей, </a:t>
              </a:r>
            </a:p>
            <a:p>
              <a:pPr marL="182563" indent="-182563" fontAlgn="auto">
                <a:lnSpc>
                  <a:spcPts val="1700"/>
                </a:lnSpc>
                <a:spcBef>
                  <a:spcPts val="0"/>
                </a:spcBef>
                <a:spcAft>
                  <a:spcPts val="0"/>
                </a:spcAft>
                <a:buFont typeface="Arial" pitchFamily="34" charset="0"/>
                <a:buChar char="−"/>
                <a:defRPr/>
              </a:pPr>
              <a:r>
                <a:rPr lang="ru-RU" dirty="0">
                  <a:latin typeface="+mn-lt"/>
                </a:rPr>
                <a:t>портфолио</a:t>
              </a:r>
            </a:p>
          </p:txBody>
        </p:sp>
        <p:sp>
          <p:nvSpPr>
            <p:cNvPr id="12" name="Блок-схема: альтернативный процесс 11"/>
            <p:cNvSpPr/>
            <p:nvPr/>
          </p:nvSpPr>
          <p:spPr bwMode="auto">
            <a:xfrm>
              <a:off x="1221" y="2986"/>
              <a:ext cx="1419" cy="1031"/>
            </a:xfrm>
            <a:prstGeom prst="flowChartAlternateProcess">
              <a:avLst/>
            </a:prstGeom>
            <a:solidFill>
              <a:srgbClr val="CBFCAA"/>
            </a:solidFill>
          </p:spPr>
          <p:style>
            <a:lnRef idx="1">
              <a:schemeClr val="accent1"/>
            </a:lnRef>
            <a:fillRef idx="2">
              <a:schemeClr val="accent1"/>
            </a:fillRef>
            <a:effectRef idx="1">
              <a:schemeClr val="accent1"/>
            </a:effectRef>
            <a:fontRef idx="minor">
              <a:schemeClr val="dk1"/>
            </a:fontRef>
          </p:style>
          <p:txBody>
            <a:bodyPr lIns="36000" rIns="0" anchor="ctr"/>
            <a:lstStyle/>
            <a:p>
              <a:pPr marL="180975" indent="-180975" fontAlgn="auto">
                <a:lnSpc>
                  <a:spcPct val="80000"/>
                </a:lnSpc>
                <a:spcBef>
                  <a:spcPts val="0"/>
                </a:spcBef>
                <a:spcAft>
                  <a:spcPts val="0"/>
                </a:spcAft>
                <a:defRPr/>
              </a:pPr>
              <a:r>
                <a:rPr lang="ru-RU" sz="2000" b="1" dirty="0">
                  <a:solidFill>
                    <a:srgbClr val="000066"/>
                  </a:solidFill>
                  <a:latin typeface="Arial Narrow" pitchFamily="34" charset="0"/>
                  <a:cs typeface="Arial" charset="0"/>
                </a:rPr>
                <a:t>Компетенция личностного роста и развития</a:t>
              </a:r>
            </a:p>
            <a:p>
              <a:pPr marL="180975" indent="-180975" fontAlgn="auto">
                <a:lnSpc>
                  <a:spcPct val="80000"/>
                </a:lnSpc>
                <a:spcBef>
                  <a:spcPts val="0"/>
                </a:spcBef>
                <a:spcAft>
                  <a:spcPts val="0"/>
                </a:spcAft>
                <a:defRPr/>
              </a:pPr>
              <a:r>
                <a:rPr lang="ru-RU" sz="2000" b="1" dirty="0">
                  <a:solidFill>
                    <a:srgbClr val="000066"/>
                  </a:solidFill>
                  <a:latin typeface="Arial Narrow" pitchFamily="34" charset="0"/>
                  <a:cs typeface="Arial" charset="0"/>
                </a:rPr>
                <a:t>Экологическая компетентность</a:t>
              </a:r>
            </a:p>
          </p:txBody>
        </p:sp>
        <p:sp>
          <p:nvSpPr>
            <p:cNvPr id="13" name="Блок-схема: альтернативный процесс 12"/>
            <p:cNvSpPr>
              <a:spLocks noChangeArrowheads="1"/>
            </p:cNvSpPr>
            <p:nvPr/>
          </p:nvSpPr>
          <p:spPr bwMode="auto">
            <a:xfrm>
              <a:off x="2642" y="2935"/>
              <a:ext cx="3187" cy="1134"/>
            </a:xfrm>
            <a:prstGeom prst="flowChartAlternateProcess">
              <a:avLst/>
            </a:prstGeom>
            <a:solidFill>
              <a:schemeClr val="bg1"/>
            </a:solidFill>
            <a:ln w="9525" algn="ctr">
              <a:solidFill>
                <a:schemeClr val="accent1"/>
              </a:solidFill>
              <a:miter lim="800000"/>
              <a:headEnd/>
              <a:tailEnd/>
            </a:ln>
            <a:effectLst>
              <a:outerShdw dist="25400" dir="5400000" rotWithShape="0">
                <a:srgbClr val="000000">
                  <a:alpha val="39999"/>
                </a:srgbClr>
              </a:outerShdw>
            </a:effectLst>
          </p:spPr>
          <p:txBody>
            <a:bodyPr lIns="36000" rIns="36000" anchor="ctr"/>
            <a:lstStyle/>
            <a:p>
              <a:pPr fontAlgn="auto">
                <a:lnSpc>
                  <a:spcPts val="1700"/>
                </a:lnSpc>
                <a:spcBef>
                  <a:spcPts val="0"/>
                </a:spcBef>
                <a:spcAft>
                  <a:spcPts val="0"/>
                </a:spcAft>
                <a:defRPr/>
              </a:pPr>
              <a:r>
                <a:rPr lang="ru-RU" i="1" dirty="0">
                  <a:effectLst>
                    <a:outerShdw blurRad="38100" dist="38100" dir="2700000" algn="tl">
                      <a:srgbClr val="000000">
                        <a:alpha val="43137"/>
                      </a:srgbClr>
                    </a:outerShdw>
                  </a:effectLst>
                  <a:latin typeface="+mn-lt"/>
                </a:rPr>
                <a:t>Самооценка и </a:t>
              </a:r>
              <a:r>
                <a:rPr lang="ru-RU" i="1" dirty="0" err="1">
                  <a:effectLst>
                    <a:outerShdw blurRad="38100" dist="38100" dir="2700000" algn="tl">
                      <a:srgbClr val="000000">
                        <a:alpha val="43137"/>
                      </a:srgbClr>
                    </a:outerShdw>
                  </a:effectLst>
                  <a:latin typeface="+mn-lt"/>
                </a:rPr>
                <a:t>взаимооценка</a:t>
              </a:r>
              <a:r>
                <a:rPr lang="ru-RU" i="1" dirty="0">
                  <a:effectLst>
                    <a:outerShdw blurRad="38100" dist="38100" dir="2700000" algn="tl">
                      <a:srgbClr val="000000">
                        <a:alpha val="43137"/>
                      </a:srgbClr>
                    </a:outerShdw>
                  </a:effectLst>
                  <a:latin typeface="+mn-lt"/>
                </a:rPr>
                <a:t> учащихся: </a:t>
              </a:r>
            </a:p>
            <a:p>
              <a:pPr marL="182563" indent="-182563" fontAlgn="auto">
                <a:lnSpc>
                  <a:spcPts val="1700"/>
                </a:lnSpc>
                <a:spcBef>
                  <a:spcPts val="0"/>
                </a:spcBef>
                <a:spcAft>
                  <a:spcPts val="0"/>
                </a:spcAft>
                <a:buFont typeface="Arial" pitchFamily="34" charset="0"/>
                <a:buChar char="−"/>
                <a:defRPr/>
              </a:pPr>
              <a:r>
                <a:rPr lang="ru-RU" dirty="0">
                  <a:latin typeface="+mn-lt"/>
                </a:rPr>
                <a:t>традиционная (баллы, рейтинги, ранги), </a:t>
              </a:r>
            </a:p>
            <a:p>
              <a:pPr marL="182563" indent="-182563" fontAlgn="auto">
                <a:lnSpc>
                  <a:spcPts val="1700"/>
                </a:lnSpc>
                <a:spcBef>
                  <a:spcPts val="0"/>
                </a:spcBef>
                <a:spcAft>
                  <a:spcPts val="0"/>
                </a:spcAft>
                <a:buFont typeface="Arial" pitchFamily="34" charset="0"/>
                <a:buChar char="−"/>
                <a:defRPr/>
              </a:pPr>
              <a:r>
                <a:rPr lang="ru-RU" dirty="0">
                  <a:latin typeface="+mn-lt"/>
                </a:rPr>
                <a:t>оценка уровня </a:t>
              </a:r>
              <a:r>
                <a:rPr lang="ru-RU" dirty="0" err="1">
                  <a:latin typeface="+mn-lt"/>
                </a:rPr>
                <a:t>сформированности</a:t>
              </a:r>
              <a:r>
                <a:rPr lang="ru-RU" dirty="0">
                  <a:latin typeface="+mn-lt"/>
                </a:rPr>
                <a:t> образовательных компетентностей и ценностно-смысловых ориентиров, </a:t>
              </a:r>
            </a:p>
            <a:p>
              <a:pPr marL="182563" indent="-182563" fontAlgn="auto">
                <a:lnSpc>
                  <a:spcPts val="1700"/>
                </a:lnSpc>
                <a:spcBef>
                  <a:spcPts val="0"/>
                </a:spcBef>
                <a:spcAft>
                  <a:spcPts val="0"/>
                </a:spcAft>
                <a:buFont typeface="Arial" pitchFamily="34" charset="0"/>
                <a:buChar char="−"/>
                <a:defRPr/>
              </a:pPr>
              <a:r>
                <a:rPr lang="ru-RU" dirty="0">
                  <a:latin typeface="+mn-lt"/>
                </a:rPr>
                <a:t>портфолио, опросники, анкеты, тесты, оценочные листы и шкалы</a:t>
              </a:r>
            </a:p>
          </p:txBody>
        </p:sp>
        <p:grpSp>
          <p:nvGrpSpPr>
            <p:cNvPr id="38924" name="Нашивка 13"/>
            <p:cNvGrpSpPr>
              <a:grpSpLocks/>
            </p:cNvGrpSpPr>
            <p:nvPr/>
          </p:nvGrpSpPr>
          <p:grpSpPr bwMode="auto">
            <a:xfrm>
              <a:off x="488" y="1693"/>
              <a:ext cx="486" cy="331"/>
              <a:chOff x="1939924" y="2679997"/>
              <a:chExt cx="1003298" cy="524256"/>
            </a:xfrm>
          </p:grpSpPr>
          <p:pic>
            <p:nvPicPr>
              <p:cNvPr id="38928" name="Нашивка 13"/>
              <p:cNvPicPr>
                <a:picLocks noChangeArrowheads="1"/>
              </p:cNvPicPr>
              <p:nvPr/>
            </p:nvPicPr>
            <p:blipFill>
              <a:blip r:embed="rId2" cstate="print"/>
              <a:srcRect/>
              <a:stretch>
                <a:fillRect/>
              </a:stretch>
            </p:blipFill>
            <p:spPr bwMode="auto">
              <a:xfrm>
                <a:off x="1992246" y="2679997"/>
                <a:ext cx="950976" cy="524256"/>
              </a:xfrm>
              <a:prstGeom prst="rect">
                <a:avLst/>
              </a:prstGeom>
              <a:noFill/>
              <a:ln w="9525">
                <a:noFill/>
                <a:miter lim="800000"/>
                <a:headEnd/>
                <a:tailEnd/>
              </a:ln>
            </p:spPr>
          </p:pic>
          <p:sp>
            <p:nvSpPr>
              <p:cNvPr id="38929" name="Text Box 14"/>
              <p:cNvSpPr txBox="1">
                <a:spLocks noChangeArrowheads="1"/>
              </p:cNvSpPr>
              <p:nvPr/>
            </p:nvSpPr>
            <p:spPr bwMode="auto">
              <a:xfrm rot="5400000">
                <a:off x="2379448" y="2420493"/>
                <a:ext cx="40089" cy="919137"/>
              </a:xfrm>
              <a:prstGeom prst="rect">
                <a:avLst/>
              </a:prstGeom>
              <a:noFill/>
              <a:ln w="9525">
                <a:noFill/>
                <a:miter lim="800000"/>
                <a:headEnd/>
                <a:tailEnd/>
              </a:ln>
            </p:spPr>
            <p:txBody>
              <a:bodyPr rot="10800000" vert="eaVert" anchor="ctr"/>
              <a:lstStyle/>
              <a:p>
                <a:pPr algn="ctr"/>
                <a:endParaRPr lang="ru-RU"/>
              </a:p>
            </p:txBody>
          </p:sp>
        </p:grpSp>
        <p:grpSp>
          <p:nvGrpSpPr>
            <p:cNvPr id="38925" name="Нашивка 14"/>
            <p:cNvGrpSpPr>
              <a:grpSpLocks/>
            </p:cNvGrpSpPr>
            <p:nvPr/>
          </p:nvGrpSpPr>
          <p:grpSpPr bwMode="auto">
            <a:xfrm>
              <a:off x="488" y="2778"/>
              <a:ext cx="486" cy="335"/>
              <a:chOff x="1939924" y="4397336"/>
              <a:chExt cx="1003298" cy="530352"/>
            </a:xfrm>
          </p:grpSpPr>
          <p:pic>
            <p:nvPicPr>
              <p:cNvPr id="38926" name="Нашивка 14"/>
              <p:cNvPicPr>
                <a:picLocks noChangeArrowheads="1"/>
              </p:cNvPicPr>
              <p:nvPr/>
            </p:nvPicPr>
            <p:blipFill>
              <a:blip r:embed="rId3" cstate="print"/>
              <a:srcRect/>
              <a:stretch>
                <a:fillRect/>
              </a:stretch>
            </p:blipFill>
            <p:spPr bwMode="auto">
              <a:xfrm>
                <a:off x="1992246" y="4397336"/>
                <a:ext cx="950976" cy="530352"/>
              </a:xfrm>
              <a:prstGeom prst="rect">
                <a:avLst/>
              </a:prstGeom>
              <a:noFill/>
              <a:ln w="9525">
                <a:noFill/>
                <a:miter lim="800000"/>
                <a:headEnd/>
                <a:tailEnd/>
              </a:ln>
            </p:spPr>
          </p:pic>
          <p:sp>
            <p:nvSpPr>
              <p:cNvPr id="38927" name="Text Box 17"/>
              <p:cNvSpPr txBox="1">
                <a:spLocks noChangeArrowheads="1"/>
              </p:cNvSpPr>
              <p:nvPr/>
            </p:nvSpPr>
            <p:spPr bwMode="auto">
              <a:xfrm rot="5400000">
                <a:off x="2379448" y="4131608"/>
                <a:ext cx="40089" cy="919137"/>
              </a:xfrm>
              <a:prstGeom prst="rect">
                <a:avLst/>
              </a:prstGeom>
              <a:noFill/>
              <a:ln w="9525">
                <a:noFill/>
                <a:miter lim="800000"/>
                <a:headEnd/>
                <a:tailEnd/>
              </a:ln>
            </p:spPr>
            <p:txBody>
              <a:bodyPr rot="10800000" vert="eaVert" anchor="ctr"/>
              <a:lstStyle/>
              <a:p>
                <a:pPr algn="ctr"/>
                <a:endParaRPr lang="ru-RU"/>
              </a:p>
            </p:txBody>
          </p:sp>
        </p:grpSp>
      </p:grpSp>
    </p:spTree>
    <p:extLst>
      <p:ext uri="{BB962C8B-B14F-4D97-AF65-F5344CB8AC3E}">
        <p14:creationId xmlns:p14="http://schemas.microsoft.com/office/powerpoint/2010/main" xmlns="" val="193294580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794" name="AutoShape 22"/>
          <p:cNvCxnSpPr>
            <a:cxnSpLocks noChangeShapeType="1"/>
            <a:endCxn id="33802" idx="0"/>
          </p:cNvCxnSpPr>
          <p:nvPr/>
        </p:nvCxnSpPr>
        <p:spPr bwMode="auto">
          <a:xfrm rot="10800000" flipV="1">
            <a:off x="2493963" y="1428750"/>
            <a:ext cx="1077912" cy="1038225"/>
          </a:xfrm>
          <a:prstGeom prst="straightConnector1">
            <a:avLst/>
          </a:prstGeom>
          <a:noFill/>
          <a:ln w="57150">
            <a:solidFill>
              <a:srgbClr val="159B88"/>
            </a:solidFill>
            <a:round/>
            <a:headEnd/>
            <a:tailEnd type="stealth" w="med" len="lg"/>
          </a:ln>
          <a:effectLst>
            <a:prstShdw prst="shdw17" dist="17961" dir="2700000">
              <a:srgbClr val="0D5D52"/>
            </a:prstShdw>
          </a:effectLst>
          <a:extLst>
            <a:ext uri="{909E8E84-426E-40DD-AFC4-6F175D3DCCD1}">
              <a14:hiddenFill xmlns:a14="http://schemas.microsoft.com/office/drawing/2010/main" xmlns="">
                <a:noFill/>
              </a14:hiddenFill>
            </a:ext>
          </a:extLst>
        </p:spPr>
      </p:cxnSp>
      <p:cxnSp>
        <p:nvCxnSpPr>
          <p:cNvPr id="33795" name="AutoShape 23"/>
          <p:cNvCxnSpPr>
            <a:cxnSpLocks noChangeShapeType="1"/>
            <a:endCxn id="33804" idx="0"/>
          </p:cNvCxnSpPr>
          <p:nvPr/>
        </p:nvCxnSpPr>
        <p:spPr bwMode="auto">
          <a:xfrm rot="16200000" flipH="1">
            <a:off x="4305300" y="2124075"/>
            <a:ext cx="1404938" cy="14288"/>
          </a:xfrm>
          <a:prstGeom prst="straightConnector1">
            <a:avLst/>
          </a:prstGeom>
          <a:noFill/>
          <a:ln w="57150">
            <a:solidFill>
              <a:srgbClr val="159B88"/>
            </a:solidFill>
            <a:round/>
            <a:headEnd/>
            <a:tailEnd type="stealth" w="med" len="lg"/>
          </a:ln>
          <a:effectLst>
            <a:prstShdw prst="shdw17" dist="28398" dir="1593903">
              <a:srgbClr val="0D5D52"/>
            </a:prstShdw>
          </a:effectLst>
          <a:extLst>
            <a:ext uri="{909E8E84-426E-40DD-AFC4-6F175D3DCCD1}">
              <a14:hiddenFill xmlns:a14="http://schemas.microsoft.com/office/drawing/2010/main" xmlns="">
                <a:noFill/>
              </a14:hiddenFill>
            </a:ext>
          </a:extLst>
        </p:spPr>
      </p:cxnSp>
      <p:cxnSp>
        <p:nvCxnSpPr>
          <p:cNvPr id="33796" name="AutoShape 24"/>
          <p:cNvCxnSpPr>
            <a:cxnSpLocks noChangeShapeType="1"/>
            <a:endCxn id="33805" idx="0"/>
          </p:cNvCxnSpPr>
          <p:nvPr/>
        </p:nvCxnSpPr>
        <p:spPr bwMode="auto">
          <a:xfrm rot="16200000" flipH="1">
            <a:off x="5985669" y="1658144"/>
            <a:ext cx="1778000" cy="1319212"/>
          </a:xfrm>
          <a:prstGeom prst="straightConnector1">
            <a:avLst/>
          </a:prstGeom>
          <a:noFill/>
          <a:ln w="57150">
            <a:solidFill>
              <a:srgbClr val="159B88"/>
            </a:solidFill>
            <a:round/>
            <a:headEnd/>
            <a:tailEnd type="stealth" w="med" len="lg"/>
          </a:ln>
          <a:effectLst>
            <a:prstShdw prst="shdw17" dist="17961" dir="8100000">
              <a:srgbClr val="0D5D52"/>
            </a:prstShdw>
          </a:effectLst>
          <a:extLst>
            <a:ext uri="{909E8E84-426E-40DD-AFC4-6F175D3DCCD1}">
              <a14:hiddenFill xmlns:a14="http://schemas.microsoft.com/office/drawing/2010/main" xmlns="">
                <a:noFill/>
              </a14:hiddenFill>
            </a:ext>
          </a:extLst>
        </p:spPr>
      </p:cxnSp>
      <p:grpSp>
        <p:nvGrpSpPr>
          <p:cNvPr id="33797" name="Group 29"/>
          <p:cNvGrpSpPr>
            <a:grpSpLocks/>
          </p:cNvGrpSpPr>
          <p:nvPr/>
        </p:nvGrpSpPr>
        <p:grpSpPr bwMode="auto">
          <a:xfrm>
            <a:off x="1116013" y="0"/>
            <a:ext cx="7807325" cy="6669088"/>
            <a:chOff x="703" y="0"/>
            <a:chExt cx="4918" cy="4201"/>
          </a:xfrm>
        </p:grpSpPr>
        <p:sp>
          <p:nvSpPr>
            <p:cNvPr id="33805" name="AutoShape 13"/>
            <p:cNvSpPr>
              <a:spLocks noChangeArrowheads="1"/>
            </p:cNvSpPr>
            <p:nvPr/>
          </p:nvSpPr>
          <p:spPr bwMode="auto">
            <a:xfrm>
              <a:off x="4240" y="2020"/>
              <a:ext cx="1012" cy="422"/>
            </a:xfrm>
            <a:prstGeom prst="flowChartAlternateProcess">
              <a:avLst/>
            </a:prstGeom>
            <a:solidFill>
              <a:srgbClr val="67B129"/>
            </a:solidFill>
            <a:ln w="9525" algn="ctr">
              <a:solidFill>
                <a:schemeClr val="tx1"/>
              </a:solidFill>
              <a:miter lim="800000"/>
              <a:headEnd/>
              <a:tailEnd/>
            </a:ln>
            <a:effectLst/>
          </p:spPr>
          <p:txBody>
            <a:bodyPr wrap="none" anchor="ctr"/>
            <a:lstStyle/>
            <a:p>
              <a:pPr algn="ctr">
                <a:defRPr/>
              </a:pPr>
              <a:r>
                <a:rPr lang="ru-RU" sz="2800" b="1" dirty="0">
                  <a:solidFill>
                    <a:schemeClr val="bg1"/>
                  </a:solidFill>
                  <a:effectLst>
                    <a:outerShdw blurRad="38100" dist="38100" dir="2700000" algn="tl">
                      <a:srgbClr val="000000"/>
                    </a:outerShdw>
                  </a:effectLst>
                </a:rPr>
                <a:t>3 группа</a:t>
              </a:r>
            </a:p>
          </p:txBody>
        </p:sp>
        <p:sp>
          <p:nvSpPr>
            <p:cNvPr id="33799" name="AutoShape 14"/>
            <p:cNvSpPr>
              <a:spLocks noChangeArrowheads="1"/>
            </p:cNvSpPr>
            <p:nvPr/>
          </p:nvSpPr>
          <p:spPr bwMode="auto">
            <a:xfrm>
              <a:off x="3939" y="2442"/>
              <a:ext cx="1633" cy="1759"/>
            </a:xfrm>
            <a:prstGeom prst="flowChartAlternateProcess">
              <a:avLst/>
            </a:prstGeom>
            <a:solidFill>
              <a:srgbClr val="DBF9F5"/>
            </a:solidFill>
            <a:ln w="19050">
              <a:solidFill>
                <a:srgbClr val="559222"/>
              </a:solidFill>
              <a:miter lim="800000"/>
              <a:headEnd/>
              <a:tailEnd/>
            </a:ln>
          </p:spPr>
          <p:txBody>
            <a:bodyPr lIns="0" rIns="0" anchor="ctr" anchorCtr="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altLang="ru-RU" sz="2200" dirty="0">
                  <a:solidFill>
                    <a:srgbClr val="003F75"/>
                  </a:solidFill>
                </a:rPr>
                <a:t>оценка результатов образования, само- и </a:t>
              </a:r>
              <a:r>
                <a:rPr lang="ru-RU" altLang="ru-RU" sz="2200" dirty="0" err="1">
                  <a:solidFill>
                    <a:srgbClr val="003F75"/>
                  </a:solidFill>
                </a:rPr>
                <a:t>взаимооценка</a:t>
              </a:r>
              <a:r>
                <a:rPr lang="ru-RU" altLang="ru-RU" sz="2200" dirty="0">
                  <a:solidFill>
                    <a:srgbClr val="003F75"/>
                  </a:solidFill>
                </a:rPr>
                <a:t>, рефлексия образовательной деятельности</a:t>
              </a:r>
              <a:endParaRPr lang="ru-RU" altLang="ru-RU" sz="2200" dirty="0"/>
            </a:p>
          </p:txBody>
        </p:sp>
        <p:sp>
          <p:nvSpPr>
            <p:cNvPr id="33804" name="AutoShape 12"/>
            <p:cNvSpPr>
              <a:spLocks noChangeArrowheads="1"/>
            </p:cNvSpPr>
            <p:nvPr/>
          </p:nvSpPr>
          <p:spPr bwMode="auto">
            <a:xfrm>
              <a:off x="2652" y="1785"/>
              <a:ext cx="1013" cy="422"/>
            </a:xfrm>
            <a:prstGeom prst="flowChartAlternateProcess">
              <a:avLst/>
            </a:prstGeom>
            <a:solidFill>
              <a:srgbClr val="67B129"/>
            </a:solidFill>
            <a:ln w="9525" algn="ctr">
              <a:solidFill>
                <a:schemeClr val="tx1"/>
              </a:solidFill>
              <a:miter lim="800000"/>
              <a:headEnd/>
              <a:tailEnd/>
            </a:ln>
            <a:effectLst/>
          </p:spPr>
          <p:txBody>
            <a:bodyPr wrap="none" anchor="ctr"/>
            <a:lstStyle/>
            <a:p>
              <a:pPr algn="ctr">
                <a:defRPr/>
              </a:pPr>
              <a:r>
                <a:rPr lang="ru-RU" sz="2800" b="1" dirty="0">
                  <a:solidFill>
                    <a:schemeClr val="bg1"/>
                  </a:solidFill>
                  <a:effectLst>
                    <a:outerShdw blurRad="38100" dist="38100" dir="2700000" algn="tl">
                      <a:srgbClr val="000000"/>
                    </a:outerShdw>
                  </a:effectLst>
                </a:rPr>
                <a:t>2 группа</a:t>
              </a:r>
            </a:p>
          </p:txBody>
        </p:sp>
        <p:sp>
          <p:nvSpPr>
            <p:cNvPr id="33801" name="AutoShape 16"/>
            <p:cNvSpPr>
              <a:spLocks noChangeArrowheads="1"/>
            </p:cNvSpPr>
            <p:nvPr/>
          </p:nvSpPr>
          <p:spPr bwMode="auto">
            <a:xfrm>
              <a:off x="2472" y="2207"/>
              <a:ext cx="1361" cy="1785"/>
            </a:xfrm>
            <a:prstGeom prst="flowChartAlternateProcess">
              <a:avLst/>
            </a:prstGeom>
            <a:solidFill>
              <a:srgbClr val="DBF9F5"/>
            </a:solidFill>
            <a:ln w="19050" algn="ctr">
              <a:solidFill>
                <a:srgbClr val="559222"/>
              </a:solidFill>
              <a:miter lim="800000"/>
              <a:headEnd/>
              <a:tailEnd/>
            </a:ln>
          </p:spPr>
          <p:txBody>
            <a:bodyPr lIns="0" rIns="0" anchor="ctr" anchorCtr="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altLang="ru-RU" sz="2200">
                  <a:solidFill>
                    <a:srgbClr val="003F75"/>
                  </a:solidFill>
                </a:rPr>
                <a:t>осмысление, поиск и содействие решению социально-экологических проблем</a:t>
              </a:r>
            </a:p>
          </p:txBody>
        </p:sp>
        <p:sp>
          <p:nvSpPr>
            <p:cNvPr id="33802" name="AutoShape 10"/>
            <p:cNvSpPr>
              <a:spLocks noChangeArrowheads="1"/>
            </p:cNvSpPr>
            <p:nvPr/>
          </p:nvSpPr>
          <p:spPr bwMode="auto">
            <a:xfrm>
              <a:off x="1064" y="1554"/>
              <a:ext cx="1013" cy="422"/>
            </a:xfrm>
            <a:prstGeom prst="flowChartAlternateProcess">
              <a:avLst/>
            </a:prstGeom>
            <a:solidFill>
              <a:srgbClr val="67B129"/>
            </a:solidFill>
            <a:ln w="9525">
              <a:solidFill>
                <a:schemeClr val="tx1"/>
              </a:solidFill>
              <a:miter lim="800000"/>
              <a:headEnd/>
              <a:tailEnd/>
            </a:ln>
            <a:effectLst/>
          </p:spPr>
          <p:txBody>
            <a:bodyPr wrap="none" anchor="ctr"/>
            <a:lstStyle/>
            <a:p>
              <a:pPr algn="ctr">
                <a:defRPr/>
              </a:pPr>
              <a:r>
                <a:rPr lang="ru-RU" sz="2800" b="1" dirty="0">
                  <a:solidFill>
                    <a:schemeClr val="bg1"/>
                  </a:solidFill>
                  <a:effectLst>
                    <a:outerShdw blurRad="38100" dist="38100" dir="2700000" algn="tl">
                      <a:srgbClr val="000000"/>
                    </a:outerShdw>
                  </a:effectLst>
                </a:rPr>
                <a:t>1 группа</a:t>
              </a:r>
            </a:p>
          </p:txBody>
        </p:sp>
        <p:sp>
          <p:nvSpPr>
            <p:cNvPr id="33803" name="AutoShape 18"/>
            <p:cNvSpPr>
              <a:spLocks noChangeArrowheads="1"/>
            </p:cNvSpPr>
            <p:nvPr/>
          </p:nvSpPr>
          <p:spPr bwMode="auto">
            <a:xfrm>
              <a:off x="703" y="1976"/>
              <a:ext cx="1682" cy="1785"/>
            </a:xfrm>
            <a:prstGeom prst="flowChartAlternateProcess">
              <a:avLst/>
            </a:prstGeom>
            <a:solidFill>
              <a:srgbClr val="DBF9F5"/>
            </a:solidFill>
            <a:ln w="19050" algn="ctr">
              <a:solidFill>
                <a:srgbClr val="559222"/>
              </a:solidFill>
              <a:miter lim="800000"/>
              <a:headEnd/>
              <a:tailEnd/>
            </a:ln>
          </p:spPr>
          <p:txBody>
            <a:bodyPr lIns="0" rIns="0" anchor="ctr" anchorCtr="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altLang="ru-RU" sz="2200">
                  <a:solidFill>
                    <a:srgbClr val="003F75"/>
                  </a:solidFill>
                </a:rPr>
                <a:t>овладение умениями работы с текстами разного объёма и жанра, понимание содержания, совместная работа</a:t>
              </a:r>
            </a:p>
          </p:txBody>
        </p:sp>
      </p:grpSp>
      <p:sp>
        <p:nvSpPr>
          <p:cNvPr id="6" name="Заголовок 1"/>
          <p:cNvSpPr>
            <a:spLocks noGrp="1"/>
          </p:cNvSpPr>
          <p:nvPr/>
        </p:nvSpPr>
        <p:spPr bwMode="auto">
          <a:xfrm>
            <a:off x="1136650" y="0"/>
            <a:ext cx="7786688" cy="1423988"/>
          </a:xfrm>
          <a:solidFill>
            <a:schemeClr val="bg1"/>
          </a:solidFill>
          <a:ln>
            <a:solidFill>
              <a:schemeClr val="bg1"/>
            </a:solidFill>
            <a:miter lim="800000"/>
            <a:headEnd/>
            <a:tailEnd/>
          </a:ln>
        </p:spPr>
        <p:txBody>
          <a:bodyPr anchor="ctr">
            <a:normAutofit/>
          </a:bodyPr>
          <a:lstStyle/>
          <a:p>
            <a:pPr algn="ctr" eaLnBrk="0" hangingPunct="0">
              <a:lnSpc>
                <a:spcPct val="75000"/>
              </a:lnSpc>
              <a:defRPr/>
            </a:pPr>
            <a:r>
              <a:rPr lang="ru-RU" sz="3600" b="1" dirty="0">
                <a:solidFill>
                  <a:srgbClr val="003F75"/>
                </a:solidFill>
                <a:effectLst>
                  <a:outerShdw blurRad="38100" dist="38100" dir="2700000" algn="tl">
                    <a:srgbClr val="C0C0C0"/>
                  </a:outerShdw>
                </a:effectLst>
                <a:cs typeface="Arial" charset="0"/>
              </a:rPr>
              <a:t>Педагогические  методы и приёмы для освоения надпредметного содержания</a:t>
            </a:r>
          </a:p>
        </p:txBody>
      </p:sp>
    </p:spTree>
    <p:extLst>
      <p:ext uri="{BB962C8B-B14F-4D97-AF65-F5344CB8AC3E}">
        <p14:creationId xmlns:p14="http://schemas.microsoft.com/office/powerpoint/2010/main" xmlns="" val="40438762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73175" y="0"/>
            <a:ext cx="7697788" cy="1423988"/>
          </a:xfrm>
        </p:spPr>
        <p:txBody>
          <a:bodyPr>
            <a:noAutofit/>
          </a:bodyPr>
          <a:lstStyle/>
          <a:p>
            <a:pPr marL="27432">
              <a:spcBef>
                <a:spcPts val="600"/>
              </a:spcBef>
              <a:buClr>
                <a:schemeClr val="accent1"/>
              </a:buClr>
              <a:buSzPct val="80000"/>
              <a:defRPr/>
            </a:pPr>
            <a:r>
              <a:rPr lang="ru-RU" sz="3600" b="1" dirty="0" smtClean="0">
                <a:solidFill>
                  <a:schemeClr val="bg2">
                    <a:lumMod val="25000"/>
                  </a:schemeClr>
                </a:solidFill>
                <a:effectLst>
                  <a:outerShdw blurRad="38100" dist="38100" dir="2700000" algn="tl">
                    <a:srgbClr val="000000">
                      <a:alpha val="43137"/>
                    </a:srgbClr>
                  </a:outerShdw>
                </a:effectLst>
                <a:ea typeface="+mn-ea"/>
                <a:cs typeface="Arial" pitchFamily="34" charset="0"/>
              </a:rPr>
              <a:t>РЕЗУЛЬТАТИВНО-ОЦЕНОЧНЫЙ КОМПОНЕНТ</a:t>
            </a:r>
          </a:p>
        </p:txBody>
      </p:sp>
      <p:sp>
        <p:nvSpPr>
          <p:cNvPr id="3" name="Содержимое 2"/>
          <p:cNvSpPr>
            <a:spLocks noGrp="1"/>
          </p:cNvSpPr>
          <p:nvPr>
            <p:ph idx="1"/>
          </p:nvPr>
        </p:nvSpPr>
        <p:spPr>
          <a:xfrm>
            <a:off x="1071563" y="1493838"/>
            <a:ext cx="7929562" cy="5273675"/>
          </a:xfrm>
        </p:spPr>
        <p:txBody>
          <a:bodyPr/>
          <a:lstStyle/>
          <a:p>
            <a:pPr marL="446088" indent="-363538">
              <a:spcBef>
                <a:spcPts val="1200"/>
              </a:spcBef>
              <a:buClr>
                <a:schemeClr val="accent1">
                  <a:lumMod val="75000"/>
                </a:schemeClr>
              </a:buClr>
              <a:buSzPct val="110000"/>
              <a:buFont typeface="Wingdings" pitchFamily="2" charset="2"/>
              <a:buChar char="Ä"/>
              <a:defRPr/>
            </a:pPr>
            <a:r>
              <a:rPr lang="ru-RU" sz="2400" b="1" i="1" u="sng" dirty="0" smtClean="0">
                <a:solidFill>
                  <a:srgbClr val="559222"/>
                </a:solidFill>
              </a:rPr>
              <a:t>Личностные результаты</a:t>
            </a:r>
            <a:r>
              <a:rPr lang="ru-RU" sz="2400" b="1" dirty="0" smtClean="0">
                <a:solidFill>
                  <a:schemeClr val="accent1">
                    <a:lumMod val="50000"/>
                  </a:schemeClr>
                </a:solidFill>
              </a:rPr>
              <a:t>: </a:t>
            </a:r>
            <a:r>
              <a:rPr lang="ru-RU" sz="2400" dirty="0" smtClean="0"/>
              <a:t>уровень сформированности ключевых образовательных компетентностей, мотивация к обучению, способность осуществлять выбор, ответственность за результат собственных действий и обучения,  личностный рост и самосовершенствование, адекватная само- и  взаимооценка.  </a:t>
            </a:r>
          </a:p>
          <a:p>
            <a:pPr marL="446088" indent="-363538">
              <a:spcBef>
                <a:spcPts val="1200"/>
              </a:spcBef>
              <a:buClr>
                <a:schemeClr val="accent1">
                  <a:lumMod val="75000"/>
                </a:schemeClr>
              </a:buClr>
              <a:buSzPct val="110000"/>
              <a:buFont typeface="Wingdings" pitchFamily="2" charset="2"/>
              <a:buChar char="Ä"/>
              <a:defRPr/>
            </a:pPr>
            <a:r>
              <a:rPr lang="ru-RU" sz="2400" b="1" i="1" u="sng" dirty="0" smtClean="0">
                <a:solidFill>
                  <a:srgbClr val="559222"/>
                </a:solidFill>
              </a:rPr>
              <a:t>Социально-значимые результаты</a:t>
            </a:r>
            <a:r>
              <a:rPr lang="ru-RU" sz="2400" b="1" dirty="0" smtClean="0">
                <a:solidFill>
                  <a:schemeClr val="accent1">
                    <a:lumMod val="50000"/>
                  </a:schemeClr>
                </a:solidFill>
              </a:rPr>
              <a:t>:</a:t>
            </a:r>
            <a:r>
              <a:rPr lang="ru-RU" sz="2400" dirty="0" smtClean="0"/>
              <a:t> улучшение состояния окружающей среды, повышение качества жизни, осознание обществом объективно существующих ограничений экономического развития и адаптация к ним.</a:t>
            </a:r>
            <a:endParaRPr lang="ru-RU" sz="2400" dirty="0"/>
          </a:p>
        </p:txBody>
      </p:sp>
    </p:spTree>
    <p:extLst>
      <p:ext uri="{BB962C8B-B14F-4D97-AF65-F5344CB8AC3E}">
        <p14:creationId xmlns:p14="http://schemas.microsoft.com/office/powerpoint/2010/main" xmlns="" val="260776900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2988" y="0"/>
            <a:ext cx="7891462" cy="1196975"/>
          </a:xfrm>
        </p:spPr>
        <p:txBody>
          <a:bodyPr>
            <a:noAutofit/>
          </a:bodyPr>
          <a:lstStyle/>
          <a:p>
            <a:pPr>
              <a:defRPr/>
            </a:pPr>
            <a:r>
              <a:rPr lang="ru-RU" sz="3600" b="1" dirty="0" smtClean="0">
                <a:solidFill>
                  <a:schemeClr val="bg2">
                    <a:lumMod val="25000"/>
                  </a:schemeClr>
                </a:solidFill>
                <a:cs typeface="Arial" pitchFamily="34" charset="0"/>
              </a:rPr>
              <a:t>Особенности педагогической оценки и диагностики в ЭОУР:</a:t>
            </a:r>
            <a:endParaRPr lang="ru-RU" sz="3600" b="1" dirty="0">
              <a:solidFill>
                <a:schemeClr val="bg2">
                  <a:lumMod val="25000"/>
                </a:schemeClr>
              </a:solidFill>
              <a:cs typeface="Arial" pitchFamily="34" charset="0"/>
            </a:endParaRPr>
          </a:p>
        </p:txBody>
      </p:sp>
      <p:sp>
        <p:nvSpPr>
          <p:cNvPr id="38915" name="Содержимое 2"/>
          <p:cNvSpPr>
            <a:spLocks noGrp="1"/>
          </p:cNvSpPr>
          <p:nvPr>
            <p:ph idx="1"/>
          </p:nvPr>
        </p:nvSpPr>
        <p:spPr>
          <a:xfrm>
            <a:off x="971550" y="1268413"/>
            <a:ext cx="8172450" cy="5589587"/>
          </a:xfrm>
        </p:spPr>
        <p:txBody>
          <a:bodyPr/>
          <a:lstStyle/>
          <a:p>
            <a:pPr>
              <a:spcBef>
                <a:spcPts val="300"/>
              </a:spcBef>
              <a:buSzPct val="100000"/>
              <a:defRPr/>
            </a:pPr>
            <a:r>
              <a:rPr lang="ru-RU" sz="2000" dirty="0" smtClean="0">
                <a:effectLst>
                  <a:outerShdw blurRad="38100" dist="38100" dir="2700000" algn="tl">
                    <a:srgbClr val="C0C0C0"/>
                  </a:outerShdw>
                </a:effectLst>
                <a:cs typeface="Arial" charset="0"/>
              </a:rPr>
              <a:t>использование традиционной системы оценки и разработанной для ЭОУР;</a:t>
            </a:r>
          </a:p>
          <a:p>
            <a:pPr>
              <a:spcBef>
                <a:spcPts val="300"/>
              </a:spcBef>
              <a:buSzPct val="100000"/>
              <a:defRPr/>
            </a:pPr>
            <a:r>
              <a:rPr lang="ru-RU" sz="2000" dirty="0" smtClean="0">
                <a:effectLst>
                  <a:outerShdw blurRad="38100" dist="38100" dir="2700000" algn="tl">
                    <a:srgbClr val="C0C0C0"/>
                  </a:outerShdw>
                </a:effectLst>
                <a:cs typeface="Arial" charset="0"/>
              </a:rPr>
              <a:t>оценка не только знаний, но и деятельности (на уроках, в школьном экологическом мониторинге, социально-значимой деятельности);</a:t>
            </a:r>
          </a:p>
          <a:p>
            <a:pPr>
              <a:spcBef>
                <a:spcPts val="300"/>
              </a:spcBef>
              <a:buSzPct val="100000"/>
              <a:defRPr/>
            </a:pPr>
            <a:r>
              <a:rPr lang="ru-RU" sz="2000" dirty="0" smtClean="0">
                <a:effectLst>
                  <a:outerShdw blurRad="38100" dist="38100" dir="2700000" algn="tl">
                    <a:srgbClr val="C0C0C0"/>
                  </a:outerShdw>
                </a:effectLst>
                <a:cs typeface="Arial" charset="0"/>
              </a:rPr>
              <a:t> учёт индивидуального и коллективного результата;</a:t>
            </a:r>
          </a:p>
          <a:p>
            <a:pPr>
              <a:spcBef>
                <a:spcPts val="300"/>
              </a:spcBef>
              <a:buSzPct val="100000"/>
              <a:defRPr/>
            </a:pPr>
            <a:r>
              <a:rPr lang="ru-RU" sz="2000" dirty="0" smtClean="0">
                <a:effectLst>
                  <a:outerShdw blurRad="38100" dist="38100" dir="2700000" algn="tl">
                    <a:srgbClr val="C0C0C0"/>
                  </a:outerShdw>
                </a:effectLst>
                <a:cs typeface="Arial" charset="0"/>
              </a:rPr>
              <a:t> моделирование и анализ индивидуальной траектории развития каждого учащегося;</a:t>
            </a:r>
          </a:p>
          <a:p>
            <a:pPr>
              <a:spcBef>
                <a:spcPts val="300"/>
              </a:spcBef>
              <a:buSzPct val="100000"/>
              <a:defRPr/>
            </a:pPr>
            <a:r>
              <a:rPr lang="ru-RU" sz="2000" dirty="0" smtClean="0">
                <a:effectLst>
                  <a:outerShdw blurRad="38100" dist="38100" dir="2700000" algn="tl">
                    <a:srgbClr val="C0C0C0"/>
                  </a:outerShdw>
                </a:effectLst>
                <a:cs typeface="Arial" charset="0"/>
              </a:rPr>
              <a:t>оценка уровня освоения надпредметного содержания ЭОУР, уровня сформированности ключевых образовательных компетентностей и ценностно-смысловых ориентиров;</a:t>
            </a:r>
          </a:p>
          <a:p>
            <a:pPr>
              <a:spcBef>
                <a:spcPts val="300"/>
              </a:spcBef>
              <a:buSzPct val="100000"/>
              <a:defRPr/>
            </a:pPr>
            <a:r>
              <a:rPr lang="ru-RU" sz="2000" dirty="0" smtClean="0">
                <a:effectLst>
                  <a:outerShdw blurRad="38100" dist="38100" dir="2700000" algn="tl">
                    <a:srgbClr val="C0C0C0"/>
                  </a:outerShdw>
                </a:effectLst>
                <a:cs typeface="Arial" charset="0"/>
              </a:rPr>
              <a:t>развитие навыков адекватной самооценки результатов образовательной и социально-значимой деятельности, личностного роста учащихся;</a:t>
            </a:r>
          </a:p>
          <a:p>
            <a:pPr>
              <a:spcBef>
                <a:spcPts val="300"/>
              </a:spcBef>
              <a:buSzPct val="100000"/>
              <a:defRPr/>
            </a:pPr>
            <a:r>
              <a:rPr lang="ru-RU" sz="2000" dirty="0" smtClean="0">
                <a:effectLst>
                  <a:outerShdw blurRad="38100" dist="38100" dir="2700000" algn="tl">
                    <a:srgbClr val="C0C0C0"/>
                  </a:outerShdw>
                </a:effectLst>
                <a:cs typeface="Arial" charset="0"/>
              </a:rPr>
              <a:t>осуществление оценки учителем, учащимся и совместно;</a:t>
            </a:r>
          </a:p>
          <a:p>
            <a:pPr>
              <a:spcBef>
                <a:spcPts val="300"/>
              </a:spcBef>
              <a:buSzPct val="100000"/>
              <a:defRPr/>
            </a:pPr>
            <a:r>
              <a:rPr lang="ru-RU" sz="2000" dirty="0" smtClean="0">
                <a:effectLst>
                  <a:outerShdw blurRad="38100" dist="38100" dir="2700000" algn="tl">
                    <a:srgbClr val="C0C0C0"/>
                  </a:outerShdw>
                </a:effectLst>
                <a:cs typeface="Arial" charset="0"/>
              </a:rPr>
              <a:t>организация деятельности школ на основе индикаторов устойчивого развития.</a:t>
            </a:r>
          </a:p>
        </p:txBody>
      </p:sp>
    </p:spTree>
    <p:extLst>
      <p:ext uri="{BB962C8B-B14F-4D97-AF65-F5344CB8AC3E}">
        <p14:creationId xmlns:p14="http://schemas.microsoft.com/office/powerpoint/2010/main" xmlns="" val="409850753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Group 18"/>
          <p:cNvGrpSpPr>
            <a:grpSpLocks/>
          </p:cNvGrpSpPr>
          <p:nvPr/>
        </p:nvGrpSpPr>
        <p:grpSpPr bwMode="auto">
          <a:xfrm>
            <a:off x="539750" y="1557338"/>
            <a:ext cx="8459788" cy="4957762"/>
            <a:chOff x="431" y="941"/>
            <a:chExt cx="5329" cy="3123"/>
          </a:xfrm>
        </p:grpSpPr>
        <p:sp>
          <p:nvSpPr>
            <p:cNvPr id="5" name="Блок-схема: альтернативный процесс 4"/>
            <p:cNvSpPr/>
            <p:nvPr/>
          </p:nvSpPr>
          <p:spPr bwMode="auto">
            <a:xfrm>
              <a:off x="431" y="941"/>
              <a:ext cx="1100" cy="566"/>
            </a:xfrm>
            <a:prstGeom prst="flowChartAlternateProcess">
              <a:avLst/>
            </a:prstGeom>
            <a:solidFill>
              <a:srgbClr val="CBFCAA"/>
            </a:solidFill>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sz="2400" b="1" dirty="0">
                  <a:solidFill>
                    <a:schemeClr val="bg2">
                      <a:lumMod val="25000"/>
                    </a:schemeClr>
                  </a:solidFill>
                  <a:effectLst>
                    <a:outerShdw blurRad="63500" dist="12700" algn="ctr" rotWithShape="0">
                      <a:prstClr val="black">
                        <a:alpha val="40000"/>
                      </a:prstClr>
                    </a:outerShdw>
                  </a:effectLst>
                </a:rPr>
                <a:t>I </a:t>
              </a:r>
              <a:r>
                <a:rPr lang="ru-RU" sz="2400" b="1" dirty="0">
                  <a:solidFill>
                    <a:schemeClr val="bg2">
                      <a:lumMod val="25000"/>
                    </a:schemeClr>
                  </a:solidFill>
                  <a:effectLst>
                    <a:outerShdw blurRad="63500" dist="12700" algn="ctr" rotWithShape="0">
                      <a:prstClr val="black">
                        <a:alpha val="40000"/>
                      </a:prstClr>
                    </a:outerShdw>
                  </a:effectLst>
                </a:rPr>
                <a:t>стадия</a:t>
              </a:r>
            </a:p>
          </p:txBody>
        </p:sp>
        <p:sp>
          <p:nvSpPr>
            <p:cNvPr id="6" name="Блок-схема: альтернативный процесс 5"/>
            <p:cNvSpPr/>
            <p:nvPr/>
          </p:nvSpPr>
          <p:spPr bwMode="auto">
            <a:xfrm>
              <a:off x="431" y="1949"/>
              <a:ext cx="1100" cy="569"/>
            </a:xfrm>
            <a:prstGeom prst="flowChartAlternateProcess">
              <a:avLst/>
            </a:prstGeom>
            <a:solidFill>
              <a:srgbClr val="CBFCAA"/>
            </a:solidFill>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sz="2400" b="1" dirty="0">
                  <a:solidFill>
                    <a:schemeClr val="bg2">
                      <a:lumMod val="25000"/>
                    </a:schemeClr>
                  </a:solidFill>
                  <a:effectLst>
                    <a:outerShdw blurRad="63500" dist="12700" algn="ctr" rotWithShape="0">
                      <a:prstClr val="black">
                        <a:alpha val="40000"/>
                      </a:prstClr>
                    </a:outerShdw>
                  </a:effectLst>
                </a:rPr>
                <a:t>II </a:t>
              </a:r>
              <a:r>
                <a:rPr lang="ru-RU" sz="2400" b="1" dirty="0">
                  <a:solidFill>
                    <a:schemeClr val="bg2">
                      <a:lumMod val="25000"/>
                    </a:schemeClr>
                  </a:solidFill>
                  <a:effectLst>
                    <a:outerShdw blurRad="63500" dist="12700" algn="ctr" rotWithShape="0">
                      <a:prstClr val="black">
                        <a:alpha val="40000"/>
                      </a:prstClr>
                    </a:outerShdw>
                  </a:effectLst>
                </a:rPr>
                <a:t>стадия</a:t>
              </a:r>
            </a:p>
          </p:txBody>
        </p:sp>
        <p:sp>
          <p:nvSpPr>
            <p:cNvPr id="7" name="Блок-схема: альтернативный процесс 6"/>
            <p:cNvSpPr/>
            <p:nvPr/>
          </p:nvSpPr>
          <p:spPr bwMode="auto">
            <a:xfrm>
              <a:off x="431" y="2984"/>
              <a:ext cx="1100" cy="568"/>
            </a:xfrm>
            <a:prstGeom prst="flowChartAlternateProcess">
              <a:avLst/>
            </a:prstGeom>
            <a:solidFill>
              <a:srgbClr val="CBFCAA"/>
            </a:solidFill>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sz="2400" b="1" dirty="0">
                  <a:solidFill>
                    <a:schemeClr val="bg2">
                      <a:lumMod val="25000"/>
                    </a:schemeClr>
                  </a:solidFill>
                  <a:effectLst>
                    <a:outerShdw blurRad="63500" dist="12700" algn="ctr" rotWithShape="0">
                      <a:prstClr val="black">
                        <a:alpha val="40000"/>
                      </a:prstClr>
                    </a:outerShdw>
                  </a:effectLst>
                </a:rPr>
                <a:t>III </a:t>
              </a:r>
              <a:r>
                <a:rPr lang="ru-RU" sz="2400" b="1" dirty="0">
                  <a:solidFill>
                    <a:schemeClr val="bg2">
                      <a:lumMod val="25000"/>
                    </a:schemeClr>
                  </a:solidFill>
                  <a:effectLst>
                    <a:outerShdw blurRad="63500" dist="12700" algn="ctr" rotWithShape="0">
                      <a:prstClr val="black">
                        <a:alpha val="40000"/>
                      </a:prstClr>
                    </a:outerShdw>
                  </a:effectLst>
                </a:rPr>
                <a:t>стадия</a:t>
              </a:r>
            </a:p>
          </p:txBody>
        </p:sp>
        <p:sp>
          <p:nvSpPr>
            <p:cNvPr id="8" name="Блок-схема: альтернативный процесс 7"/>
            <p:cNvSpPr/>
            <p:nvPr/>
          </p:nvSpPr>
          <p:spPr bwMode="auto">
            <a:xfrm>
              <a:off x="1620" y="942"/>
              <a:ext cx="4140" cy="589"/>
            </a:xfrm>
            <a:prstGeom prst="flowChartAlternateProcess">
              <a:avLst/>
            </a:prstGeom>
            <a:solidFill>
              <a:schemeClr val="accent6">
                <a:lumMod val="20000"/>
                <a:lumOff val="80000"/>
              </a:schemeClr>
            </a:solidFill>
          </p:spPr>
          <p:style>
            <a:lnRef idx="1">
              <a:schemeClr val="accent1"/>
            </a:lnRef>
            <a:fillRef idx="2">
              <a:schemeClr val="accent1"/>
            </a:fillRef>
            <a:effectRef idx="1">
              <a:schemeClr val="accent1"/>
            </a:effectRef>
            <a:fontRef idx="minor">
              <a:schemeClr val="dk1"/>
            </a:fontRef>
          </p:style>
          <p:txBody>
            <a:bodyPr anchor="ctr"/>
            <a:lstStyle/>
            <a:p>
              <a:pPr>
                <a:lnSpc>
                  <a:spcPts val="2000"/>
                </a:lnSpc>
                <a:defRPr/>
              </a:pPr>
              <a:r>
                <a:rPr lang="ru-RU" dirty="0">
                  <a:solidFill>
                    <a:schemeClr val="tx1"/>
                  </a:solidFill>
                  <a:effectLst>
                    <a:outerShdw blurRad="38100" dist="38100" dir="2700000" algn="tl">
                      <a:srgbClr val="000000">
                        <a:alpha val="43137"/>
                      </a:srgbClr>
                    </a:outerShdw>
                  </a:effectLst>
                </a:rPr>
                <a:t>Оценка  умения учащимися  систематизировать имеющиеся знания по теме обсуждения,</a:t>
              </a:r>
            </a:p>
            <a:p>
              <a:pPr>
                <a:lnSpc>
                  <a:spcPts val="2000"/>
                </a:lnSpc>
                <a:defRPr/>
              </a:pPr>
              <a:r>
                <a:rPr lang="ru-RU" dirty="0">
                  <a:solidFill>
                    <a:schemeClr val="tx1"/>
                  </a:solidFill>
                  <a:effectLst>
                    <a:outerShdw blurRad="38100" dist="38100" dir="2700000" algn="tl">
                      <a:srgbClr val="000000">
                        <a:alpha val="43137"/>
                      </a:srgbClr>
                    </a:outerShdw>
                  </a:effectLst>
                </a:rPr>
                <a:t>применить их в новой ситуации</a:t>
              </a:r>
            </a:p>
          </p:txBody>
        </p:sp>
        <p:sp>
          <p:nvSpPr>
            <p:cNvPr id="9" name="Блок-схема: альтернативный процесс 8"/>
            <p:cNvSpPr/>
            <p:nvPr/>
          </p:nvSpPr>
          <p:spPr bwMode="auto">
            <a:xfrm>
              <a:off x="1620" y="1669"/>
              <a:ext cx="4140" cy="951"/>
            </a:xfrm>
            <a:prstGeom prst="flowChartAlternateProcess">
              <a:avLst/>
            </a:prstGeom>
            <a:solidFill>
              <a:schemeClr val="accent6">
                <a:lumMod val="20000"/>
                <a:lumOff val="80000"/>
              </a:schemeClr>
            </a:solidFill>
          </p:spPr>
          <p:style>
            <a:lnRef idx="1">
              <a:schemeClr val="accent1"/>
            </a:lnRef>
            <a:fillRef idx="2">
              <a:schemeClr val="accent1"/>
            </a:fillRef>
            <a:effectRef idx="1">
              <a:schemeClr val="accent1"/>
            </a:effectRef>
            <a:fontRef idx="minor">
              <a:schemeClr val="dk1"/>
            </a:fontRef>
          </p:style>
          <p:txBody>
            <a:bodyPr anchor="ctr"/>
            <a:lstStyle/>
            <a:p>
              <a:pPr>
                <a:lnSpc>
                  <a:spcPts val="2000"/>
                </a:lnSpc>
                <a:defRPr/>
              </a:pPr>
              <a:r>
                <a:rPr lang="ru-RU">
                  <a:solidFill>
                    <a:schemeClr val="tx1"/>
                  </a:solidFill>
                  <a:effectLst>
                    <a:outerShdw blurRad="38100" dist="38100" dir="2700000" algn="tl">
                      <a:srgbClr val="000000">
                        <a:alpha val="43137"/>
                      </a:srgbClr>
                    </a:outerShdw>
                  </a:effectLst>
                </a:rPr>
                <a:t>Оценка навыков вдумчивого и осмысленного чтения текстов различных жанров, умения работать в сотрудничестве при обработке массивов информации, способности выполнять практические работы по инструкции в рамках школьного экологического мониторинга</a:t>
              </a:r>
            </a:p>
          </p:txBody>
        </p:sp>
        <p:sp>
          <p:nvSpPr>
            <p:cNvPr id="10" name="Блок-схема: альтернативный процесс 9"/>
            <p:cNvSpPr/>
            <p:nvPr/>
          </p:nvSpPr>
          <p:spPr bwMode="auto">
            <a:xfrm>
              <a:off x="1620" y="2760"/>
              <a:ext cx="4140" cy="1304"/>
            </a:xfrm>
            <a:prstGeom prst="flowChartAlternateProcess">
              <a:avLst/>
            </a:prstGeom>
            <a:solidFill>
              <a:schemeClr val="accent6">
                <a:lumMod val="20000"/>
                <a:lumOff val="80000"/>
              </a:schemeClr>
            </a:solidFill>
          </p:spPr>
          <p:style>
            <a:lnRef idx="1">
              <a:schemeClr val="accent1"/>
            </a:lnRef>
            <a:fillRef idx="2">
              <a:schemeClr val="accent1"/>
            </a:fillRef>
            <a:effectRef idx="1">
              <a:schemeClr val="accent1"/>
            </a:effectRef>
            <a:fontRef idx="minor">
              <a:schemeClr val="dk1"/>
            </a:fontRef>
          </p:style>
          <p:txBody>
            <a:bodyPr anchor="ctr"/>
            <a:lstStyle/>
            <a:p>
              <a:pPr>
                <a:lnSpc>
                  <a:spcPts val="2000"/>
                </a:lnSpc>
                <a:defRPr/>
              </a:pPr>
              <a:r>
                <a:rPr lang="ru-RU">
                  <a:solidFill>
                    <a:schemeClr val="tx1"/>
                  </a:solidFill>
                  <a:effectLst>
                    <a:outerShdw blurRad="38100" dist="38100" dir="2700000" algn="tl">
                      <a:srgbClr val="000000">
                        <a:alpha val="43137"/>
                      </a:srgbClr>
                    </a:outerShdw>
                  </a:effectLst>
                </a:rPr>
                <a:t>Оценка способности  отвечать на вопросы, интерпретировать полученные данные, анализировать результаты работы в рамках экологического мониторинга, работать в команде,</a:t>
              </a:r>
            </a:p>
            <a:p>
              <a:pPr>
                <a:lnSpc>
                  <a:spcPts val="2000"/>
                </a:lnSpc>
                <a:defRPr/>
              </a:pPr>
              <a:r>
                <a:rPr lang="ru-RU">
                  <a:solidFill>
                    <a:schemeClr val="tx1"/>
                  </a:solidFill>
                  <a:effectLst>
                    <a:outerShdw blurRad="38100" dist="38100" dir="2700000" algn="tl">
                      <a:srgbClr val="000000">
                        <a:alpha val="43137"/>
                      </a:srgbClr>
                    </a:outerShdw>
                  </a:effectLst>
                </a:rPr>
                <a:t>находить альтернативные пути решения экологических проблем, формулировать аргументы и контраргументы при дискуссионных формах работы, отвечать за результат обучения,  адекватно оценивать себя и других</a:t>
              </a:r>
            </a:p>
          </p:txBody>
        </p:sp>
        <p:grpSp>
          <p:nvGrpSpPr>
            <p:cNvPr id="39946" name="Нашивка 10"/>
            <p:cNvGrpSpPr>
              <a:grpSpLocks/>
            </p:cNvGrpSpPr>
            <p:nvPr/>
          </p:nvGrpSpPr>
          <p:grpSpPr bwMode="auto">
            <a:xfrm>
              <a:off x="752" y="1578"/>
              <a:ext cx="451" cy="335"/>
              <a:chOff x="2157984" y="2499360"/>
              <a:chExt cx="908304" cy="530352"/>
            </a:xfrm>
          </p:grpSpPr>
          <p:pic>
            <p:nvPicPr>
              <p:cNvPr id="39950" name="Нашивка 10"/>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57984" y="2499360"/>
                <a:ext cx="908304" cy="5303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951" name="Text Box 11"/>
              <p:cNvSpPr txBox="1">
                <a:spLocks noChangeArrowheads="1"/>
              </p:cNvSpPr>
              <p:nvPr/>
            </p:nvSpPr>
            <p:spPr bwMode="auto">
              <a:xfrm rot="5400000">
                <a:off x="2594512" y="2328038"/>
                <a:ext cx="40092" cy="878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ru-RU" altLang="ru-RU"/>
              </a:p>
            </p:txBody>
          </p:sp>
        </p:grpSp>
        <p:grpSp>
          <p:nvGrpSpPr>
            <p:cNvPr id="39947" name="Нашивка 11"/>
            <p:cNvGrpSpPr>
              <a:grpSpLocks/>
            </p:cNvGrpSpPr>
            <p:nvPr/>
          </p:nvGrpSpPr>
          <p:grpSpPr bwMode="auto">
            <a:xfrm>
              <a:off x="752" y="2606"/>
              <a:ext cx="451" cy="335"/>
              <a:chOff x="2157984" y="4126992"/>
              <a:chExt cx="908304" cy="530352"/>
            </a:xfrm>
          </p:grpSpPr>
          <p:pic>
            <p:nvPicPr>
              <p:cNvPr id="39948" name="Нашивка 11"/>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57984" y="4126992"/>
                <a:ext cx="908304" cy="5303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949" name="Text Box 14"/>
              <p:cNvSpPr txBox="1">
                <a:spLocks noChangeArrowheads="1"/>
              </p:cNvSpPr>
              <p:nvPr/>
            </p:nvSpPr>
            <p:spPr bwMode="auto">
              <a:xfrm rot="5400000">
                <a:off x="2594512" y="3954986"/>
                <a:ext cx="40092" cy="878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ru-RU" altLang="ru-RU"/>
              </a:p>
            </p:txBody>
          </p:sp>
        </p:grpSp>
      </p:grpSp>
      <p:sp>
        <p:nvSpPr>
          <p:cNvPr id="13" name="Заголовок 12"/>
          <p:cNvSpPr>
            <a:spLocks noGrp="1"/>
          </p:cNvSpPr>
          <p:nvPr>
            <p:ph type="title"/>
          </p:nvPr>
        </p:nvSpPr>
        <p:spPr>
          <a:xfrm>
            <a:off x="827088" y="0"/>
            <a:ext cx="8316912" cy="1279525"/>
          </a:xfrm>
        </p:spPr>
        <p:txBody>
          <a:bodyPr>
            <a:noAutofit/>
          </a:bodyPr>
          <a:lstStyle/>
          <a:p>
            <a:pPr>
              <a:defRPr/>
            </a:pPr>
            <a:r>
              <a:rPr lang="ru-RU" sz="3600" b="1" dirty="0" smtClean="0">
                <a:solidFill>
                  <a:schemeClr val="bg2">
                    <a:lumMod val="25000"/>
                  </a:schemeClr>
                </a:solidFill>
                <a:cs typeface="Arial" pitchFamily="34" charset="0"/>
              </a:rPr>
              <a:t>Диагностика и оценка результатов в рамках технологии ЭОУР</a:t>
            </a:r>
          </a:p>
        </p:txBody>
      </p:sp>
    </p:spTree>
    <p:extLst>
      <p:ext uri="{BB962C8B-B14F-4D97-AF65-F5344CB8AC3E}">
        <p14:creationId xmlns:p14="http://schemas.microsoft.com/office/powerpoint/2010/main" xmlns="" val="313064220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913" y="0"/>
            <a:ext cx="7602537" cy="1071563"/>
          </a:xfrm>
        </p:spPr>
        <p:txBody>
          <a:bodyPr vert="horz" wrap="square" lIns="91440" tIns="45720" rIns="91440" bIns="45720" numCol="1" anchorCtr="0" compatLnSpc="1">
            <a:prstTxWarp prst="textNoShape">
              <a:avLst/>
            </a:prstTxWarp>
            <a:noAutofit/>
          </a:bodyPr>
          <a:lstStyle/>
          <a:p>
            <a:pPr>
              <a:lnSpc>
                <a:spcPct val="80000"/>
              </a:lnSpc>
              <a:defRPr/>
            </a:pPr>
            <a:r>
              <a:rPr lang="ru-RU" sz="3200" b="1" dirty="0" smtClean="0">
                <a:solidFill>
                  <a:srgbClr val="003F75"/>
                </a:solidFill>
                <a:effectLst>
                  <a:outerShdw blurRad="38100" dist="38100" dir="2700000" algn="tl">
                    <a:srgbClr val="C0C0C0"/>
                  </a:outerShdw>
                </a:effectLst>
                <a:cs typeface="Arial" charset="0"/>
              </a:rPr>
              <a:t>Оценка уровня освоения надпредметного содержания ЭОУР</a:t>
            </a:r>
            <a:endParaRPr lang="ru-RU" sz="3200" dirty="0" smtClean="0">
              <a:solidFill>
                <a:srgbClr val="003F75"/>
              </a:solidFill>
              <a:effectLst>
                <a:outerShdw blurRad="38100" dist="38100" dir="2700000" algn="tl">
                  <a:srgbClr val="C0C0C0"/>
                </a:outerShdw>
              </a:effectLst>
              <a:cs typeface="Arial" charset="0"/>
            </a:endParaRPr>
          </a:p>
        </p:txBody>
      </p:sp>
      <p:graphicFrame>
        <p:nvGraphicFramePr>
          <p:cNvPr id="41005" name="Group 45"/>
          <p:cNvGraphicFramePr>
            <a:graphicFrameLocks noGrp="1"/>
          </p:cNvGraphicFramePr>
          <p:nvPr>
            <p:ph idx="1"/>
            <p:extLst>
              <p:ext uri="{D42A27DB-BD31-4B8C-83A1-F6EECF244321}">
                <p14:modId xmlns:p14="http://schemas.microsoft.com/office/powerpoint/2010/main" xmlns="" val="111921528"/>
              </p:ext>
            </p:extLst>
          </p:nvPr>
        </p:nvGraphicFramePr>
        <p:xfrm>
          <a:off x="134938" y="969963"/>
          <a:ext cx="8929687" cy="5877489"/>
        </p:xfrm>
        <a:graphic>
          <a:graphicData uri="http://schemas.openxmlformats.org/drawingml/2006/table">
            <a:tbl>
              <a:tblPr/>
              <a:tblGrid>
                <a:gridCol w="1001712"/>
                <a:gridCol w="1363648"/>
                <a:gridCol w="5948377"/>
                <a:gridCol w="615950"/>
              </a:tblGrid>
              <a:tr h="620641">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latin typeface="Arial" charset="0"/>
                          <a:cs typeface="Arial" charset="0"/>
                        </a:rPr>
                        <a:t>Уровень сложности</a:t>
                      </a:r>
                    </a:p>
                  </a:txBody>
                  <a:tcPr marL="89106" marR="89106" marT="0" marB="0" anchor="ctr" horzOverflow="overflow">
                    <a:lnL w="28575" cap="flat" cmpd="sng" algn="ctr">
                      <a:solidFill>
                        <a:schemeClr val="accent1"/>
                      </a:solidFill>
                      <a:prstDash val="solid"/>
                      <a:round/>
                      <a:headEnd type="none" w="med" len="med"/>
                      <a:tailEnd type="none" w="med" len="med"/>
                    </a:lnL>
                    <a:lnR w="12700" cap="flat" cmpd="sng" algn="ctr">
                      <a:solidFill>
                        <a:srgbClr val="5FA326"/>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latin typeface="Arial" charset="0"/>
                          <a:cs typeface="Arial" charset="0"/>
                        </a:rPr>
                        <a:t>Вид мыслительной деятельности</a:t>
                      </a:r>
                    </a:p>
                  </a:txBody>
                  <a:tcPr marL="89106" marR="89106" marT="0" marB="0" anchor="ctr" horzOverflow="overflow">
                    <a:lnL w="12700" cap="flat" cmpd="sng" algn="ctr">
                      <a:solidFill>
                        <a:srgbClr val="5FA326"/>
                      </a:solidFill>
                      <a:prstDash val="solid"/>
                      <a:round/>
                      <a:headEnd type="none" w="med" len="med"/>
                      <a:tailEnd type="none" w="med" len="med"/>
                    </a:lnL>
                    <a:lnR w="12700" cap="flat" cmpd="sng" algn="ctr">
                      <a:solidFill>
                        <a:srgbClr val="5FA326"/>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latin typeface="Arial" charset="0"/>
                          <a:cs typeface="Arial" charset="0"/>
                        </a:rPr>
                        <a:t>Диагностируемые виды деятельности</a:t>
                      </a:r>
                    </a:p>
                  </a:txBody>
                  <a:tcPr marL="89106" marR="89106" marT="0" marB="0" anchor="ctr" horzOverflow="overflow">
                    <a:lnL w="12700" cap="flat" cmpd="sng" algn="ctr">
                      <a:solidFill>
                        <a:srgbClr val="5FA326"/>
                      </a:solidFill>
                      <a:prstDash val="solid"/>
                      <a:round/>
                      <a:headEnd type="none" w="med" len="med"/>
                      <a:tailEnd type="none" w="med" len="med"/>
                    </a:lnL>
                    <a:lnR w="12700" cap="flat" cmpd="sng" algn="ctr">
                      <a:solidFill>
                        <a:srgbClr val="5FA326"/>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latin typeface="Arial" charset="0"/>
                          <a:cs typeface="Arial" charset="0"/>
                        </a:rPr>
                        <a:t>Оценка</a:t>
                      </a:r>
                    </a:p>
                  </a:txBody>
                  <a:tcPr marL="0" marR="0" marT="0" marB="0" anchor="ctr" horzOverflow="overflow">
                    <a:lnL w="12700" cap="flat" cmpd="sng" algn="ctr">
                      <a:solidFill>
                        <a:srgbClr val="5FA326"/>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chemeClr val="bg1"/>
                    </a:solidFill>
                  </a:tcPr>
                </a:tc>
              </a:tr>
              <a:tr h="833719">
                <a:tc rowSpan="2">
                  <a:txBody>
                    <a:bodyPr/>
                    <a:lstStyle/>
                    <a:p>
                      <a:pPr marL="90488" marR="0" lvl="0" indent="1270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3F6D19"/>
                          </a:solidFill>
                          <a:effectLst/>
                          <a:latin typeface="Arial Narrow" pitchFamily="34" charset="0"/>
                          <a:cs typeface="Arial" charset="0"/>
                        </a:rPr>
                        <a:t>Первый уровень</a:t>
                      </a:r>
                    </a:p>
                  </a:txBody>
                  <a:tcPr marL="89106" marR="89106" marT="0" marB="0" anchor="ctr" horzOverflow="overflow">
                    <a:lnL w="28575" cap="flat" cmpd="sng" algn="ctr">
                      <a:solidFill>
                        <a:schemeClr val="accent1"/>
                      </a:solidFill>
                      <a:prstDash val="solid"/>
                      <a:round/>
                      <a:headEnd type="none" w="med" len="med"/>
                      <a:tailEnd type="none" w="med" len="med"/>
                    </a:lnL>
                    <a:lnR w="12700" cap="flat" cmpd="sng" algn="ctr">
                      <a:solidFill>
                        <a:srgbClr val="5FA326"/>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E6F9D3"/>
                    </a:solidFill>
                  </a:tcPr>
                </a:tc>
                <a:tc>
                  <a:txBody>
                    <a:bodyPr/>
                    <a:lstStyle/>
                    <a:p>
                      <a:pPr marL="0" marR="0" lvl="0" indent="12700" algn="l" defTabSz="914400" rtl="0" eaLnBrk="1" fontAlgn="base" latinLnBrk="0" hangingPunct="1">
                        <a:lnSpc>
                          <a:spcPts val="2000"/>
                        </a:lnSpc>
                        <a:spcBef>
                          <a:spcPct val="0"/>
                        </a:spcBef>
                        <a:spcAft>
                          <a:spcPct val="0"/>
                        </a:spcAft>
                        <a:buClrTx/>
                        <a:buSzTx/>
                        <a:buFontTx/>
                        <a:buNone/>
                        <a:tabLst/>
                      </a:pPr>
                      <a:r>
                        <a:rPr kumimoji="0" lang="ru-RU" sz="1600" b="1" i="0" u="none" strike="noStrike" cap="none" normalizeH="0" baseline="0" dirty="0" err="1" smtClean="0">
                          <a:ln>
                            <a:noFill/>
                          </a:ln>
                          <a:solidFill>
                            <a:schemeClr val="tx1"/>
                          </a:solidFill>
                          <a:effectLst/>
                          <a:latin typeface="Arial Narrow" pitchFamily="34" charset="0"/>
                          <a:cs typeface="Arial" charset="0"/>
                        </a:rPr>
                        <a:t>Воспроиз-ведение</a:t>
                      </a:r>
                      <a:endParaRPr kumimoji="0" lang="ru-RU" sz="1600" b="1" i="0" u="none" strike="noStrike" cap="none" normalizeH="0" baseline="0" dirty="0" smtClean="0">
                        <a:ln>
                          <a:noFill/>
                        </a:ln>
                        <a:solidFill>
                          <a:schemeClr val="tx1"/>
                        </a:solidFill>
                        <a:effectLst/>
                        <a:latin typeface="Arial Narrow" pitchFamily="34" charset="0"/>
                        <a:cs typeface="Arial" charset="0"/>
                      </a:endParaRPr>
                    </a:p>
                  </a:txBody>
                  <a:tcPr marL="89106" marR="0" marT="35904" marB="35904" anchor="ctr" horzOverflow="overflow">
                    <a:lnL w="12700" cap="flat" cmpd="sng" algn="ctr">
                      <a:solidFill>
                        <a:srgbClr val="5FA326"/>
                      </a:solidFill>
                      <a:prstDash val="solid"/>
                      <a:round/>
                      <a:headEnd type="none" w="med" len="med"/>
                      <a:tailEnd type="none" w="med" len="med"/>
                    </a:lnL>
                    <a:lnR w="12700" cap="flat" cmpd="sng" algn="ctr">
                      <a:solidFill>
                        <a:srgbClr val="5FA326"/>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rgbClr val="5FA326"/>
                      </a:solidFill>
                      <a:prstDash val="solid"/>
                      <a:round/>
                      <a:headEnd type="none" w="med" len="med"/>
                      <a:tailEnd type="none" w="med" len="med"/>
                    </a:lnB>
                    <a:lnTlToBr>
                      <a:noFill/>
                    </a:lnTlToBr>
                    <a:lnBlToTr>
                      <a:noFill/>
                    </a:lnBlToTr>
                    <a:solidFill>
                      <a:srgbClr val="E6F9D3"/>
                    </a:solidFill>
                  </a:tcPr>
                </a:tc>
                <a:tc>
                  <a:txBody>
                    <a:bodyPr/>
                    <a:lstStyle/>
                    <a:p>
                      <a:pPr marL="0" marR="0" lvl="0" indent="12700" algn="l" defTabSz="914400" rtl="0" eaLnBrk="1" fontAlgn="base" latinLnBrk="0" hangingPunct="1">
                        <a:lnSpc>
                          <a:spcPts val="2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charset="0"/>
                          <a:cs typeface="Arial" charset="0"/>
                        </a:rPr>
                        <a:t>Запоминание и воспроизведение знаний о природе, обществе, экономике и устойчивом развитии, терминологии, фактов, определений, законов.</a:t>
                      </a:r>
                    </a:p>
                  </a:txBody>
                  <a:tcPr marL="89106" marR="89106" marT="35904" marB="35904" horzOverflow="overflow">
                    <a:lnL w="12700" cap="flat" cmpd="sng" algn="ctr">
                      <a:solidFill>
                        <a:srgbClr val="5FA326"/>
                      </a:solidFill>
                      <a:prstDash val="solid"/>
                      <a:round/>
                      <a:headEnd type="none" w="med" len="med"/>
                      <a:tailEnd type="none" w="med" len="med"/>
                    </a:lnL>
                    <a:lnR w="12700" cap="flat" cmpd="sng" algn="ctr">
                      <a:solidFill>
                        <a:srgbClr val="5FA326"/>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rgbClr val="5FA326"/>
                      </a:solidFill>
                      <a:prstDash val="solid"/>
                      <a:round/>
                      <a:headEnd type="none" w="med" len="med"/>
                      <a:tailEnd type="none" w="med" len="med"/>
                    </a:lnB>
                    <a:lnTlToBr>
                      <a:noFill/>
                    </a:lnTlToBr>
                    <a:lnBlToTr>
                      <a:noFill/>
                    </a:lnBlToTr>
                    <a:solidFill>
                      <a:srgbClr val="E6F9D3"/>
                    </a:solidFill>
                  </a:tcPr>
                </a:tc>
                <a:tc>
                  <a:txBody>
                    <a:bodyPr/>
                    <a:lstStyle/>
                    <a:p>
                      <a:pPr marL="0" marR="0" lvl="0" indent="1270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1</a:t>
                      </a:r>
                    </a:p>
                  </a:txBody>
                  <a:tcPr marL="89106" marR="89106" marT="35904" marB="35904" anchor="ctr" horzOverflow="overflow">
                    <a:lnL w="12700" cap="flat" cmpd="sng" algn="ctr">
                      <a:solidFill>
                        <a:srgbClr val="5FA326"/>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rgbClr val="5FA326"/>
                      </a:solidFill>
                      <a:prstDash val="solid"/>
                      <a:round/>
                      <a:headEnd type="none" w="med" len="med"/>
                      <a:tailEnd type="none" w="med" len="med"/>
                    </a:lnB>
                    <a:lnTlToBr>
                      <a:noFill/>
                    </a:lnTlToBr>
                    <a:lnBlToTr>
                      <a:noFill/>
                    </a:lnBlToTr>
                    <a:solidFill>
                      <a:srgbClr val="E6F9D3"/>
                    </a:solidFill>
                  </a:tcPr>
                </a:tc>
              </a:tr>
              <a:tr h="833719">
                <a:tc vMerge="1">
                  <a:txBody>
                    <a:bodyPr/>
                    <a:lstStyle/>
                    <a:p>
                      <a:endParaRPr lang="ru-RU"/>
                    </a:p>
                  </a:txBody>
                  <a:tcPr/>
                </a:tc>
                <a:tc>
                  <a:txBody>
                    <a:bodyPr/>
                    <a:lstStyle/>
                    <a:p>
                      <a:pPr marL="0" marR="0" lvl="0" indent="12700" algn="l" defTabSz="914400" rtl="0" eaLnBrk="1" fontAlgn="base" latinLnBrk="0" hangingPunct="1">
                        <a:lnSpc>
                          <a:spcPts val="2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Arial Narrow" pitchFamily="34" charset="0"/>
                          <a:cs typeface="Arial" charset="0"/>
                        </a:rPr>
                        <a:t>Понимание</a:t>
                      </a:r>
                      <a:r>
                        <a:rPr kumimoji="0" lang="ru-RU" sz="1600" b="0" i="0" u="none" strike="noStrike" cap="none" normalizeH="0" baseline="0" dirty="0" smtClean="0">
                          <a:ln>
                            <a:noFill/>
                          </a:ln>
                          <a:solidFill>
                            <a:schemeClr val="tx1"/>
                          </a:solidFill>
                          <a:effectLst/>
                          <a:latin typeface="Arial Narrow" pitchFamily="34" charset="0"/>
                          <a:cs typeface="Arial" charset="0"/>
                        </a:rPr>
                        <a:t> </a:t>
                      </a:r>
                    </a:p>
                  </a:txBody>
                  <a:tcPr marL="89106" marR="89106" marT="35904" marB="35904" anchor="ctr" horzOverflow="overflow">
                    <a:lnL w="12700" cap="flat" cmpd="sng" algn="ctr">
                      <a:solidFill>
                        <a:srgbClr val="5FA326"/>
                      </a:solidFill>
                      <a:prstDash val="solid"/>
                      <a:round/>
                      <a:headEnd type="none" w="med" len="med"/>
                      <a:tailEnd type="none" w="med" len="med"/>
                    </a:lnL>
                    <a:lnR w="12700" cap="flat" cmpd="sng" algn="ctr">
                      <a:solidFill>
                        <a:srgbClr val="5FA326"/>
                      </a:solidFill>
                      <a:prstDash val="solid"/>
                      <a:round/>
                      <a:headEnd type="none" w="med" len="med"/>
                      <a:tailEnd type="none" w="med" len="med"/>
                    </a:lnR>
                    <a:lnT w="12700" cap="flat" cmpd="sng" algn="ctr">
                      <a:solidFill>
                        <a:srgbClr val="5FA326"/>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E6F9D3"/>
                    </a:solidFill>
                  </a:tcPr>
                </a:tc>
                <a:tc>
                  <a:txBody>
                    <a:bodyPr/>
                    <a:lstStyle/>
                    <a:p>
                      <a:pPr marL="0" marR="0" lvl="0" indent="12700" algn="l" defTabSz="914400" rtl="0" eaLnBrk="1" fontAlgn="base" latinLnBrk="0" hangingPunct="1">
                        <a:lnSpc>
                          <a:spcPts val="2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charset="0"/>
                          <a:cs typeface="Arial" charset="0"/>
                        </a:rPr>
                        <a:t>Краткое изложение взаимосвязей в  природе, обществе, экономике, объяснение основных экологических законов, </a:t>
                      </a:r>
                      <a:r>
                        <a:rPr kumimoji="0" lang="ru-RU" sz="1600" b="0" i="0" u="none" strike="noStrike" cap="none" normalizeH="0" baseline="0" dirty="0" err="1" smtClean="0">
                          <a:ln>
                            <a:noFill/>
                          </a:ln>
                          <a:solidFill>
                            <a:schemeClr val="tx1"/>
                          </a:solidFill>
                          <a:effectLst/>
                          <a:latin typeface="Arial" charset="0"/>
                          <a:cs typeface="Arial" charset="0"/>
                        </a:rPr>
                        <a:t>биосферосовместимых</a:t>
                      </a:r>
                      <a:r>
                        <a:rPr kumimoji="0" lang="ru-RU" sz="1600" b="0" i="0" u="none" strike="noStrike" cap="none" normalizeH="0" baseline="0" dirty="0" smtClean="0">
                          <a:ln>
                            <a:noFill/>
                          </a:ln>
                          <a:solidFill>
                            <a:schemeClr val="tx1"/>
                          </a:solidFill>
                          <a:effectLst/>
                          <a:latin typeface="Arial" charset="0"/>
                          <a:cs typeface="Arial" charset="0"/>
                        </a:rPr>
                        <a:t> принципов деятельности человека.</a:t>
                      </a:r>
                    </a:p>
                  </a:txBody>
                  <a:tcPr marL="89106" marR="89106" marT="35904" marB="35904" horzOverflow="overflow">
                    <a:lnL w="12700" cap="flat" cmpd="sng" algn="ctr">
                      <a:solidFill>
                        <a:srgbClr val="5FA326"/>
                      </a:solidFill>
                      <a:prstDash val="solid"/>
                      <a:round/>
                      <a:headEnd type="none" w="med" len="med"/>
                      <a:tailEnd type="none" w="med" len="med"/>
                    </a:lnL>
                    <a:lnR w="12700" cap="flat" cmpd="sng" algn="ctr">
                      <a:solidFill>
                        <a:srgbClr val="5FA326"/>
                      </a:solidFill>
                      <a:prstDash val="solid"/>
                      <a:round/>
                      <a:headEnd type="none" w="med" len="med"/>
                      <a:tailEnd type="none" w="med" len="med"/>
                    </a:lnR>
                    <a:lnT w="12700" cap="flat" cmpd="sng" algn="ctr">
                      <a:solidFill>
                        <a:srgbClr val="5FA326"/>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E6F9D3"/>
                    </a:solidFill>
                  </a:tcPr>
                </a:tc>
                <a:tc>
                  <a:txBody>
                    <a:bodyPr/>
                    <a:lstStyle/>
                    <a:p>
                      <a:pPr marL="0" marR="0" lvl="0" indent="1270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1</a:t>
                      </a:r>
                    </a:p>
                  </a:txBody>
                  <a:tcPr marL="89106" marR="89106" marT="35904" marB="35904" anchor="ctr" horzOverflow="overflow">
                    <a:lnL w="12700" cap="flat" cmpd="sng" algn="ctr">
                      <a:solidFill>
                        <a:srgbClr val="5FA326"/>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rgbClr val="5FA326"/>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E6F9D3"/>
                    </a:solidFill>
                  </a:tcPr>
                </a:tc>
              </a:tr>
              <a:tr h="579749">
                <a:tc rowSpan="2">
                  <a:txBody>
                    <a:bodyPr/>
                    <a:lstStyle/>
                    <a:p>
                      <a:pPr marL="90488" marR="0" lvl="0" indent="1270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3F6D19"/>
                          </a:solidFill>
                          <a:effectLst/>
                          <a:latin typeface="Arial Narrow" pitchFamily="34" charset="0"/>
                          <a:cs typeface="Arial" charset="0"/>
                        </a:rPr>
                        <a:t>Второй уровень</a:t>
                      </a:r>
                    </a:p>
                  </a:txBody>
                  <a:tcPr marL="89106" marR="89106" marT="0" marB="0" anchor="ctr" horzOverflow="overflow">
                    <a:lnL w="28575" cap="flat" cmpd="sng" algn="ctr">
                      <a:solidFill>
                        <a:schemeClr val="accent1"/>
                      </a:solidFill>
                      <a:prstDash val="solid"/>
                      <a:round/>
                      <a:headEnd type="none" w="med" len="med"/>
                      <a:tailEnd type="none" w="med" len="med"/>
                    </a:lnL>
                    <a:lnR w="12700" cap="flat" cmpd="sng" algn="ctr">
                      <a:solidFill>
                        <a:srgbClr val="5FA326"/>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12700" algn="l" defTabSz="914400" rtl="0" eaLnBrk="1" fontAlgn="base" latinLnBrk="0" hangingPunct="1">
                        <a:lnSpc>
                          <a:spcPts val="2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Arial Narrow" pitchFamily="34" charset="0"/>
                          <a:cs typeface="Arial" charset="0"/>
                        </a:rPr>
                        <a:t>Анализ</a:t>
                      </a:r>
                    </a:p>
                  </a:txBody>
                  <a:tcPr marL="89106" marR="89106" marT="35904" marB="35904" anchor="ctr" horzOverflow="overflow">
                    <a:lnL w="12700" cap="flat" cmpd="sng" algn="ctr">
                      <a:solidFill>
                        <a:srgbClr val="5FA326"/>
                      </a:solidFill>
                      <a:prstDash val="solid"/>
                      <a:round/>
                      <a:headEnd type="none" w="med" len="med"/>
                      <a:tailEnd type="none" w="med" len="med"/>
                    </a:lnL>
                    <a:lnR w="12700" cap="flat" cmpd="sng" algn="ctr">
                      <a:solidFill>
                        <a:srgbClr val="5FA326"/>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rgbClr val="5FA326"/>
                      </a:solidFill>
                      <a:prstDash val="solid"/>
                      <a:round/>
                      <a:headEnd type="none" w="med" len="med"/>
                      <a:tailEnd type="none" w="med" len="med"/>
                    </a:lnB>
                    <a:lnTlToBr>
                      <a:noFill/>
                    </a:lnTlToBr>
                    <a:lnBlToTr>
                      <a:noFill/>
                    </a:lnBlToTr>
                    <a:noFill/>
                  </a:tcPr>
                </a:tc>
                <a:tc>
                  <a:txBody>
                    <a:bodyPr/>
                    <a:lstStyle/>
                    <a:p>
                      <a:pPr marL="0" marR="0" lvl="0" indent="12700" algn="l" defTabSz="914400" rtl="0" eaLnBrk="1" fontAlgn="base" latinLnBrk="0" hangingPunct="1">
                        <a:lnSpc>
                          <a:spcPts val="2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charset="0"/>
                          <a:cs typeface="Arial" charset="0"/>
                        </a:rPr>
                        <a:t>Выявление </a:t>
                      </a:r>
                      <a:r>
                        <a:rPr kumimoji="0" lang="ru-RU" sz="1600" b="0" i="0" u="none" strike="noStrike" cap="none" normalizeH="0" baseline="0" dirty="0" err="1" smtClean="0">
                          <a:ln>
                            <a:noFill/>
                          </a:ln>
                          <a:solidFill>
                            <a:schemeClr val="tx1"/>
                          </a:solidFill>
                          <a:effectLst/>
                          <a:latin typeface="Arial" charset="0"/>
                          <a:cs typeface="Arial" charset="0"/>
                        </a:rPr>
                        <a:t>экосистемных</a:t>
                      </a:r>
                      <a:r>
                        <a:rPr kumimoji="0" lang="ru-RU" sz="1600" b="0" i="0" u="none" strike="noStrike" cap="none" normalizeH="0" baseline="0" dirty="0" smtClean="0">
                          <a:ln>
                            <a:noFill/>
                          </a:ln>
                          <a:solidFill>
                            <a:schemeClr val="tx1"/>
                          </a:solidFill>
                          <a:effectLst/>
                          <a:latin typeface="Arial" charset="0"/>
                          <a:cs typeface="Arial" charset="0"/>
                        </a:rPr>
                        <a:t>, трофических связей, взаимосвязей в природе, обществе, экономике.</a:t>
                      </a:r>
                    </a:p>
                  </a:txBody>
                  <a:tcPr marL="89106" marR="89106" marT="35904" marB="35904" horzOverflow="overflow">
                    <a:lnL w="12700" cap="flat" cmpd="sng" algn="ctr">
                      <a:solidFill>
                        <a:srgbClr val="5FA326"/>
                      </a:solidFill>
                      <a:prstDash val="solid"/>
                      <a:round/>
                      <a:headEnd type="none" w="med" len="med"/>
                      <a:tailEnd type="none" w="med" len="med"/>
                    </a:lnL>
                    <a:lnR w="12700" cap="flat" cmpd="sng" algn="ctr">
                      <a:solidFill>
                        <a:srgbClr val="5FA326"/>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rgbClr val="5FA326"/>
                      </a:solidFill>
                      <a:prstDash val="solid"/>
                      <a:round/>
                      <a:headEnd type="none" w="med" len="med"/>
                      <a:tailEnd type="none" w="med" len="med"/>
                    </a:lnB>
                    <a:lnTlToBr>
                      <a:noFill/>
                    </a:lnTlToBr>
                    <a:lnBlToTr>
                      <a:noFill/>
                    </a:lnBlToTr>
                    <a:noFill/>
                  </a:tcPr>
                </a:tc>
                <a:tc>
                  <a:txBody>
                    <a:bodyPr/>
                    <a:lstStyle/>
                    <a:p>
                      <a:pPr marL="0" marR="0" lvl="0" indent="1270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2</a:t>
                      </a:r>
                    </a:p>
                  </a:txBody>
                  <a:tcPr marL="89106" marR="89106" marT="35904" marB="35904" anchor="ctr" horzOverflow="overflow">
                    <a:lnL w="12700" cap="flat" cmpd="sng" algn="ctr">
                      <a:solidFill>
                        <a:srgbClr val="5FA326"/>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rgbClr val="5FA326"/>
                      </a:solidFill>
                      <a:prstDash val="solid"/>
                      <a:round/>
                      <a:headEnd type="none" w="med" len="med"/>
                      <a:tailEnd type="none" w="med" len="med"/>
                    </a:lnB>
                    <a:lnTlToBr>
                      <a:noFill/>
                    </a:lnTlToBr>
                    <a:lnBlToTr>
                      <a:noFill/>
                    </a:lnBlToTr>
                    <a:noFill/>
                  </a:tcPr>
                </a:tc>
              </a:tr>
              <a:tr h="579749">
                <a:tc vMerge="1">
                  <a:txBody>
                    <a:bodyPr/>
                    <a:lstStyle/>
                    <a:p>
                      <a:endParaRPr lang="ru-RU"/>
                    </a:p>
                  </a:txBody>
                  <a:tcPr/>
                </a:tc>
                <a:tc>
                  <a:txBody>
                    <a:bodyPr/>
                    <a:lstStyle/>
                    <a:p>
                      <a:pPr marL="0" marR="0" lvl="0" indent="12700" algn="l" defTabSz="914400" rtl="0" eaLnBrk="1" fontAlgn="base" latinLnBrk="0" hangingPunct="1">
                        <a:lnSpc>
                          <a:spcPts val="2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Arial Narrow" pitchFamily="34" charset="0"/>
                          <a:cs typeface="Arial" charset="0"/>
                        </a:rPr>
                        <a:t>Синтез</a:t>
                      </a:r>
                    </a:p>
                  </a:txBody>
                  <a:tcPr marL="89106" marR="89106" marT="35904" marB="35904" anchor="ctr" horzOverflow="overflow">
                    <a:lnL w="12700" cap="flat" cmpd="sng" algn="ctr">
                      <a:solidFill>
                        <a:srgbClr val="5FA326"/>
                      </a:solidFill>
                      <a:prstDash val="solid"/>
                      <a:round/>
                      <a:headEnd type="none" w="med" len="med"/>
                      <a:tailEnd type="none" w="med" len="med"/>
                    </a:lnL>
                    <a:lnR w="12700" cap="flat" cmpd="sng" algn="ctr">
                      <a:solidFill>
                        <a:srgbClr val="5FA326"/>
                      </a:solidFill>
                      <a:prstDash val="solid"/>
                      <a:round/>
                      <a:headEnd type="none" w="med" len="med"/>
                      <a:tailEnd type="none" w="med" len="med"/>
                    </a:lnR>
                    <a:lnT w="12700" cap="flat" cmpd="sng" algn="ctr">
                      <a:solidFill>
                        <a:srgbClr val="5FA326"/>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12700" algn="l" defTabSz="914400" rtl="0" eaLnBrk="1" fontAlgn="base" latinLnBrk="0" hangingPunct="1">
                        <a:lnSpc>
                          <a:spcPts val="2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charset="0"/>
                          <a:cs typeface="Arial" charset="0"/>
                        </a:rPr>
                        <a:t>Моделирование экологических ситуаций, поиск решения экологических проблем,  составление плана действий.</a:t>
                      </a:r>
                    </a:p>
                  </a:txBody>
                  <a:tcPr marL="89106" marR="89106" marT="35904" marB="35904" horzOverflow="overflow">
                    <a:lnL w="12700" cap="flat" cmpd="sng" algn="ctr">
                      <a:solidFill>
                        <a:srgbClr val="5FA326"/>
                      </a:solidFill>
                      <a:prstDash val="solid"/>
                      <a:round/>
                      <a:headEnd type="none" w="med" len="med"/>
                      <a:tailEnd type="none" w="med" len="med"/>
                    </a:lnL>
                    <a:lnR w="12700" cap="flat" cmpd="sng" algn="ctr">
                      <a:solidFill>
                        <a:srgbClr val="5FA326"/>
                      </a:solidFill>
                      <a:prstDash val="solid"/>
                      <a:round/>
                      <a:headEnd type="none" w="med" len="med"/>
                      <a:tailEnd type="none" w="med" len="med"/>
                    </a:lnR>
                    <a:lnT w="12700" cap="flat" cmpd="sng" algn="ctr">
                      <a:solidFill>
                        <a:srgbClr val="5FA326"/>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1270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2</a:t>
                      </a:r>
                    </a:p>
                  </a:txBody>
                  <a:tcPr marL="89106" marR="89106" marT="35904" marB="35904" anchor="ctr" horzOverflow="overflow">
                    <a:lnL w="12700" cap="flat" cmpd="sng" algn="ctr">
                      <a:solidFill>
                        <a:srgbClr val="5FA326"/>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rgbClr val="5FA326"/>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r>
              <a:tr h="1341660">
                <a:tc rowSpan="2">
                  <a:txBody>
                    <a:bodyPr/>
                    <a:lstStyle/>
                    <a:p>
                      <a:pPr marL="90488" marR="0" lvl="0" indent="1270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3F6D19"/>
                          </a:solidFill>
                          <a:effectLst/>
                          <a:latin typeface="Arial Narrow" pitchFamily="34" charset="0"/>
                          <a:cs typeface="Arial" charset="0"/>
                        </a:rPr>
                        <a:t>Третий уровень</a:t>
                      </a:r>
                    </a:p>
                  </a:txBody>
                  <a:tcPr marL="89106" marR="89106" marT="0" marB="0" anchor="ctr" horzOverflow="overflow">
                    <a:lnL w="28575" cap="flat" cmpd="sng" algn="ctr">
                      <a:solidFill>
                        <a:schemeClr val="accent1"/>
                      </a:solidFill>
                      <a:prstDash val="solid"/>
                      <a:round/>
                      <a:headEnd type="none" w="med" len="med"/>
                      <a:tailEnd type="none" w="med" len="med"/>
                    </a:lnL>
                    <a:lnR w="12700" cap="flat" cmpd="sng" algn="ctr">
                      <a:solidFill>
                        <a:srgbClr val="5FA326"/>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E6F9D3"/>
                    </a:solidFill>
                  </a:tcPr>
                </a:tc>
                <a:tc>
                  <a:txBody>
                    <a:bodyPr/>
                    <a:lstStyle/>
                    <a:p>
                      <a:pPr marL="0" marR="0" lvl="0" indent="12700" algn="l" defTabSz="914400" rtl="0" eaLnBrk="1" fontAlgn="base" latinLnBrk="0" hangingPunct="1">
                        <a:lnSpc>
                          <a:spcPts val="2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Arial Narrow" pitchFamily="34" charset="0"/>
                          <a:cs typeface="Arial" charset="0"/>
                        </a:rPr>
                        <a:t>Применение</a:t>
                      </a:r>
                    </a:p>
                  </a:txBody>
                  <a:tcPr marL="89106" marR="89106" marT="35904" marB="35904" anchor="ctr" horzOverflow="overflow">
                    <a:lnL w="12700" cap="flat" cmpd="sng" algn="ctr">
                      <a:solidFill>
                        <a:srgbClr val="5FA326"/>
                      </a:solidFill>
                      <a:prstDash val="solid"/>
                      <a:round/>
                      <a:headEnd type="none" w="med" len="med"/>
                      <a:tailEnd type="none" w="med" len="med"/>
                    </a:lnL>
                    <a:lnR w="12700" cap="flat" cmpd="sng" algn="ctr">
                      <a:solidFill>
                        <a:srgbClr val="5FA326"/>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rgbClr val="5FA326"/>
                      </a:solidFill>
                      <a:prstDash val="solid"/>
                      <a:round/>
                      <a:headEnd type="none" w="med" len="med"/>
                      <a:tailEnd type="none" w="med" len="med"/>
                    </a:lnB>
                    <a:lnTlToBr>
                      <a:noFill/>
                    </a:lnTlToBr>
                    <a:lnBlToTr>
                      <a:noFill/>
                    </a:lnBlToTr>
                    <a:solidFill>
                      <a:srgbClr val="E6F9D3"/>
                    </a:solidFill>
                  </a:tcPr>
                </a:tc>
                <a:tc>
                  <a:txBody>
                    <a:bodyPr/>
                    <a:lstStyle/>
                    <a:p>
                      <a:pPr marL="0" marR="0" lvl="0" indent="12700" algn="l" defTabSz="914400" rtl="0" eaLnBrk="1" fontAlgn="base" latinLnBrk="0" hangingPunct="1">
                        <a:lnSpc>
                          <a:spcPts val="2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charset="0"/>
                          <a:cs typeface="Arial" charset="0"/>
                        </a:rPr>
                        <a:t>Применение теоретических знаний в школьном экологическом мониторинге, исследовательской  и социально-значимой деятельности, приобретение опыта деятельности при взаимодействии с местными органами власти, СМИ, общественностью.</a:t>
                      </a:r>
                    </a:p>
                  </a:txBody>
                  <a:tcPr marL="89106" marR="89106" marT="35904" marB="35904" horzOverflow="overflow">
                    <a:lnL w="12700" cap="flat" cmpd="sng" algn="ctr">
                      <a:solidFill>
                        <a:srgbClr val="5FA326"/>
                      </a:solidFill>
                      <a:prstDash val="solid"/>
                      <a:round/>
                      <a:headEnd type="none" w="med" len="med"/>
                      <a:tailEnd type="none" w="med" len="med"/>
                    </a:lnL>
                    <a:lnR w="12700" cap="flat" cmpd="sng" algn="ctr">
                      <a:solidFill>
                        <a:srgbClr val="5FA326"/>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rgbClr val="5FA326"/>
                      </a:solidFill>
                      <a:prstDash val="solid"/>
                      <a:round/>
                      <a:headEnd type="none" w="med" len="med"/>
                      <a:tailEnd type="none" w="med" len="med"/>
                    </a:lnB>
                    <a:lnTlToBr>
                      <a:noFill/>
                    </a:lnTlToBr>
                    <a:lnBlToTr>
                      <a:noFill/>
                    </a:lnBlToTr>
                    <a:solidFill>
                      <a:srgbClr val="E6F9D3"/>
                    </a:solidFill>
                  </a:tcPr>
                </a:tc>
                <a:tc>
                  <a:txBody>
                    <a:bodyPr/>
                    <a:lstStyle/>
                    <a:p>
                      <a:pPr marL="0" marR="0" lvl="0" indent="1270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3</a:t>
                      </a:r>
                    </a:p>
                  </a:txBody>
                  <a:tcPr marL="89106" marR="89106" marT="35904" marB="35904" anchor="ctr" horzOverflow="overflow">
                    <a:lnL w="12700" cap="flat" cmpd="sng" algn="ctr">
                      <a:solidFill>
                        <a:srgbClr val="5FA326"/>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rgbClr val="5FA326"/>
                      </a:solidFill>
                      <a:prstDash val="solid"/>
                      <a:round/>
                      <a:headEnd type="none" w="med" len="med"/>
                      <a:tailEnd type="none" w="med" len="med"/>
                    </a:lnB>
                    <a:lnTlToBr>
                      <a:noFill/>
                    </a:lnTlToBr>
                    <a:lnBlToTr>
                      <a:noFill/>
                    </a:lnBlToTr>
                    <a:solidFill>
                      <a:srgbClr val="E6F9D3"/>
                    </a:solidFill>
                  </a:tcPr>
                </a:tc>
              </a:tr>
              <a:tr h="1087689">
                <a:tc vMerge="1">
                  <a:txBody>
                    <a:bodyPr/>
                    <a:lstStyle/>
                    <a:p>
                      <a:endParaRPr lang="ru-RU"/>
                    </a:p>
                  </a:txBody>
                  <a:tcPr/>
                </a:tc>
                <a:tc>
                  <a:txBody>
                    <a:bodyPr/>
                    <a:lstStyle/>
                    <a:p>
                      <a:pPr marL="0" marR="0" lvl="0" indent="12700" algn="l" defTabSz="914400" rtl="0" eaLnBrk="1" fontAlgn="base" latinLnBrk="0" hangingPunct="1">
                        <a:lnSpc>
                          <a:spcPts val="2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Arial Narrow" pitchFamily="34" charset="0"/>
                          <a:cs typeface="Arial" charset="0"/>
                        </a:rPr>
                        <a:t>Оценка </a:t>
                      </a:r>
                    </a:p>
                  </a:txBody>
                  <a:tcPr marL="89106" marR="89106" marT="35904" marB="35904" anchor="ctr" horzOverflow="overflow">
                    <a:lnL w="12700" cap="flat" cmpd="sng" algn="ctr">
                      <a:solidFill>
                        <a:srgbClr val="5FA326"/>
                      </a:solidFill>
                      <a:prstDash val="solid"/>
                      <a:round/>
                      <a:headEnd type="none" w="med" len="med"/>
                      <a:tailEnd type="none" w="med" len="med"/>
                    </a:lnL>
                    <a:lnR w="12700" cap="flat" cmpd="sng" algn="ctr">
                      <a:solidFill>
                        <a:srgbClr val="5FA326"/>
                      </a:solidFill>
                      <a:prstDash val="solid"/>
                      <a:round/>
                      <a:headEnd type="none" w="med" len="med"/>
                      <a:tailEnd type="none" w="med" len="med"/>
                    </a:lnR>
                    <a:lnT w="12700" cap="flat" cmpd="sng" algn="ctr">
                      <a:solidFill>
                        <a:srgbClr val="5FA326"/>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E6F9D3"/>
                    </a:solidFill>
                  </a:tcPr>
                </a:tc>
                <a:tc>
                  <a:txBody>
                    <a:bodyPr/>
                    <a:lstStyle/>
                    <a:p>
                      <a:pPr marL="0" marR="0" lvl="0" indent="12700" algn="l" defTabSz="914400" rtl="0" eaLnBrk="1" fontAlgn="base" latinLnBrk="0" hangingPunct="1">
                        <a:lnSpc>
                          <a:spcPts val="2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charset="0"/>
                          <a:cs typeface="Arial" charset="0"/>
                        </a:rPr>
                        <a:t>Выработка собственных  ценностно-смысловых установок  по отношению к окружающей среде и своему образу жизни, формирование умений адекватной само- и взаимооценки учебной и социально-значимой деятельности. </a:t>
                      </a:r>
                    </a:p>
                  </a:txBody>
                  <a:tcPr marL="89106" marR="89106" marT="35904" marB="35904" horzOverflow="overflow">
                    <a:lnL w="12700" cap="flat" cmpd="sng" algn="ctr">
                      <a:solidFill>
                        <a:srgbClr val="5FA326"/>
                      </a:solidFill>
                      <a:prstDash val="solid"/>
                      <a:round/>
                      <a:headEnd type="none" w="med" len="med"/>
                      <a:tailEnd type="none" w="med" len="med"/>
                    </a:lnL>
                    <a:lnR w="12700" cap="flat" cmpd="sng" algn="ctr">
                      <a:solidFill>
                        <a:srgbClr val="5FA326"/>
                      </a:solidFill>
                      <a:prstDash val="solid"/>
                      <a:round/>
                      <a:headEnd type="none" w="med" len="med"/>
                      <a:tailEnd type="none" w="med" len="med"/>
                    </a:lnR>
                    <a:lnT w="12700" cap="flat" cmpd="sng" algn="ctr">
                      <a:solidFill>
                        <a:srgbClr val="5FA326"/>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E6F9D3"/>
                    </a:solidFill>
                  </a:tcPr>
                </a:tc>
                <a:tc>
                  <a:txBody>
                    <a:bodyPr/>
                    <a:lstStyle/>
                    <a:p>
                      <a:pPr marL="0" marR="0" lvl="0" indent="1270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charset="0"/>
                          <a:cs typeface="Arial" charset="0"/>
                        </a:rPr>
                        <a:t>3</a:t>
                      </a:r>
                    </a:p>
                  </a:txBody>
                  <a:tcPr marL="89106" marR="89106" marT="35904" marB="35904" anchor="ctr" horzOverflow="overflow">
                    <a:lnL w="12700" cap="flat" cmpd="sng" algn="ctr">
                      <a:solidFill>
                        <a:srgbClr val="5FA326"/>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rgbClr val="5FA326"/>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E6F9D3"/>
                    </a:solidFill>
                  </a:tcPr>
                </a:tc>
              </a:tr>
            </a:tbl>
          </a:graphicData>
        </a:graphic>
      </p:graphicFrame>
    </p:spTree>
    <p:extLst>
      <p:ext uri="{BB962C8B-B14F-4D97-AF65-F5344CB8AC3E}">
        <p14:creationId xmlns:p14="http://schemas.microsoft.com/office/powerpoint/2010/main" xmlns="" val="30195613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Основные задачи курса</a:t>
            </a:r>
            <a:endParaRPr lang="ru-RU" dirty="0"/>
          </a:p>
        </p:txBody>
      </p:sp>
      <p:sp>
        <p:nvSpPr>
          <p:cNvPr id="3" name="Объект 2"/>
          <p:cNvSpPr>
            <a:spLocks noGrp="1"/>
          </p:cNvSpPr>
          <p:nvPr>
            <p:ph idx="1"/>
          </p:nvPr>
        </p:nvSpPr>
        <p:spPr/>
        <p:txBody>
          <a:bodyPr/>
          <a:lstStyle/>
          <a:p>
            <a:pPr>
              <a:buNone/>
            </a:pPr>
            <a:r>
              <a:rPr lang="ru-RU" sz="1600" dirty="0" smtClean="0"/>
              <a:t>Развивающие</a:t>
            </a:r>
            <a:r>
              <a:rPr lang="ru-RU" sz="1600" dirty="0"/>
              <a:t>:</a:t>
            </a:r>
          </a:p>
          <a:p>
            <a:pPr lvl="0"/>
            <a:r>
              <a:rPr lang="ru-RU" sz="1600" dirty="0"/>
              <a:t>развить умение самостоятельно приобретать необходимые знания, грамотно работать с информацией, формулировать выводы и на их основе выявлять и решать проблемы;</a:t>
            </a:r>
          </a:p>
          <a:p>
            <a:pPr lvl="0"/>
            <a:r>
              <a:rPr lang="ru-RU" sz="1600" dirty="0"/>
              <a:t>стимулировать аналитическое, творческое и критическое мышление;</a:t>
            </a:r>
          </a:p>
          <a:p>
            <a:pPr lvl="0"/>
            <a:r>
              <a:rPr lang="ru-RU" sz="1600" dirty="0"/>
              <a:t>развить способности принимать и осуществлять перемены, делать выбор, быть ответственным за результат собственных действий;</a:t>
            </a:r>
          </a:p>
          <a:p>
            <a:pPr lvl="0"/>
            <a:r>
              <a:rPr lang="ru-RU" sz="1600" dirty="0"/>
              <a:t>сформировать умение выявлять причинно-следственные связи экологических нарушений как глобального, так и регионального характера;</a:t>
            </a:r>
          </a:p>
          <a:p>
            <a:pPr lvl="0"/>
            <a:r>
              <a:rPr lang="ru-RU" sz="1600" dirty="0"/>
              <a:t>развить мотивационную сферу личности как фактора повышения интереса к изучению поставленных проблем, активному поиску решений</a:t>
            </a:r>
            <a:r>
              <a:rPr lang="ru-RU" sz="1600" dirty="0" smtClean="0"/>
              <a:t>;</a:t>
            </a:r>
          </a:p>
          <a:p>
            <a:r>
              <a:rPr lang="ru-RU" sz="1600" dirty="0" smtClean="0"/>
              <a:t>усовершенствовать коммуникативные навыки и опыт сотрудничества в группе, коллективе, навыки предотвращения конфликтных ситуаций, умелого выхода из них для выявления учащимися социально-экологических проблем и путей их решения.</a:t>
            </a:r>
          </a:p>
          <a:p>
            <a:pPr lvl="0"/>
            <a:endParaRPr lang="ru-RU" sz="1600" dirty="0"/>
          </a:p>
          <a:p>
            <a:pPr lvl="0"/>
            <a:endParaRPr lang="ru-RU" sz="1600" dirty="0"/>
          </a:p>
        </p:txBody>
      </p:sp>
    </p:spTree>
    <p:extLst>
      <p:ext uri="{BB962C8B-B14F-4D97-AF65-F5344CB8AC3E}">
        <p14:creationId xmlns:p14="http://schemas.microsoft.com/office/powerpoint/2010/main" xmlns="" val="18494843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1563" y="142875"/>
            <a:ext cx="8072437" cy="1284288"/>
          </a:xfrm>
        </p:spPr>
        <p:txBody>
          <a:bodyPr>
            <a:noAutofit/>
          </a:bodyPr>
          <a:lstStyle/>
          <a:p>
            <a:pPr>
              <a:defRPr/>
            </a:pPr>
            <a:r>
              <a:rPr lang="ru-RU" sz="3600" b="1" dirty="0" smtClean="0">
                <a:solidFill>
                  <a:schemeClr val="bg2">
                    <a:lumMod val="25000"/>
                  </a:schemeClr>
                </a:solidFill>
                <a:cs typeface="Arial" pitchFamily="34" charset="0"/>
              </a:rPr>
              <a:t>Стадии оценки образовательных результатов учащихся</a:t>
            </a:r>
            <a:endParaRPr lang="ru-RU" sz="3600" b="1" dirty="0">
              <a:solidFill>
                <a:schemeClr val="bg2">
                  <a:lumMod val="25000"/>
                </a:schemeClr>
              </a:solidFill>
              <a:cs typeface="Arial" pitchFamily="34" charset="0"/>
            </a:endParaRPr>
          </a:p>
        </p:txBody>
      </p:sp>
      <p:grpSp>
        <p:nvGrpSpPr>
          <p:cNvPr id="41987" name="Группа 12"/>
          <p:cNvGrpSpPr>
            <a:grpSpLocks/>
          </p:cNvGrpSpPr>
          <p:nvPr/>
        </p:nvGrpSpPr>
        <p:grpSpPr bwMode="auto">
          <a:xfrm>
            <a:off x="642938" y="1643063"/>
            <a:ext cx="8286750" cy="5000625"/>
            <a:chOff x="2005480" y="1763683"/>
            <a:chExt cx="8286212" cy="5000402"/>
          </a:xfrm>
        </p:grpSpPr>
        <p:sp>
          <p:nvSpPr>
            <p:cNvPr id="5" name="Блок-схема: альтернативный процесс 4"/>
            <p:cNvSpPr/>
            <p:nvPr/>
          </p:nvSpPr>
          <p:spPr bwMode="auto">
            <a:xfrm>
              <a:off x="2005480" y="2039896"/>
              <a:ext cx="1754073" cy="900072"/>
            </a:xfrm>
            <a:prstGeom prst="flowChartAlternateProcess">
              <a:avLst/>
            </a:prstGeom>
            <a:solidFill>
              <a:srgbClr val="CBFCAA"/>
            </a:solidFill>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sz="2400" b="1" dirty="0">
                  <a:solidFill>
                    <a:schemeClr val="bg2">
                      <a:lumMod val="25000"/>
                    </a:schemeClr>
                  </a:solidFill>
                  <a:effectLst>
                    <a:outerShdw blurRad="63500" dist="12700" algn="ctr" rotWithShape="0">
                      <a:prstClr val="black">
                        <a:alpha val="40000"/>
                      </a:prstClr>
                    </a:outerShdw>
                  </a:effectLst>
                  <a:cs typeface="Arial" pitchFamily="34" charset="0"/>
                </a:rPr>
                <a:t>I </a:t>
              </a:r>
              <a:r>
                <a:rPr lang="ru-RU" sz="2400" b="1" dirty="0">
                  <a:solidFill>
                    <a:schemeClr val="bg2">
                      <a:lumMod val="25000"/>
                    </a:schemeClr>
                  </a:solidFill>
                  <a:effectLst>
                    <a:outerShdw blurRad="63500" dist="12700" algn="ctr" rotWithShape="0">
                      <a:prstClr val="black">
                        <a:alpha val="40000"/>
                      </a:prstClr>
                    </a:outerShdw>
                  </a:effectLst>
                  <a:cs typeface="Arial" pitchFamily="34" charset="0"/>
                </a:rPr>
                <a:t>стадия</a:t>
              </a:r>
            </a:p>
          </p:txBody>
        </p:sp>
        <p:sp>
          <p:nvSpPr>
            <p:cNvPr id="6" name="Блок-схема: альтернативный процесс 5"/>
            <p:cNvSpPr/>
            <p:nvPr/>
          </p:nvSpPr>
          <p:spPr bwMode="auto">
            <a:xfrm>
              <a:off x="2005480" y="3743207"/>
              <a:ext cx="1754073" cy="900073"/>
            </a:xfrm>
            <a:prstGeom prst="flowChartAlternateProcess">
              <a:avLst/>
            </a:prstGeom>
            <a:solidFill>
              <a:srgbClr val="CBFCAA"/>
            </a:solidFill>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sz="2400" b="1" dirty="0">
                  <a:solidFill>
                    <a:schemeClr val="bg2">
                      <a:lumMod val="25000"/>
                    </a:schemeClr>
                  </a:solidFill>
                  <a:effectLst>
                    <a:outerShdw blurRad="63500" dist="12700" algn="ctr" rotWithShape="0">
                      <a:prstClr val="black">
                        <a:alpha val="40000"/>
                      </a:prstClr>
                    </a:outerShdw>
                  </a:effectLst>
                  <a:cs typeface="Arial" pitchFamily="34" charset="0"/>
                </a:rPr>
                <a:t>II </a:t>
              </a:r>
              <a:r>
                <a:rPr lang="ru-RU" sz="2400" b="1" dirty="0">
                  <a:solidFill>
                    <a:schemeClr val="bg2">
                      <a:lumMod val="25000"/>
                    </a:schemeClr>
                  </a:solidFill>
                  <a:effectLst>
                    <a:outerShdw blurRad="63500" dist="12700" algn="ctr" rotWithShape="0">
                      <a:prstClr val="black">
                        <a:alpha val="40000"/>
                      </a:prstClr>
                    </a:outerShdw>
                  </a:effectLst>
                  <a:cs typeface="Arial" pitchFamily="34" charset="0"/>
                </a:rPr>
                <a:t>стадия</a:t>
              </a:r>
            </a:p>
          </p:txBody>
        </p:sp>
        <p:sp>
          <p:nvSpPr>
            <p:cNvPr id="7" name="Блок-схема: альтернативный процесс 6"/>
            <p:cNvSpPr/>
            <p:nvPr/>
          </p:nvSpPr>
          <p:spPr bwMode="auto">
            <a:xfrm>
              <a:off x="2005480" y="5457630"/>
              <a:ext cx="1754073" cy="900073"/>
            </a:xfrm>
            <a:prstGeom prst="flowChartAlternateProcess">
              <a:avLst/>
            </a:prstGeom>
            <a:solidFill>
              <a:srgbClr val="CBFCAA"/>
            </a:solidFill>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sz="2400" b="1" dirty="0">
                  <a:solidFill>
                    <a:schemeClr val="bg2">
                      <a:lumMod val="25000"/>
                    </a:schemeClr>
                  </a:solidFill>
                  <a:effectLst>
                    <a:outerShdw blurRad="63500" dist="12700" algn="ctr" rotWithShape="0">
                      <a:prstClr val="black">
                        <a:alpha val="40000"/>
                      </a:prstClr>
                    </a:outerShdw>
                  </a:effectLst>
                  <a:cs typeface="Arial" pitchFamily="34" charset="0"/>
                </a:rPr>
                <a:t>III </a:t>
              </a:r>
              <a:r>
                <a:rPr lang="ru-RU" sz="2400" b="1" dirty="0">
                  <a:solidFill>
                    <a:schemeClr val="bg2">
                      <a:lumMod val="25000"/>
                    </a:schemeClr>
                  </a:solidFill>
                  <a:effectLst>
                    <a:outerShdw blurRad="63500" dist="12700" algn="ctr" rotWithShape="0">
                      <a:prstClr val="black">
                        <a:alpha val="40000"/>
                      </a:prstClr>
                    </a:outerShdw>
                  </a:effectLst>
                  <a:cs typeface="Arial" pitchFamily="34" charset="0"/>
                </a:rPr>
                <a:t>стадия</a:t>
              </a:r>
            </a:p>
          </p:txBody>
        </p:sp>
        <p:sp>
          <p:nvSpPr>
            <p:cNvPr id="8" name="Блок-схема: альтернативный процесс 7"/>
            <p:cNvSpPr/>
            <p:nvPr/>
          </p:nvSpPr>
          <p:spPr bwMode="auto">
            <a:xfrm>
              <a:off x="3929405" y="1763683"/>
              <a:ext cx="6362287" cy="1428686"/>
            </a:xfrm>
            <a:prstGeom prst="flowChartAlternateProcess">
              <a:avLst/>
            </a:prstGeom>
            <a:solidFill>
              <a:schemeClr val="accent6">
                <a:lumMod val="20000"/>
                <a:lumOff val="80000"/>
              </a:schemeClr>
            </a:solidFill>
          </p:spPr>
          <p:style>
            <a:lnRef idx="1">
              <a:schemeClr val="accent1"/>
            </a:lnRef>
            <a:fillRef idx="2">
              <a:schemeClr val="accent1"/>
            </a:fillRef>
            <a:effectRef idx="1">
              <a:schemeClr val="accent1"/>
            </a:effectRef>
            <a:fontRef idx="minor">
              <a:schemeClr val="dk1"/>
            </a:fontRef>
          </p:style>
          <p:txBody>
            <a:bodyPr anchor="ctr"/>
            <a:lstStyle/>
            <a:p>
              <a:pPr fontAlgn="auto">
                <a:lnSpc>
                  <a:spcPts val="2200"/>
                </a:lnSpc>
                <a:spcBef>
                  <a:spcPts val="0"/>
                </a:spcBef>
                <a:spcAft>
                  <a:spcPts val="0"/>
                </a:spcAft>
                <a:defRPr/>
              </a:pPr>
              <a:r>
                <a:rPr lang="ru-RU" dirty="0">
                  <a:solidFill>
                    <a:schemeClr val="tx1"/>
                  </a:solidFill>
                  <a:effectLst>
                    <a:outerShdw blurRad="38100" dist="38100" dir="2700000" algn="tl">
                      <a:srgbClr val="000000">
                        <a:alpha val="43137"/>
                      </a:srgbClr>
                    </a:outerShdw>
                  </a:effectLst>
                  <a:cs typeface="Arial" pitchFamily="34" charset="0"/>
                </a:rPr>
                <a:t>Традиционная (баллы, рейтинги, ранги), оценка уровня сформированности ключевых образовательных компетентностей, анкеты, </a:t>
              </a:r>
              <a:r>
                <a:rPr lang="ru-RU" dirty="0" err="1">
                  <a:solidFill>
                    <a:schemeClr val="tx1"/>
                  </a:solidFill>
                  <a:effectLst>
                    <a:outerShdw blurRad="38100" dist="38100" dir="2700000" algn="tl">
                      <a:srgbClr val="000000">
                        <a:alpha val="43137"/>
                      </a:srgbClr>
                    </a:outerShdw>
                  </a:effectLst>
                  <a:cs typeface="Arial" pitchFamily="34" charset="0"/>
                </a:rPr>
                <a:t>опросники</a:t>
              </a:r>
              <a:r>
                <a:rPr lang="ru-RU" dirty="0">
                  <a:solidFill>
                    <a:schemeClr val="tx1"/>
                  </a:solidFill>
                  <a:effectLst>
                    <a:outerShdw blurRad="38100" dist="38100" dir="2700000" algn="tl">
                      <a:srgbClr val="000000">
                        <a:alpha val="43137"/>
                      </a:srgbClr>
                    </a:outerShdw>
                  </a:effectLst>
                  <a:cs typeface="Arial" pitchFamily="34" charset="0"/>
                </a:rPr>
                <a:t>. </a:t>
              </a:r>
              <a:r>
                <a:rPr lang="ru-RU" i="1" dirty="0">
                  <a:solidFill>
                    <a:schemeClr val="tx1"/>
                  </a:solidFill>
                  <a:effectLst>
                    <a:outerShdw blurRad="38100" dist="38100" dir="2700000" algn="tl">
                      <a:srgbClr val="000000">
                        <a:alpha val="43137"/>
                      </a:srgbClr>
                    </a:outerShdw>
                  </a:effectLst>
                  <a:cs typeface="Arial" pitchFamily="34" charset="0"/>
                </a:rPr>
                <a:t>Оценка осуществляется учителем и обсуждается с учащимися</a:t>
              </a:r>
              <a:endParaRPr lang="ru-RU" dirty="0">
                <a:solidFill>
                  <a:schemeClr val="tx1"/>
                </a:solidFill>
                <a:effectLst>
                  <a:outerShdw blurRad="38100" dist="38100" dir="2700000" algn="tl">
                    <a:srgbClr val="000000">
                      <a:alpha val="43137"/>
                    </a:srgbClr>
                  </a:outerShdw>
                </a:effectLst>
                <a:cs typeface="Arial" pitchFamily="34" charset="0"/>
              </a:endParaRPr>
            </a:p>
          </p:txBody>
        </p:sp>
        <p:sp>
          <p:nvSpPr>
            <p:cNvPr id="9" name="Блок-схема: альтернативный процесс 8"/>
            <p:cNvSpPr/>
            <p:nvPr/>
          </p:nvSpPr>
          <p:spPr bwMode="auto">
            <a:xfrm>
              <a:off x="3929405" y="3500331"/>
              <a:ext cx="6362287" cy="1260419"/>
            </a:xfrm>
            <a:prstGeom prst="flowChartAlternateProcess">
              <a:avLst/>
            </a:prstGeom>
            <a:solidFill>
              <a:schemeClr val="accent6">
                <a:lumMod val="20000"/>
                <a:lumOff val="80000"/>
              </a:schemeClr>
            </a:solidFill>
          </p:spPr>
          <p:style>
            <a:lnRef idx="1">
              <a:schemeClr val="accent1"/>
            </a:lnRef>
            <a:fillRef idx="2">
              <a:schemeClr val="accent1"/>
            </a:fillRef>
            <a:effectRef idx="1">
              <a:schemeClr val="accent1"/>
            </a:effectRef>
            <a:fontRef idx="minor">
              <a:schemeClr val="dk1"/>
            </a:fontRef>
          </p:style>
          <p:txBody>
            <a:bodyPr anchor="ctr"/>
            <a:lstStyle/>
            <a:p>
              <a:pPr fontAlgn="auto">
                <a:lnSpc>
                  <a:spcPts val="2200"/>
                </a:lnSpc>
                <a:spcBef>
                  <a:spcPts val="0"/>
                </a:spcBef>
                <a:spcAft>
                  <a:spcPts val="0"/>
                </a:spcAft>
                <a:defRPr/>
              </a:pPr>
              <a:r>
                <a:rPr lang="ru-RU" dirty="0">
                  <a:solidFill>
                    <a:schemeClr val="tx1"/>
                  </a:solidFill>
                  <a:effectLst>
                    <a:outerShdw blurRad="38100" dist="38100" dir="2700000" algn="tl">
                      <a:srgbClr val="000000">
                        <a:alpha val="43137"/>
                      </a:srgbClr>
                    </a:outerShdw>
                  </a:effectLst>
                  <a:cs typeface="Arial" pitchFamily="34" charset="0"/>
                </a:rPr>
                <a:t>Традиционная (баллы), оценка уровня сформированности ключевых образовательных компетентностей, портфолио. </a:t>
              </a:r>
              <a:r>
                <a:rPr lang="ru-RU" i="1" dirty="0">
                  <a:solidFill>
                    <a:schemeClr val="tx1"/>
                  </a:solidFill>
                  <a:effectLst>
                    <a:outerShdw blurRad="38100" dist="38100" dir="2700000" algn="tl">
                      <a:srgbClr val="000000">
                        <a:alpha val="43137"/>
                      </a:srgbClr>
                    </a:outerShdw>
                  </a:effectLst>
                  <a:cs typeface="Arial" pitchFamily="34" charset="0"/>
                </a:rPr>
                <a:t>Самооценка учащихся параллельно с оценкой учителя</a:t>
              </a:r>
            </a:p>
          </p:txBody>
        </p:sp>
        <p:sp>
          <p:nvSpPr>
            <p:cNvPr id="10" name="Блок-схема: альтернативный процесс 9"/>
            <p:cNvSpPr/>
            <p:nvPr/>
          </p:nvSpPr>
          <p:spPr bwMode="auto">
            <a:xfrm>
              <a:off x="3929405" y="5071885"/>
              <a:ext cx="6362287" cy="1692200"/>
            </a:xfrm>
            <a:prstGeom prst="flowChartAlternateProcess">
              <a:avLst/>
            </a:prstGeom>
            <a:solidFill>
              <a:schemeClr val="accent6">
                <a:lumMod val="20000"/>
                <a:lumOff val="80000"/>
              </a:schemeClr>
            </a:solidFill>
          </p:spPr>
          <p:style>
            <a:lnRef idx="1">
              <a:schemeClr val="accent1"/>
            </a:lnRef>
            <a:fillRef idx="2">
              <a:schemeClr val="accent1"/>
            </a:fillRef>
            <a:effectRef idx="1">
              <a:schemeClr val="accent1"/>
            </a:effectRef>
            <a:fontRef idx="minor">
              <a:schemeClr val="dk1"/>
            </a:fontRef>
          </p:style>
          <p:txBody>
            <a:bodyPr anchor="ctr"/>
            <a:lstStyle/>
            <a:p>
              <a:pPr fontAlgn="auto">
                <a:lnSpc>
                  <a:spcPts val="2200"/>
                </a:lnSpc>
                <a:spcBef>
                  <a:spcPts val="0"/>
                </a:spcBef>
                <a:spcAft>
                  <a:spcPts val="0"/>
                </a:spcAft>
                <a:defRPr/>
              </a:pPr>
              <a:r>
                <a:rPr lang="ru-RU" dirty="0">
                  <a:solidFill>
                    <a:schemeClr val="tx1"/>
                  </a:solidFill>
                  <a:effectLst>
                    <a:outerShdw blurRad="38100" dist="38100" dir="2700000" algn="tl">
                      <a:srgbClr val="000000">
                        <a:alpha val="43137"/>
                      </a:srgbClr>
                    </a:outerShdw>
                  </a:effectLst>
                  <a:cs typeface="Arial" pitchFamily="34" charset="0"/>
                </a:rPr>
                <a:t>Традиционная (баллы, рейтинги, ранги), оценка уровня сформированности ключевых образовательных компетентностей и ценностно-смысловых ориентиров,</a:t>
              </a:r>
            </a:p>
            <a:p>
              <a:pPr fontAlgn="auto">
                <a:lnSpc>
                  <a:spcPts val="2200"/>
                </a:lnSpc>
                <a:spcBef>
                  <a:spcPts val="0"/>
                </a:spcBef>
                <a:spcAft>
                  <a:spcPts val="0"/>
                </a:spcAft>
                <a:defRPr/>
              </a:pPr>
              <a:r>
                <a:rPr lang="ru-RU" dirty="0">
                  <a:solidFill>
                    <a:schemeClr val="tx1"/>
                  </a:solidFill>
                  <a:effectLst>
                    <a:outerShdw blurRad="38100" dist="38100" dir="2700000" algn="tl">
                      <a:srgbClr val="000000">
                        <a:alpha val="43137"/>
                      </a:srgbClr>
                    </a:outerShdw>
                  </a:effectLst>
                  <a:cs typeface="Arial" pitchFamily="34" charset="0"/>
                </a:rPr>
                <a:t>портфолио, опросники, анкеты, психологические тесты, оценочные листы и шкалы. </a:t>
              </a:r>
              <a:r>
                <a:rPr lang="ru-RU" i="1" dirty="0">
                  <a:solidFill>
                    <a:schemeClr val="tx1"/>
                  </a:solidFill>
                  <a:effectLst>
                    <a:outerShdw blurRad="38100" dist="38100" dir="2700000" algn="tl">
                      <a:srgbClr val="000000">
                        <a:alpha val="43137"/>
                      </a:srgbClr>
                    </a:outerShdw>
                  </a:effectLst>
                  <a:cs typeface="Arial" pitchFamily="34" charset="0"/>
                </a:rPr>
                <a:t>Самооценка и взаимооценка</a:t>
              </a:r>
              <a:endParaRPr lang="ru-RU" dirty="0">
                <a:solidFill>
                  <a:schemeClr val="tx1"/>
                </a:solidFill>
                <a:effectLst>
                  <a:outerShdw blurRad="38100" dist="38100" dir="2700000" algn="tl">
                    <a:srgbClr val="000000">
                      <a:alpha val="43137"/>
                    </a:srgbClr>
                  </a:outerShdw>
                </a:effectLst>
                <a:cs typeface="Arial" pitchFamily="34" charset="0"/>
              </a:endParaRPr>
            </a:p>
          </p:txBody>
        </p:sp>
        <p:grpSp>
          <p:nvGrpSpPr>
            <p:cNvPr id="41994" name="Нашивка 10"/>
            <p:cNvGrpSpPr>
              <a:grpSpLocks/>
            </p:cNvGrpSpPr>
            <p:nvPr/>
          </p:nvGrpSpPr>
          <p:grpSpPr bwMode="auto">
            <a:xfrm>
              <a:off x="2532711" y="3058476"/>
              <a:ext cx="717899" cy="531701"/>
              <a:chOff x="2267712" y="2907792"/>
              <a:chExt cx="932688" cy="530352"/>
            </a:xfrm>
          </p:grpSpPr>
          <p:pic>
            <p:nvPicPr>
              <p:cNvPr id="41998" name="Нашивка 10"/>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67712" y="2907792"/>
                <a:ext cx="932688" cy="5303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999" name="Text Box 11"/>
              <p:cNvSpPr txBox="1">
                <a:spLocks noChangeArrowheads="1"/>
              </p:cNvSpPr>
              <p:nvPr/>
            </p:nvSpPr>
            <p:spPr bwMode="auto">
              <a:xfrm rot="5400000">
                <a:off x="2718065" y="2723832"/>
                <a:ext cx="40089" cy="9044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ru-RU" altLang="ru-RU">
                  <a:cs typeface="Arial" charset="0"/>
                </a:endParaRPr>
              </a:p>
            </p:txBody>
          </p:sp>
        </p:grpSp>
        <p:grpSp>
          <p:nvGrpSpPr>
            <p:cNvPr id="41995" name="Нашивка 11"/>
            <p:cNvGrpSpPr>
              <a:grpSpLocks/>
            </p:cNvGrpSpPr>
            <p:nvPr/>
          </p:nvGrpSpPr>
          <p:grpSpPr bwMode="auto">
            <a:xfrm>
              <a:off x="2532711" y="4775809"/>
              <a:ext cx="717899" cy="531701"/>
              <a:chOff x="2267712" y="4620768"/>
              <a:chExt cx="932688" cy="530352"/>
            </a:xfrm>
          </p:grpSpPr>
          <p:pic>
            <p:nvPicPr>
              <p:cNvPr id="41996" name="Нашивка 11"/>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67712" y="4620768"/>
                <a:ext cx="932688" cy="5303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997" name="Text Box 14"/>
              <p:cNvSpPr txBox="1">
                <a:spLocks noChangeArrowheads="1"/>
              </p:cNvSpPr>
              <p:nvPr/>
            </p:nvSpPr>
            <p:spPr bwMode="auto">
              <a:xfrm rot="5400000">
                <a:off x="2718065" y="4434931"/>
                <a:ext cx="40089" cy="9044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ru-RU" altLang="ru-RU">
                  <a:cs typeface="Arial" charset="0"/>
                </a:endParaRPr>
              </a:p>
            </p:txBody>
          </p:sp>
        </p:grpSp>
      </p:grpSp>
    </p:spTree>
    <p:extLst>
      <p:ext uri="{BB962C8B-B14F-4D97-AF65-F5344CB8AC3E}">
        <p14:creationId xmlns:p14="http://schemas.microsoft.com/office/powerpoint/2010/main" xmlns="" val="408558423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52"/>
            <a:ext cx="8229600" cy="1511288"/>
          </a:xfrm>
        </p:spPr>
        <p:txBody>
          <a:bodyPr>
            <a:noAutofit/>
          </a:bodyPr>
          <a:lstStyle/>
          <a:p>
            <a:r>
              <a:rPr lang="ru-RU" b="1" spc="200" dirty="0" smtClean="0">
                <a:solidFill>
                  <a:srgbClr val="0004AC"/>
                </a:solidFill>
                <a:latin typeface="+mn-lt"/>
                <a:ea typeface="+mn-ea"/>
                <a:cs typeface="+mn-cs"/>
              </a:rPr>
              <a:t>Диагностика и оценка результатов</a:t>
            </a:r>
            <a:endParaRPr lang="ru-RU" b="1" spc="200" dirty="0">
              <a:solidFill>
                <a:srgbClr val="0004AC"/>
              </a:solidFill>
              <a:latin typeface="+mn-lt"/>
              <a:ea typeface="+mn-ea"/>
              <a:cs typeface="+mn-cs"/>
            </a:endParaRPr>
          </a:p>
        </p:txBody>
      </p:sp>
      <p:grpSp>
        <p:nvGrpSpPr>
          <p:cNvPr id="13" name="Группа 12"/>
          <p:cNvGrpSpPr/>
          <p:nvPr/>
        </p:nvGrpSpPr>
        <p:grpSpPr>
          <a:xfrm>
            <a:off x="1071538" y="1857364"/>
            <a:ext cx="6786610" cy="4677222"/>
            <a:chOff x="428596" y="1857364"/>
            <a:chExt cx="6786610" cy="4677222"/>
          </a:xfrm>
        </p:grpSpPr>
        <p:sp>
          <p:nvSpPr>
            <p:cNvPr id="4" name="Блок-схема: альтернативный процесс 3"/>
            <p:cNvSpPr/>
            <p:nvPr/>
          </p:nvSpPr>
          <p:spPr>
            <a:xfrm>
              <a:off x="428596" y="1951579"/>
              <a:ext cx="2357454" cy="1071570"/>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smtClean="0">
                  <a:solidFill>
                    <a:schemeClr val="accent4">
                      <a:lumMod val="50000"/>
                    </a:schemeClr>
                  </a:solidFill>
                  <a:effectLst>
                    <a:outerShdw blurRad="63500" dist="12700" algn="ctr" rotWithShape="0">
                      <a:prstClr val="black">
                        <a:alpha val="40000"/>
                      </a:prstClr>
                    </a:outerShdw>
                  </a:effectLst>
                </a:rPr>
                <a:t>I </a:t>
              </a:r>
              <a:r>
                <a:rPr lang="ru-RU" b="1" dirty="0" smtClean="0">
                  <a:solidFill>
                    <a:schemeClr val="accent4">
                      <a:lumMod val="50000"/>
                    </a:schemeClr>
                  </a:solidFill>
                  <a:effectLst>
                    <a:outerShdw blurRad="63500" dist="12700" algn="ctr" rotWithShape="0">
                      <a:prstClr val="black">
                        <a:alpha val="40000"/>
                      </a:prstClr>
                    </a:outerShdw>
                  </a:effectLst>
                </a:rPr>
                <a:t>стадия</a:t>
              </a:r>
            </a:p>
            <a:p>
              <a:pPr algn="ctr"/>
              <a:r>
                <a:rPr lang="ru-RU" b="1" dirty="0" smtClean="0">
                  <a:solidFill>
                    <a:schemeClr val="accent4">
                      <a:lumMod val="50000"/>
                    </a:schemeClr>
                  </a:solidFill>
                  <a:effectLst>
                    <a:outerShdw blurRad="63500" dist="12700" algn="ctr" rotWithShape="0">
                      <a:prstClr val="black">
                        <a:alpha val="40000"/>
                      </a:prstClr>
                    </a:outerShdw>
                  </a:effectLst>
                </a:rPr>
                <a:t>ВЫЗОВ</a:t>
              </a:r>
              <a:endParaRPr lang="ru-RU" b="1" dirty="0">
                <a:solidFill>
                  <a:schemeClr val="accent4">
                    <a:lumMod val="50000"/>
                  </a:schemeClr>
                </a:solidFill>
                <a:effectLst>
                  <a:outerShdw blurRad="63500" dist="12700" algn="ctr" rotWithShape="0">
                    <a:prstClr val="black">
                      <a:alpha val="40000"/>
                    </a:prstClr>
                  </a:outerShdw>
                </a:effectLst>
              </a:endParaRPr>
            </a:p>
          </p:txBody>
        </p:sp>
        <p:sp>
          <p:nvSpPr>
            <p:cNvPr id="5" name="Блок-схема: альтернативный процесс 4"/>
            <p:cNvSpPr/>
            <p:nvPr/>
          </p:nvSpPr>
          <p:spPr>
            <a:xfrm>
              <a:off x="428596" y="3654289"/>
              <a:ext cx="2357454" cy="107157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smtClean="0">
                  <a:solidFill>
                    <a:schemeClr val="tx2">
                      <a:lumMod val="50000"/>
                    </a:schemeClr>
                  </a:solidFill>
                  <a:effectLst>
                    <a:outerShdw blurRad="63500" dist="12700" algn="ctr" rotWithShape="0">
                      <a:prstClr val="black">
                        <a:alpha val="40000"/>
                      </a:prstClr>
                    </a:outerShdw>
                  </a:effectLst>
                </a:rPr>
                <a:t>II </a:t>
              </a:r>
              <a:r>
                <a:rPr lang="ru-RU" b="1" dirty="0" smtClean="0">
                  <a:solidFill>
                    <a:schemeClr val="tx2">
                      <a:lumMod val="50000"/>
                    </a:schemeClr>
                  </a:solidFill>
                  <a:effectLst>
                    <a:outerShdw blurRad="63500" dist="12700" algn="ctr" rotWithShape="0">
                      <a:prstClr val="black">
                        <a:alpha val="40000"/>
                      </a:prstClr>
                    </a:outerShdw>
                  </a:effectLst>
                </a:rPr>
                <a:t>стадия</a:t>
              </a:r>
            </a:p>
            <a:p>
              <a:pPr algn="ctr"/>
              <a:r>
                <a:rPr lang="ru-RU" b="1" dirty="0" smtClean="0">
                  <a:solidFill>
                    <a:schemeClr val="tx2">
                      <a:lumMod val="50000"/>
                    </a:schemeClr>
                  </a:solidFill>
                  <a:effectLst>
                    <a:outerShdw blurRad="63500" dist="12700" algn="ctr" rotWithShape="0">
                      <a:prstClr val="black">
                        <a:alpha val="40000"/>
                      </a:prstClr>
                    </a:outerShdw>
                  </a:effectLst>
                </a:rPr>
                <a:t>ОСМЫСЛЕНИЕ</a:t>
              </a:r>
              <a:endParaRPr lang="ru-RU" b="1" dirty="0">
                <a:solidFill>
                  <a:schemeClr val="tx2">
                    <a:lumMod val="50000"/>
                  </a:schemeClr>
                </a:solidFill>
                <a:effectLst>
                  <a:outerShdw blurRad="63500" dist="12700" algn="ctr" rotWithShape="0">
                    <a:prstClr val="black">
                      <a:alpha val="40000"/>
                    </a:prstClr>
                  </a:outerShdw>
                </a:effectLst>
              </a:endParaRPr>
            </a:p>
          </p:txBody>
        </p:sp>
        <p:sp>
          <p:nvSpPr>
            <p:cNvPr id="6" name="Блок-схема: альтернативный процесс 5"/>
            <p:cNvSpPr/>
            <p:nvPr/>
          </p:nvSpPr>
          <p:spPr>
            <a:xfrm>
              <a:off x="428596" y="5368801"/>
              <a:ext cx="2357454" cy="1071570"/>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smtClean="0">
                  <a:solidFill>
                    <a:schemeClr val="bg2">
                      <a:lumMod val="10000"/>
                    </a:schemeClr>
                  </a:solidFill>
                  <a:effectLst>
                    <a:outerShdw blurRad="63500" dist="12700" algn="ctr" rotWithShape="0">
                      <a:prstClr val="black">
                        <a:alpha val="40000"/>
                      </a:prstClr>
                    </a:outerShdw>
                  </a:effectLst>
                </a:rPr>
                <a:t>III </a:t>
              </a:r>
              <a:r>
                <a:rPr lang="ru-RU" b="1" dirty="0" smtClean="0">
                  <a:solidFill>
                    <a:schemeClr val="bg2">
                      <a:lumMod val="10000"/>
                    </a:schemeClr>
                  </a:solidFill>
                  <a:effectLst>
                    <a:outerShdw blurRad="63500" dist="12700" algn="ctr" rotWithShape="0">
                      <a:prstClr val="black">
                        <a:alpha val="40000"/>
                      </a:prstClr>
                    </a:outerShdw>
                  </a:effectLst>
                </a:rPr>
                <a:t>стадия</a:t>
              </a:r>
            </a:p>
            <a:p>
              <a:pPr algn="ctr"/>
              <a:r>
                <a:rPr lang="ru-RU" b="1" dirty="0" smtClean="0">
                  <a:solidFill>
                    <a:schemeClr val="bg2">
                      <a:lumMod val="10000"/>
                    </a:schemeClr>
                  </a:solidFill>
                  <a:effectLst>
                    <a:outerShdw blurRad="63500" dist="12700" algn="ctr" rotWithShape="0">
                      <a:prstClr val="black">
                        <a:alpha val="40000"/>
                      </a:prstClr>
                    </a:outerShdw>
                  </a:effectLst>
                </a:rPr>
                <a:t>РЕФЛЕКСИЯ</a:t>
              </a:r>
              <a:endParaRPr lang="ru-RU" b="1" dirty="0">
                <a:solidFill>
                  <a:schemeClr val="bg2">
                    <a:lumMod val="10000"/>
                  </a:schemeClr>
                </a:solidFill>
                <a:effectLst>
                  <a:outerShdw blurRad="63500" dist="12700" algn="ctr" rotWithShape="0">
                    <a:prstClr val="black">
                      <a:alpha val="40000"/>
                    </a:prstClr>
                  </a:outerShdw>
                </a:effectLst>
              </a:endParaRPr>
            </a:p>
          </p:txBody>
        </p:sp>
        <p:sp>
          <p:nvSpPr>
            <p:cNvPr id="7" name="Блок-схема: альтернативный процесс 6"/>
            <p:cNvSpPr/>
            <p:nvPr/>
          </p:nvSpPr>
          <p:spPr>
            <a:xfrm>
              <a:off x="2928926" y="1857364"/>
              <a:ext cx="4286280" cy="1260000"/>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pPr>
                <a:lnSpc>
                  <a:spcPct val="80000"/>
                </a:lnSpc>
              </a:pPr>
              <a:r>
                <a:rPr lang="ru-RU" spc="-100" dirty="0" smtClean="0">
                  <a:solidFill>
                    <a:schemeClr val="accent4">
                      <a:lumMod val="50000"/>
                    </a:schemeClr>
                  </a:solidFill>
                  <a:effectLst>
                    <a:outerShdw blurRad="63500" dist="12700" algn="ctr" rotWithShape="0">
                      <a:prstClr val="black">
                        <a:alpha val="40000"/>
                      </a:prstClr>
                    </a:outerShdw>
                  </a:effectLst>
                </a:rPr>
                <a:t>Традиционная (баллы), оценка уровня сформированности ключевых образовательных компетентностей, рейтинги, ранги, оценочные листы, шкалы</a:t>
              </a:r>
              <a:endParaRPr lang="ru-RU" spc="-100" dirty="0">
                <a:solidFill>
                  <a:schemeClr val="accent4">
                    <a:lumMod val="50000"/>
                  </a:schemeClr>
                </a:solidFill>
                <a:effectLst>
                  <a:outerShdw blurRad="63500" dist="12700" algn="ctr" rotWithShape="0">
                    <a:prstClr val="black">
                      <a:alpha val="40000"/>
                    </a:prstClr>
                  </a:outerShdw>
                </a:effectLst>
              </a:endParaRPr>
            </a:p>
          </p:txBody>
        </p:sp>
        <p:sp>
          <p:nvSpPr>
            <p:cNvPr id="8" name="Блок-схема: альтернативный процесс 7"/>
            <p:cNvSpPr/>
            <p:nvPr/>
          </p:nvSpPr>
          <p:spPr>
            <a:xfrm>
              <a:off x="2928926" y="3560074"/>
              <a:ext cx="4286280" cy="126000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pPr>
                <a:lnSpc>
                  <a:spcPct val="80000"/>
                </a:lnSpc>
              </a:pPr>
              <a:r>
                <a:rPr lang="ru-RU" spc="-100" dirty="0" smtClean="0">
                  <a:solidFill>
                    <a:schemeClr val="accent4">
                      <a:lumMod val="50000"/>
                    </a:schemeClr>
                  </a:solidFill>
                  <a:effectLst>
                    <a:outerShdw blurRad="63500" dist="12700" algn="ctr" rotWithShape="0">
                      <a:prstClr val="black">
                        <a:alpha val="40000"/>
                      </a:prstClr>
                    </a:outerShdw>
                  </a:effectLst>
                </a:rPr>
                <a:t>Оценка уровня сформированности ключевых образовательных компетентностей учащихся, портфолио, само- и взаимооценка, анкеты , опросники, оценочные листы и шкалы</a:t>
              </a:r>
            </a:p>
          </p:txBody>
        </p:sp>
        <p:sp>
          <p:nvSpPr>
            <p:cNvPr id="9" name="Блок-схема: альтернативный процесс 8"/>
            <p:cNvSpPr/>
            <p:nvPr/>
          </p:nvSpPr>
          <p:spPr>
            <a:xfrm>
              <a:off x="2928926" y="5274586"/>
              <a:ext cx="4286280" cy="1260000"/>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pPr>
                <a:lnSpc>
                  <a:spcPct val="80000"/>
                </a:lnSpc>
              </a:pPr>
              <a:r>
                <a:rPr lang="ru-RU" spc="-100" dirty="0" smtClean="0">
                  <a:solidFill>
                    <a:schemeClr val="accent4">
                      <a:lumMod val="50000"/>
                    </a:schemeClr>
                  </a:solidFill>
                  <a:effectLst>
                    <a:outerShdw blurRad="63500" dist="12700" algn="ctr" rotWithShape="0">
                      <a:prstClr val="black">
                        <a:alpha val="40000"/>
                      </a:prstClr>
                    </a:outerShdw>
                  </a:effectLst>
                </a:rPr>
                <a:t>Портфолио, опросники, анкеты, психологические тесты</a:t>
              </a:r>
            </a:p>
          </p:txBody>
        </p:sp>
        <p:sp useBgFill="1">
          <p:nvSpPr>
            <p:cNvPr id="10" name="Нашивка 9"/>
            <p:cNvSpPr/>
            <p:nvPr/>
          </p:nvSpPr>
          <p:spPr>
            <a:xfrm rot="5400000">
              <a:off x="1393009" y="2898941"/>
              <a:ext cx="500066" cy="857256"/>
            </a:xfrm>
            <a:prstGeom prst="chevron">
              <a:avLst>
                <a:gd name="adj" fmla="val 45981"/>
              </a:avLst>
            </a:prstGeom>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useBgFill="1">
          <p:nvSpPr>
            <p:cNvPr id="11" name="Нашивка 10"/>
            <p:cNvSpPr/>
            <p:nvPr/>
          </p:nvSpPr>
          <p:spPr>
            <a:xfrm rot="5400000">
              <a:off x="1393009" y="4614555"/>
              <a:ext cx="500066" cy="857256"/>
            </a:xfrm>
            <a:prstGeom prst="chevron">
              <a:avLst>
                <a:gd name="adj" fmla="val 45981"/>
              </a:avLst>
            </a:prstGeom>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spTree>
    <p:extLst>
      <p:ext uri="{BB962C8B-B14F-4D97-AF65-F5344CB8AC3E}">
        <p14:creationId xmlns:p14="http://schemas.microsoft.com/office/powerpoint/2010/main" xmlns="" val="316876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Заголовок 1"/>
          <p:cNvSpPr>
            <a:spLocks noGrp="1"/>
          </p:cNvSpPr>
          <p:nvPr>
            <p:ph type="title"/>
          </p:nvPr>
        </p:nvSpPr>
        <p:spPr>
          <a:xfrm>
            <a:off x="1000100" y="71414"/>
            <a:ext cx="7043758" cy="1368412"/>
          </a:xfrm>
        </p:spPr>
        <p:txBody>
          <a:bodyPr>
            <a:normAutofit/>
          </a:bodyPr>
          <a:lstStyle/>
          <a:p>
            <a:r>
              <a:rPr lang="ru-RU" sz="4000" b="1" dirty="0" smtClean="0">
                <a:ln>
                  <a:solidFill>
                    <a:schemeClr val="tx1"/>
                  </a:solidFill>
                </a:ln>
                <a:solidFill>
                  <a:srgbClr val="0004AC"/>
                </a:solidFill>
                <a:ea typeface="Times New Roman"/>
              </a:rPr>
              <a:t>Система  диагностики и оценки в ЭОУР</a:t>
            </a:r>
            <a:endParaRPr lang="ru-RU" sz="3200" dirty="0" smtClean="0"/>
          </a:p>
        </p:txBody>
      </p:sp>
      <p:sp>
        <p:nvSpPr>
          <p:cNvPr id="3" name="Содержимое 2"/>
          <p:cNvSpPr>
            <a:spLocks noGrp="1"/>
          </p:cNvSpPr>
          <p:nvPr>
            <p:ph idx="1"/>
          </p:nvPr>
        </p:nvSpPr>
        <p:spPr>
          <a:xfrm>
            <a:off x="914432" y="1571612"/>
            <a:ext cx="7658096" cy="4572032"/>
          </a:xfrm>
        </p:spPr>
        <p:txBody>
          <a:bodyPr rtlCol="0">
            <a:normAutofit/>
          </a:bodyPr>
          <a:lstStyle/>
          <a:p>
            <a:pPr marL="0" indent="0" fontAlgn="auto">
              <a:spcBef>
                <a:spcPts val="0"/>
              </a:spcBef>
              <a:spcAft>
                <a:spcPts val="0"/>
              </a:spcAft>
              <a:buNone/>
              <a:defRPr/>
            </a:pPr>
            <a:r>
              <a:rPr lang="ru-RU" sz="2800" dirty="0" smtClean="0">
                <a:effectLst>
                  <a:outerShdw blurRad="38100" dist="38100" dir="2700000" algn="tl">
                    <a:srgbClr val="000000">
                      <a:alpha val="43137"/>
                    </a:srgbClr>
                  </a:outerShdw>
                </a:effectLst>
              </a:rPr>
              <a:t>Оценка ЗУН, а также анализ когнитивного, чувственно-эмоционального, поведенческого, мотивационного опыта в учебных ситуациях, исследовательской и социально-значимой деятельности. Включает методики уровня сформированности ключевых образовательных компетентностей, способы фиксации индивидуальных достижений, само- и взаимооценку.</a:t>
            </a:r>
            <a:endParaRPr lang="ru-RU" sz="2800" dirty="0">
              <a:effectLst>
                <a:outerShdw blurRad="38100" dist="38100" dir="2700000" algn="tl">
                  <a:srgbClr val="000000">
                    <a:alpha val="43137"/>
                  </a:srgbClr>
                </a:outerShdw>
              </a:effectLst>
            </a:endParaRPr>
          </a:p>
        </p:txBody>
      </p:sp>
      <p:pic>
        <p:nvPicPr>
          <p:cNvPr id="5" name="Рисунок 4" descr="j0424730.wmf"/>
          <p:cNvPicPr>
            <a:picLocks noChangeAspect="1"/>
          </p:cNvPicPr>
          <p:nvPr/>
        </p:nvPicPr>
        <p:blipFill>
          <a:blip r:embed="rId2" cstate="print">
            <a:lum contrast="-10000"/>
          </a:blip>
          <a:stretch>
            <a:fillRect/>
          </a:stretch>
        </p:blipFill>
        <p:spPr>
          <a:xfrm flipH="1">
            <a:off x="7358082" y="4643446"/>
            <a:ext cx="1358900" cy="1828800"/>
          </a:xfrm>
          <a:prstGeom prst="rect">
            <a:avLst/>
          </a:prstGeom>
        </p:spPr>
      </p:pic>
    </p:spTree>
    <p:extLst>
      <p:ext uri="{BB962C8B-B14F-4D97-AF65-F5344CB8AC3E}">
        <p14:creationId xmlns:p14="http://schemas.microsoft.com/office/powerpoint/2010/main" xmlns="" val="19916484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Заголовок 1"/>
          <p:cNvSpPr>
            <a:spLocks noGrp="1"/>
          </p:cNvSpPr>
          <p:nvPr>
            <p:ph type="title"/>
          </p:nvPr>
        </p:nvSpPr>
        <p:spPr>
          <a:xfrm>
            <a:off x="142844" y="142852"/>
            <a:ext cx="5257808" cy="654032"/>
          </a:xfrm>
        </p:spPr>
        <p:txBody>
          <a:bodyPr>
            <a:normAutofit/>
          </a:bodyPr>
          <a:lstStyle/>
          <a:p>
            <a:r>
              <a:rPr lang="ru-RU" sz="2800" b="1" dirty="0" smtClean="0">
                <a:ln>
                  <a:solidFill>
                    <a:schemeClr val="tx1"/>
                  </a:solidFill>
                </a:ln>
                <a:solidFill>
                  <a:srgbClr val="0004AC"/>
                </a:solidFill>
                <a:ea typeface="Times New Roman"/>
              </a:rPr>
              <a:t>Традиционная оценка</a:t>
            </a:r>
          </a:p>
        </p:txBody>
      </p:sp>
      <p:sp>
        <p:nvSpPr>
          <p:cNvPr id="3" name="Содержимое 2"/>
          <p:cNvSpPr>
            <a:spLocks noGrp="1"/>
          </p:cNvSpPr>
          <p:nvPr>
            <p:ph idx="1"/>
          </p:nvPr>
        </p:nvSpPr>
        <p:spPr>
          <a:xfrm>
            <a:off x="142844" y="785794"/>
            <a:ext cx="8929718" cy="1571636"/>
          </a:xfrm>
        </p:spPr>
        <p:txBody>
          <a:bodyPr rtlCol="0">
            <a:normAutofit lnSpcReduction="10000"/>
          </a:bodyPr>
          <a:lstStyle/>
          <a:p>
            <a:pPr marL="0" indent="0" fontAlgn="auto">
              <a:lnSpc>
                <a:spcPct val="90000"/>
              </a:lnSpc>
              <a:spcBef>
                <a:spcPts val="0"/>
              </a:spcBef>
              <a:spcAft>
                <a:spcPts val="0"/>
              </a:spcAft>
              <a:buFont typeface="Arial" pitchFamily="34" charset="0"/>
              <a:buNone/>
              <a:defRPr/>
            </a:pPr>
            <a:r>
              <a:rPr lang="ru-RU" sz="2000" dirty="0" smtClean="0">
                <a:solidFill>
                  <a:srgbClr val="000000"/>
                </a:solidFill>
                <a:effectLst>
                  <a:outerShdw blurRad="38100" dist="12700" dir="2700000" algn="tl">
                    <a:srgbClr val="000000">
                      <a:alpha val="43137"/>
                    </a:srgbClr>
                  </a:outerShdw>
                </a:effectLst>
                <a:ea typeface="Times New Roman"/>
              </a:rPr>
              <a:t>Традиционные ЗУН представляют ощутимый, видимый результат, поддающийся измерению ( тесты, контрольные работы и др.). Однако числовые значения не отражают конкретного количества усвоенных знаний и той деятельности, которая привела к тем или иным результатам. Одна и та же отметка может быть выставлена учащимся, имеющим разные учебные достижения.</a:t>
            </a:r>
            <a:endParaRPr lang="ru-RU" sz="2000" dirty="0">
              <a:solidFill>
                <a:srgbClr val="000000"/>
              </a:solidFill>
              <a:effectLst>
                <a:outerShdw blurRad="38100" dist="12700" dir="2700000" algn="tl">
                  <a:srgbClr val="000000">
                    <a:alpha val="43137"/>
                  </a:srgbClr>
                </a:outerShdw>
              </a:effectLst>
              <a:ea typeface="Times New Roman"/>
            </a:endParaRPr>
          </a:p>
        </p:txBody>
      </p:sp>
      <p:sp>
        <p:nvSpPr>
          <p:cNvPr id="4" name="Заголовок 1"/>
          <p:cNvSpPr txBox="1">
            <a:spLocks/>
          </p:cNvSpPr>
          <p:nvPr/>
        </p:nvSpPr>
        <p:spPr>
          <a:xfrm>
            <a:off x="4314852" y="4429132"/>
            <a:ext cx="4329114" cy="65403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none" spc="0" normalizeH="0" baseline="0" noProof="0" dirty="0" smtClean="0">
                <a:ln>
                  <a:solidFill>
                    <a:schemeClr val="tx1"/>
                  </a:solidFill>
                </a:ln>
                <a:solidFill>
                  <a:srgbClr val="0004AC"/>
                </a:solidFill>
                <a:effectLst/>
                <a:uLnTx/>
                <a:uFillTx/>
                <a:latin typeface="+mj-lt"/>
                <a:ea typeface="Times New Roman"/>
                <a:cs typeface="+mj-cs"/>
              </a:rPr>
              <a:t>Рейтинговая шкала</a:t>
            </a:r>
          </a:p>
        </p:txBody>
      </p:sp>
      <p:sp>
        <p:nvSpPr>
          <p:cNvPr id="5" name="Содержимое 2"/>
          <p:cNvSpPr txBox="1">
            <a:spLocks/>
          </p:cNvSpPr>
          <p:nvPr/>
        </p:nvSpPr>
        <p:spPr>
          <a:xfrm>
            <a:off x="0" y="5000636"/>
            <a:ext cx="9072594" cy="1785950"/>
          </a:xfrm>
          <a:prstGeom prst="rect">
            <a:avLst/>
          </a:prstGeom>
        </p:spPr>
        <p:txBody>
          <a:bodyPr vert="horz" lIns="91440" tIns="45720" rIns="91440" bIns="45720" rtlCol="0">
            <a:normAutofit/>
          </a:bodyPr>
          <a:lstStyle/>
          <a:p>
            <a:pPr indent="-342900">
              <a:lnSpc>
                <a:spcPct val="90000"/>
              </a:lnSpc>
              <a:spcBef>
                <a:spcPct val="20000"/>
              </a:spcBef>
              <a:defRPr/>
            </a:pPr>
            <a:r>
              <a:rPr lang="ru-RU" sz="2000" dirty="0" smtClean="0">
                <a:solidFill>
                  <a:srgbClr val="000000"/>
                </a:solidFill>
                <a:effectLst>
                  <a:outerShdw blurRad="38100" dist="12700" dir="2700000" algn="tl">
                    <a:srgbClr val="000000">
                      <a:alpha val="43137"/>
                    </a:srgbClr>
                  </a:outerShdw>
                </a:effectLst>
                <a:ea typeface="Times New Roman"/>
              </a:rPr>
              <a:t>Позволяет оценить на сколько показатели успеваемости одних учащихся лучше, чем других. Для этого в рамках </a:t>
            </a:r>
            <a:r>
              <a:rPr lang="ru-RU" sz="2000" dirty="0" err="1" smtClean="0">
                <a:solidFill>
                  <a:srgbClr val="000000"/>
                </a:solidFill>
                <a:effectLst>
                  <a:outerShdw blurRad="38100" dist="12700" dir="2700000" algn="tl">
                    <a:srgbClr val="000000">
                      <a:alpha val="43137"/>
                    </a:srgbClr>
                  </a:outerShdw>
                </a:effectLst>
                <a:ea typeface="Times New Roman"/>
              </a:rPr>
              <a:t>трехстадийной</a:t>
            </a:r>
            <a:r>
              <a:rPr lang="ru-RU" sz="2000" dirty="0" smtClean="0">
                <a:solidFill>
                  <a:srgbClr val="000000"/>
                </a:solidFill>
                <a:effectLst>
                  <a:outerShdw blurRad="38100" dist="12700" dir="2700000" algn="tl">
                    <a:srgbClr val="000000">
                      <a:alpha val="43137"/>
                    </a:srgbClr>
                  </a:outerShdw>
                </a:effectLst>
                <a:ea typeface="Times New Roman"/>
              </a:rPr>
              <a:t> технологии (вызов, осмысление, рефлексия) были выделены диагностируемые виды деятельности. Каждый из видов деятельности оценивается от 1 до 3 баллов (низкий, средний и высокий). Далее все баллы суммируются и каждый получает свой суммарный балл и место в рейтинге.</a:t>
            </a:r>
          </a:p>
        </p:txBody>
      </p:sp>
      <p:sp>
        <p:nvSpPr>
          <p:cNvPr id="6" name="Заголовок 1"/>
          <p:cNvSpPr txBox="1">
            <a:spLocks/>
          </p:cNvSpPr>
          <p:nvPr/>
        </p:nvSpPr>
        <p:spPr>
          <a:xfrm>
            <a:off x="1964884" y="2203464"/>
            <a:ext cx="4321628" cy="65403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none" spc="0" normalizeH="0" baseline="0" noProof="0" dirty="0" smtClean="0">
                <a:ln>
                  <a:solidFill>
                    <a:schemeClr val="tx1"/>
                  </a:solidFill>
                </a:ln>
                <a:solidFill>
                  <a:srgbClr val="0004AC"/>
                </a:solidFill>
                <a:effectLst/>
                <a:uLnTx/>
                <a:uFillTx/>
                <a:latin typeface="+mj-lt"/>
                <a:ea typeface="Times New Roman"/>
                <a:cs typeface="+mj-cs"/>
              </a:rPr>
              <a:t>Ранговая шкала</a:t>
            </a:r>
          </a:p>
        </p:txBody>
      </p:sp>
      <p:sp>
        <p:nvSpPr>
          <p:cNvPr id="7" name="Содержимое 2"/>
          <p:cNvSpPr txBox="1">
            <a:spLocks/>
          </p:cNvSpPr>
          <p:nvPr/>
        </p:nvSpPr>
        <p:spPr>
          <a:xfrm>
            <a:off x="500034" y="2776011"/>
            <a:ext cx="8501122" cy="1785949"/>
          </a:xfrm>
          <a:prstGeom prst="rect">
            <a:avLst/>
          </a:prstGeom>
        </p:spPr>
        <p:txBody>
          <a:bodyPr vert="horz" lIns="91440" tIns="45720" rIns="91440" bIns="45720" rtlCol="0">
            <a:normAutofit fontScale="92500"/>
          </a:bodyPr>
          <a:lstStyle/>
          <a:p>
            <a:pPr marR="0" lvl="0">
              <a:lnSpc>
                <a:spcPct val="90000"/>
              </a:lnSpc>
              <a:buClrTx/>
              <a:buSzTx/>
              <a:tabLst/>
              <a:defRPr/>
            </a:pPr>
            <a:r>
              <a:rPr lang="ru-RU" sz="2000" dirty="0" smtClean="0">
                <a:solidFill>
                  <a:srgbClr val="000000"/>
                </a:solidFill>
                <a:effectLst>
                  <a:outerShdw blurRad="38100" dist="12700" dir="2700000" algn="tl">
                    <a:srgbClr val="000000">
                      <a:alpha val="43137"/>
                    </a:srgbClr>
                  </a:outerShdw>
                </a:effectLst>
                <a:ea typeface="Times New Roman"/>
              </a:rPr>
              <a:t>Достижения учащихся выражаются отметками в классном журнале. Все отметки суммируются и каждый школьник получает суммарный балл. Такой тип </a:t>
            </a:r>
            <a:r>
              <a:rPr lang="ru-RU" sz="2000" dirty="0" err="1" smtClean="0">
                <a:solidFill>
                  <a:srgbClr val="000000"/>
                </a:solidFill>
                <a:effectLst>
                  <a:outerShdw blurRad="38100" dist="12700" dir="2700000" algn="tl">
                    <a:srgbClr val="000000">
                      <a:alpha val="43137"/>
                    </a:srgbClr>
                  </a:outerShdw>
                </a:effectLst>
                <a:ea typeface="Times New Roman"/>
              </a:rPr>
              <a:t>шкалирования</a:t>
            </a:r>
            <a:r>
              <a:rPr lang="ru-RU" sz="2000" dirty="0" smtClean="0">
                <a:solidFill>
                  <a:srgbClr val="000000"/>
                </a:solidFill>
                <a:effectLst>
                  <a:outerShdw blurRad="38100" dist="12700" dir="2700000" algn="tl">
                    <a:srgbClr val="000000">
                      <a:alpha val="43137"/>
                    </a:srgbClr>
                  </a:outerShdw>
                </a:effectLst>
                <a:ea typeface="Times New Roman"/>
              </a:rPr>
              <a:t> не отражает деятельности каждого учащегося, которая привела к тем или иным образовательным результатам, а позволяет констатировать, что один ученик согласно данной шкале успешнее другого. Однако определяет место ученика в ранге.</a:t>
            </a:r>
            <a:endParaRPr lang="ru-RU" sz="2000" dirty="0">
              <a:solidFill>
                <a:srgbClr val="000000"/>
              </a:solidFill>
              <a:effectLst>
                <a:outerShdw blurRad="38100" dist="12700" dir="2700000" algn="tl">
                  <a:srgbClr val="000000">
                    <a:alpha val="43137"/>
                  </a:srgbClr>
                </a:outerShdw>
              </a:effectLst>
              <a:ea typeface="Times New Roman"/>
            </a:endParaRPr>
          </a:p>
        </p:txBody>
      </p:sp>
    </p:spTree>
    <p:extLst>
      <p:ext uri="{BB962C8B-B14F-4D97-AF65-F5344CB8AC3E}">
        <p14:creationId xmlns:p14="http://schemas.microsoft.com/office/powerpoint/2010/main" xmlns="" val="421774705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Блок-схема: альтернативный процесс 4"/>
          <p:cNvSpPr/>
          <p:nvPr/>
        </p:nvSpPr>
        <p:spPr>
          <a:xfrm>
            <a:off x="571472" y="868207"/>
            <a:ext cx="2357454" cy="1071570"/>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smtClean="0">
                <a:solidFill>
                  <a:schemeClr val="accent4">
                    <a:lumMod val="50000"/>
                  </a:schemeClr>
                </a:solidFill>
                <a:effectLst>
                  <a:outerShdw blurRad="63500" dist="12700" algn="ctr" rotWithShape="0">
                    <a:prstClr val="black">
                      <a:alpha val="40000"/>
                    </a:prstClr>
                  </a:outerShdw>
                </a:effectLst>
              </a:rPr>
              <a:t>I </a:t>
            </a:r>
            <a:r>
              <a:rPr lang="ru-RU" b="1" dirty="0" smtClean="0">
                <a:solidFill>
                  <a:schemeClr val="accent4">
                    <a:lumMod val="50000"/>
                  </a:schemeClr>
                </a:solidFill>
                <a:effectLst>
                  <a:outerShdw blurRad="63500" dist="12700" algn="ctr" rotWithShape="0">
                    <a:prstClr val="black">
                      <a:alpha val="40000"/>
                    </a:prstClr>
                  </a:outerShdw>
                </a:effectLst>
              </a:rPr>
              <a:t>стадия</a:t>
            </a:r>
          </a:p>
          <a:p>
            <a:pPr algn="ctr"/>
            <a:r>
              <a:rPr lang="ru-RU" b="1" dirty="0" smtClean="0">
                <a:solidFill>
                  <a:schemeClr val="accent4">
                    <a:lumMod val="50000"/>
                  </a:schemeClr>
                </a:solidFill>
                <a:effectLst>
                  <a:outerShdw blurRad="63500" dist="12700" algn="ctr" rotWithShape="0">
                    <a:prstClr val="black">
                      <a:alpha val="40000"/>
                    </a:prstClr>
                  </a:outerShdw>
                </a:effectLst>
              </a:rPr>
              <a:t>ВЫЗОВ</a:t>
            </a:r>
            <a:endParaRPr lang="ru-RU" b="1" dirty="0">
              <a:solidFill>
                <a:schemeClr val="accent4">
                  <a:lumMod val="50000"/>
                </a:schemeClr>
              </a:solidFill>
              <a:effectLst>
                <a:outerShdw blurRad="63500" dist="12700" algn="ctr" rotWithShape="0">
                  <a:prstClr val="black">
                    <a:alpha val="40000"/>
                  </a:prstClr>
                </a:outerShdw>
              </a:effectLst>
            </a:endParaRPr>
          </a:p>
        </p:txBody>
      </p:sp>
      <p:sp>
        <p:nvSpPr>
          <p:cNvPr id="6" name="Блок-схема: альтернативный процесс 5"/>
          <p:cNvSpPr/>
          <p:nvPr/>
        </p:nvSpPr>
        <p:spPr>
          <a:xfrm>
            <a:off x="571472" y="2570917"/>
            <a:ext cx="2357454" cy="107157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smtClean="0">
                <a:solidFill>
                  <a:schemeClr val="tx2">
                    <a:lumMod val="50000"/>
                  </a:schemeClr>
                </a:solidFill>
                <a:effectLst>
                  <a:outerShdw blurRad="63500" dist="12700" algn="ctr" rotWithShape="0">
                    <a:prstClr val="black">
                      <a:alpha val="40000"/>
                    </a:prstClr>
                  </a:outerShdw>
                </a:effectLst>
              </a:rPr>
              <a:t>II </a:t>
            </a:r>
            <a:r>
              <a:rPr lang="ru-RU" b="1" dirty="0" smtClean="0">
                <a:solidFill>
                  <a:schemeClr val="tx2">
                    <a:lumMod val="50000"/>
                  </a:schemeClr>
                </a:solidFill>
                <a:effectLst>
                  <a:outerShdw blurRad="63500" dist="12700" algn="ctr" rotWithShape="0">
                    <a:prstClr val="black">
                      <a:alpha val="40000"/>
                    </a:prstClr>
                  </a:outerShdw>
                </a:effectLst>
              </a:rPr>
              <a:t>стадия</a:t>
            </a:r>
          </a:p>
          <a:p>
            <a:pPr algn="ctr"/>
            <a:r>
              <a:rPr lang="ru-RU" b="1" dirty="0" smtClean="0">
                <a:solidFill>
                  <a:schemeClr val="tx2">
                    <a:lumMod val="50000"/>
                  </a:schemeClr>
                </a:solidFill>
                <a:effectLst>
                  <a:outerShdw blurRad="63500" dist="12700" algn="ctr" rotWithShape="0">
                    <a:prstClr val="black">
                      <a:alpha val="40000"/>
                    </a:prstClr>
                  </a:outerShdw>
                </a:effectLst>
              </a:rPr>
              <a:t>ОСМЫСЛЕНИЕ</a:t>
            </a:r>
            <a:endParaRPr lang="ru-RU" b="1" dirty="0">
              <a:solidFill>
                <a:schemeClr val="tx2">
                  <a:lumMod val="50000"/>
                </a:schemeClr>
              </a:solidFill>
              <a:effectLst>
                <a:outerShdw blurRad="63500" dist="12700" algn="ctr" rotWithShape="0">
                  <a:prstClr val="black">
                    <a:alpha val="40000"/>
                  </a:prstClr>
                </a:outerShdw>
              </a:effectLst>
            </a:endParaRPr>
          </a:p>
        </p:txBody>
      </p:sp>
      <p:sp>
        <p:nvSpPr>
          <p:cNvPr id="7" name="Блок-схема: альтернативный процесс 6"/>
          <p:cNvSpPr/>
          <p:nvPr/>
        </p:nvSpPr>
        <p:spPr>
          <a:xfrm>
            <a:off x="571472" y="4285429"/>
            <a:ext cx="2357454" cy="1071570"/>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smtClean="0">
                <a:solidFill>
                  <a:schemeClr val="bg2">
                    <a:lumMod val="10000"/>
                  </a:schemeClr>
                </a:solidFill>
                <a:effectLst>
                  <a:outerShdw blurRad="63500" dist="12700" algn="ctr" rotWithShape="0">
                    <a:prstClr val="black">
                      <a:alpha val="40000"/>
                    </a:prstClr>
                  </a:outerShdw>
                </a:effectLst>
              </a:rPr>
              <a:t>III </a:t>
            </a:r>
            <a:r>
              <a:rPr lang="ru-RU" b="1" dirty="0" smtClean="0">
                <a:solidFill>
                  <a:schemeClr val="bg2">
                    <a:lumMod val="10000"/>
                  </a:schemeClr>
                </a:solidFill>
                <a:effectLst>
                  <a:outerShdw blurRad="63500" dist="12700" algn="ctr" rotWithShape="0">
                    <a:prstClr val="black">
                      <a:alpha val="40000"/>
                    </a:prstClr>
                  </a:outerShdw>
                </a:effectLst>
              </a:rPr>
              <a:t>стадия</a:t>
            </a:r>
          </a:p>
          <a:p>
            <a:pPr algn="ctr"/>
            <a:r>
              <a:rPr lang="ru-RU" b="1" dirty="0" smtClean="0">
                <a:solidFill>
                  <a:schemeClr val="bg2">
                    <a:lumMod val="10000"/>
                  </a:schemeClr>
                </a:solidFill>
                <a:effectLst>
                  <a:outerShdw blurRad="63500" dist="12700" algn="ctr" rotWithShape="0">
                    <a:prstClr val="black">
                      <a:alpha val="40000"/>
                    </a:prstClr>
                  </a:outerShdw>
                </a:effectLst>
              </a:rPr>
              <a:t>РЕФЛЕКСИЯ</a:t>
            </a:r>
            <a:endParaRPr lang="ru-RU" b="1" dirty="0">
              <a:solidFill>
                <a:schemeClr val="bg2">
                  <a:lumMod val="10000"/>
                </a:schemeClr>
              </a:solidFill>
              <a:effectLst>
                <a:outerShdw blurRad="63500" dist="12700" algn="ctr" rotWithShape="0">
                  <a:prstClr val="black">
                    <a:alpha val="40000"/>
                  </a:prstClr>
                </a:outerShdw>
              </a:effectLst>
            </a:endParaRPr>
          </a:p>
        </p:txBody>
      </p:sp>
      <p:sp>
        <p:nvSpPr>
          <p:cNvPr id="8" name="Блок-схема: альтернативный процесс 7"/>
          <p:cNvSpPr/>
          <p:nvPr/>
        </p:nvSpPr>
        <p:spPr>
          <a:xfrm>
            <a:off x="3071802" y="773992"/>
            <a:ext cx="5429288" cy="1260000"/>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pPr>
              <a:lnSpc>
                <a:spcPct val="80000"/>
              </a:lnSpc>
            </a:pPr>
            <a:r>
              <a:rPr lang="ru-RU" spc="-100" dirty="0" smtClean="0">
                <a:solidFill>
                  <a:schemeClr val="accent4">
                    <a:lumMod val="50000"/>
                  </a:schemeClr>
                </a:solidFill>
                <a:effectLst>
                  <a:outerShdw blurRad="63500" dist="12700" algn="ctr" rotWithShape="0">
                    <a:prstClr val="black">
                      <a:alpha val="40000"/>
                    </a:prstClr>
                  </a:outerShdw>
                </a:effectLst>
              </a:rPr>
              <a:t>оценка  умения учащимися  систематизировать имеющиеся знания по теме урока, привести их в определённую систему, применить их в новой ситуации</a:t>
            </a:r>
          </a:p>
        </p:txBody>
      </p:sp>
      <p:sp>
        <p:nvSpPr>
          <p:cNvPr id="9" name="Блок-схема: альтернативный процесс 8"/>
          <p:cNvSpPr/>
          <p:nvPr/>
        </p:nvSpPr>
        <p:spPr>
          <a:xfrm>
            <a:off x="3071802" y="2285992"/>
            <a:ext cx="5429288" cy="1571636"/>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pPr>
              <a:lnSpc>
                <a:spcPct val="80000"/>
              </a:lnSpc>
            </a:pPr>
            <a:r>
              <a:rPr lang="ru-RU" spc="-100" dirty="0" smtClean="0">
                <a:solidFill>
                  <a:schemeClr val="accent4">
                    <a:lumMod val="50000"/>
                  </a:schemeClr>
                </a:solidFill>
                <a:effectLst>
                  <a:outerShdw blurRad="63500" dist="12700" algn="ctr" rotWithShape="0">
                    <a:prstClr val="black">
                      <a:alpha val="40000"/>
                    </a:prstClr>
                  </a:outerShdw>
                </a:effectLst>
              </a:rPr>
              <a:t>оценка навыкам вдумчивого, осмысленного чтения текстов различных жанров; умения работать в сотрудничестве при обработке массивов информации; способности выполнять практические работы по инструкции в рамках школьного экологического мониторинга</a:t>
            </a:r>
          </a:p>
        </p:txBody>
      </p:sp>
      <p:sp>
        <p:nvSpPr>
          <p:cNvPr id="10" name="Блок-схема: альтернативный процесс 9"/>
          <p:cNvSpPr/>
          <p:nvPr/>
        </p:nvSpPr>
        <p:spPr>
          <a:xfrm>
            <a:off x="3071802" y="4131578"/>
            <a:ext cx="5429288" cy="2012066"/>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pPr>
              <a:lnSpc>
                <a:spcPct val="80000"/>
              </a:lnSpc>
            </a:pPr>
            <a:r>
              <a:rPr lang="ru-RU" spc="-100" dirty="0" smtClean="0">
                <a:solidFill>
                  <a:schemeClr val="accent4">
                    <a:lumMod val="50000"/>
                  </a:schemeClr>
                </a:solidFill>
                <a:effectLst>
                  <a:outerShdw blurRad="63500" dist="12700" algn="ctr" rotWithShape="0">
                    <a:prstClr val="black">
                      <a:alpha val="40000"/>
                    </a:prstClr>
                  </a:outerShdw>
                </a:effectLst>
              </a:rPr>
              <a:t>оценка способности  отвечать на вопросы;  интерпретировать полученные данные, анализировать результаты работы  в рамках экологического мониторинга, работать в команде, находить альтернативные пути решения экологических проблем, формулировать аргументы и контраргументы при дискуссионных формах работы, отвечать за результат обучения;  адекватно оценивать себя и других</a:t>
            </a:r>
          </a:p>
        </p:txBody>
      </p:sp>
      <p:sp useBgFill="1">
        <p:nvSpPr>
          <p:cNvPr id="11" name="Нашивка 10"/>
          <p:cNvSpPr/>
          <p:nvPr/>
        </p:nvSpPr>
        <p:spPr>
          <a:xfrm rot="5400000">
            <a:off x="1535885" y="1815569"/>
            <a:ext cx="500066" cy="857256"/>
          </a:xfrm>
          <a:prstGeom prst="chevron">
            <a:avLst>
              <a:gd name="adj" fmla="val 45981"/>
            </a:avLst>
          </a:prstGeom>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useBgFill="1">
        <p:nvSpPr>
          <p:cNvPr id="12" name="Нашивка 11"/>
          <p:cNvSpPr/>
          <p:nvPr/>
        </p:nvSpPr>
        <p:spPr>
          <a:xfrm rot="5400000">
            <a:off x="1535885" y="3531183"/>
            <a:ext cx="500066" cy="857256"/>
          </a:xfrm>
          <a:prstGeom prst="chevron">
            <a:avLst>
              <a:gd name="adj" fmla="val 45981"/>
            </a:avLst>
          </a:prstGeom>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xmlns="" val="282119317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Заголовок 1"/>
          <p:cNvSpPr>
            <a:spLocks noGrp="1"/>
          </p:cNvSpPr>
          <p:nvPr>
            <p:ph type="title"/>
          </p:nvPr>
        </p:nvSpPr>
        <p:spPr>
          <a:xfrm>
            <a:off x="428625" y="-24"/>
            <a:ext cx="8229600" cy="1071570"/>
          </a:xfrm>
        </p:spPr>
        <p:txBody>
          <a:bodyPr>
            <a:normAutofit/>
          </a:bodyPr>
          <a:lstStyle/>
          <a:p>
            <a:r>
              <a:rPr lang="ru-RU" sz="2800" b="1" dirty="0" smtClean="0">
                <a:ln>
                  <a:solidFill>
                    <a:schemeClr val="tx1"/>
                  </a:solidFill>
                </a:ln>
                <a:solidFill>
                  <a:srgbClr val="0004AC"/>
                </a:solidFill>
                <a:ea typeface="Times New Roman"/>
              </a:rPr>
              <a:t>Диагностика уровня сформированности когнитивной сферы учащихся (по Б. Блуму)</a:t>
            </a:r>
            <a:endParaRPr lang="ru-RU" sz="2800" dirty="0" smtClean="0"/>
          </a:p>
        </p:txBody>
      </p:sp>
      <p:graphicFrame>
        <p:nvGraphicFramePr>
          <p:cNvPr id="18475" name="Group 43"/>
          <p:cNvGraphicFramePr>
            <a:graphicFrameLocks noGrp="1"/>
          </p:cNvGraphicFramePr>
          <p:nvPr>
            <p:ph idx="1"/>
            <p:extLst>
              <p:ext uri="{D42A27DB-BD31-4B8C-83A1-F6EECF244321}">
                <p14:modId xmlns:p14="http://schemas.microsoft.com/office/powerpoint/2010/main" xmlns="" val="991486394"/>
              </p:ext>
            </p:extLst>
          </p:nvPr>
        </p:nvGraphicFramePr>
        <p:xfrm>
          <a:off x="0" y="1084352"/>
          <a:ext cx="9143999" cy="5805264"/>
        </p:xfrm>
        <a:graphic>
          <a:graphicData uri="http://schemas.openxmlformats.org/drawingml/2006/table">
            <a:tbl>
              <a:tblPr>
                <a:effectLst/>
                <a:tableStyleId>{5DA37D80-6434-44D0-A028-1B22A696006F}</a:tableStyleId>
              </a:tblPr>
              <a:tblGrid>
                <a:gridCol w="1346376"/>
                <a:gridCol w="1495974"/>
                <a:gridCol w="5310707"/>
                <a:gridCol w="990942"/>
              </a:tblGrid>
              <a:tr h="576608">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ru-RU" sz="1600" i="1" u="none" strike="noStrike" cap="none" normalizeH="0" baseline="0" dirty="0" smtClean="0">
                          <a:ln>
                            <a:noFill/>
                          </a:ln>
                          <a:effectLst/>
                        </a:rPr>
                        <a:t>Уровень сложности</a:t>
                      </a:r>
                      <a:endParaRPr kumimoji="0" lang="ru-RU" sz="1600" b="0" i="1" u="none" strike="noStrike" cap="none" normalizeH="0" baseline="0" dirty="0" smtClean="0">
                        <a:ln>
                          <a:noFill/>
                        </a:ln>
                        <a:solidFill>
                          <a:schemeClr val="tx1"/>
                        </a:solidFill>
                        <a:effectLst/>
                        <a:latin typeface="+mn-lt"/>
                      </a:endParaRPr>
                    </a:p>
                  </a:txBody>
                  <a:tcPr marL="68580" marR="68580" marT="0" marB="0" anchor="ctr" horzOverflow="overflow">
                    <a:lnL w="28575"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50800" prst="hardEdge"/>
                      <a:lightRig rig="flood" dir="t"/>
                    </a:cell3D>
                    <a:solidFill>
                      <a:schemeClr val="bg1">
                        <a:alpha val="69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i="1" u="none" strike="noStrike" cap="none" normalizeH="0" baseline="0" dirty="0" smtClean="0">
                          <a:ln>
                            <a:noFill/>
                          </a:ln>
                          <a:effectLst/>
                        </a:rPr>
                        <a:t>Тип вопроса</a:t>
                      </a:r>
                      <a:endParaRPr kumimoji="0" lang="ru-RU" sz="1600" b="0" i="1" u="none" strike="noStrike" cap="none" normalizeH="0" baseline="0" dirty="0" smtClean="0">
                        <a:ln>
                          <a:noFill/>
                        </a:ln>
                        <a:solidFill>
                          <a:schemeClr val="tx1"/>
                        </a:solidFill>
                        <a:effectLst/>
                        <a:latin typeface="+mn-lt"/>
                      </a:endParaRPr>
                    </a:p>
                  </a:txBody>
                  <a:tcPr marL="68580" marR="68580" marT="0" marB="0"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50800" prst="hardEdge"/>
                      <a:lightRig rig="flood" dir="t"/>
                    </a:cell3D>
                    <a:solidFill>
                      <a:schemeClr val="bg1">
                        <a:alpha val="69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i="1" u="none" strike="noStrike" cap="none" normalizeH="0" baseline="0" dirty="0" smtClean="0">
                          <a:ln>
                            <a:noFill/>
                          </a:ln>
                          <a:effectLst/>
                        </a:rPr>
                        <a:t>Диагностируемые виды деятельности</a:t>
                      </a:r>
                      <a:endParaRPr kumimoji="0" lang="ru-RU" sz="1600" b="0" i="1" u="none" strike="noStrike" cap="none" normalizeH="0" baseline="0" dirty="0" smtClean="0">
                        <a:ln>
                          <a:noFill/>
                        </a:ln>
                        <a:solidFill>
                          <a:schemeClr val="tx1"/>
                        </a:solidFill>
                        <a:effectLst/>
                        <a:latin typeface="+mn-lt"/>
                      </a:endParaRPr>
                    </a:p>
                  </a:txBody>
                  <a:tcPr marL="68580" marR="68580" marT="0" marB="0"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50800" prst="hardEdge"/>
                      <a:lightRig rig="flood" dir="t"/>
                    </a:cell3D>
                    <a:solidFill>
                      <a:schemeClr val="bg1">
                        <a:alpha val="69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i="1" u="none" strike="noStrike" cap="none" normalizeH="0" baseline="0" dirty="0" smtClean="0">
                          <a:ln>
                            <a:noFill/>
                          </a:ln>
                          <a:effectLst/>
                        </a:rPr>
                        <a:t>Оценка</a:t>
                      </a:r>
                      <a:endParaRPr kumimoji="0" lang="ru-RU" sz="1600" b="0" i="1" u="none" strike="noStrike" cap="none" normalizeH="0" baseline="0" dirty="0" smtClean="0">
                        <a:ln>
                          <a:noFill/>
                        </a:ln>
                        <a:solidFill>
                          <a:schemeClr val="tx1"/>
                        </a:solidFill>
                        <a:effectLst/>
                        <a:latin typeface="+mn-lt"/>
                      </a:endParaRPr>
                    </a:p>
                  </a:txBody>
                  <a:tcPr marL="68580" marR="68580" marT="0" marB="0" anchor="ctr" horzOverflow="overflow">
                    <a:lnL w="1905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50800" prst="hardEdge"/>
                      <a:lightRig rig="flood" dir="t"/>
                    </a:cell3D>
                    <a:solidFill>
                      <a:schemeClr val="bg1">
                        <a:alpha val="69000"/>
                      </a:schemeClr>
                    </a:solidFill>
                  </a:tcPr>
                </a:tc>
              </a:tr>
              <a:tr h="1082039">
                <a:tc rowSpan="2">
                  <a:txBody>
                    <a:bodyPr/>
                    <a:lstStyle/>
                    <a:p>
                      <a:pPr marL="90488" marR="0" lvl="0" indent="12700" algn="l" defTabSz="914400" rtl="0" eaLnBrk="1" fontAlgn="base" latinLnBrk="0" hangingPunct="1">
                        <a:lnSpc>
                          <a:spcPct val="100000"/>
                        </a:lnSpc>
                        <a:spcBef>
                          <a:spcPct val="0"/>
                        </a:spcBef>
                        <a:spcAft>
                          <a:spcPct val="0"/>
                        </a:spcAft>
                        <a:buClrTx/>
                        <a:buSzTx/>
                        <a:buFontTx/>
                        <a:buNone/>
                        <a:tabLst/>
                      </a:pPr>
                      <a:r>
                        <a:rPr kumimoji="0" lang="ru-RU" sz="1600" b="1" u="none" strike="noStrike" cap="none" normalizeH="0" baseline="0" dirty="0" smtClean="0">
                          <a:ln>
                            <a:noFill/>
                          </a:ln>
                          <a:solidFill>
                            <a:schemeClr val="accent2">
                              <a:lumMod val="50000"/>
                            </a:schemeClr>
                          </a:solidFill>
                          <a:effectLst/>
                        </a:rPr>
                        <a:t>Первый уровень</a:t>
                      </a:r>
                      <a:endParaRPr kumimoji="0" lang="ru-RU" sz="1600" b="1" i="0" u="none" strike="noStrike" cap="none" normalizeH="0" baseline="0" dirty="0" smtClean="0">
                        <a:ln>
                          <a:noFill/>
                        </a:ln>
                        <a:solidFill>
                          <a:schemeClr val="accent2">
                            <a:lumMod val="50000"/>
                          </a:schemeClr>
                        </a:solidFill>
                        <a:effectLst/>
                        <a:latin typeface="+mn-lt"/>
                      </a:endParaRPr>
                    </a:p>
                  </a:txBody>
                  <a:tcPr marL="68580" marR="68580" marT="0" marB="0" anchor="ctr" horzOverflow="overflow">
                    <a:lnL w="28575"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50800" prst="hardEdge"/>
                      <a:lightRig rig="flood" dir="t"/>
                    </a:cell3D>
                    <a:gradFill flip="none" rotWithShape="1">
                      <a:gsLst>
                        <a:gs pos="0">
                          <a:schemeClr val="accent3">
                            <a:lumMod val="20000"/>
                            <a:lumOff val="80000"/>
                            <a:alpha val="49000"/>
                          </a:schemeClr>
                        </a:gs>
                        <a:gs pos="70000">
                          <a:srgbClr val="DFFF9F">
                            <a:alpha val="89804"/>
                          </a:srgbClr>
                        </a:gs>
                      </a:gsLst>
                      <a:lin ang="13500000" scaled="1"/>
                      <a:tileRect/>
                    </a:gradFill>
                  </a:tcPr>
                </a:tc>
                <a:tc>
                  <a:txBody>
                    <a:bodyPr/>
                    <a:lstStyle/>
                    <a:p>
                      <a:pPr marL="0" marR="0" lvl="0" indent="12700" algn="l" defTabSz="914400" rtl="0" eaLnBrk="1" fontAlgn="base" latinLnBrk="0" hangingPunct="1">
                        <a:lnSpc>
                          <a:spcPct val="100000"/>
                        </a:lnSpc>
                        <a:spcBef>
                          <a:spcPct val="0"/>
                        </a:spcBef>
                        <a:spcAft>
                          <a:spcPct val="0"/>
                        </a:spcAft>
                        <a:buClrTx/>
                        <a:buSzTx/>
                        <a:buFontTx/>
                        <a:buNone/>
                        <a:tabLst/>
                      </a:pPr>
                      <a:r>
                        <a:rPr kumimoji="0" lang="ru-RU" sz="1600" b="1" u="none" strike="noStrike" kern="1200" cap="none" normalizeH="0" baseline="0" dirty="0" smtClean="0">
                          <a:ln>
                            <a:noFill/>
                          </a:ln>
                          <a:effectLst/>
                        </a:rPr>
                        <a:t>Знание</a:t>
                      </a:r>
                      <a:endParaRPr kumimoji="0" lang="ru-RU" sz="1600" b="1" i="0" u="none" strike="noStrike" kern="1200" cap="none" normalizeH="0" baseline="0" dirty="0" smtClean="0">
                        <a:ln>
                          <a:noFill/>
                        </a:ln>
                        <a:solidFill>
                          <a:schemeClr val="tx1"/>
                        </a:solidFill>
                        <a:effectLst/>
                        <a:latin typeface="+mn-lt"/>
                        <a:ea typeface="+mn-ea"/>
                        <a:cs typeface="+mn-cs"/>
                      </a:endParaRPr>
                    </a:p>
                  </a:txBody>
                  <a:tcPr marL="68580" marR="68580" marT="0" marB="0"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50800" prst="hardEdge"/>
                      <a:lightRig rig="flood" dir="t"/>
                    </a:cell3D>
                    <a:gradFill flip="none" rotWithShape="1">
                      <a:gsLst>
                        <a:gs pos="0">
                          <a:schemeClr val="accent3">
                            <a:lumMod val="20000"/>
                            <a:lumOff val="80000"/>
                            <a:alpha val="49000"/>
                          </a:schemeClr>
                        </a:gs>
                        <a:gs pos="70000">
                          <a:srgbClr val="DCFF97">
                            <a:alpha val="89804"/>
                          </a:srgbClr>
                        </a:gs>
                      </a:gsLst>
                      <a:lin ang="16200000" scaled="1"/>
                      <a:tileRect/>
                    </a:gradFill>
                  </a:tcPr>
                </a:tc>
                <a:tc>
                  <a:txBody>
                    <a:bodyPr/>
                    <a:lstStyle/>
                    <a:p>
                      <a:pPr marL="0" marR="0" lvl="0" indent="12700" algn="l" defTabSz="914400" rtl="0" eaLnBrk="1" fontAlgn="base" latinLnBrk="0" hangingPunct="1">
                        <a:lnSpc>
                          <a:spcPct val="100000"/>
                        </a:lnSpc>
                        <a:spcBef>
                          <a:spcPct val="0"/>
                        </a:spcBef>
                        <a:spcAft>
                          <a:spcPct val="0"/>
                        </a:spcAft>
                        <a:buClrTx/>
                        <a:buSzTx/>
                        <a:buFontTx/>
                        <a:buNone/>
                        <a:tabLst/>
                      </a:pPr>
                      <a:r>
                        <a:rPr kumimoji="0" lang="ru-RU" sz="1600" u="none" strike="noStrike" kern="1200" cap="none" normalizeH="0" baseline="0" dirty="0" smtClean="0">
                          <a:ln>
                            <a:noFill/>
                          </a:ln>
                          <a:effectLst/>
                        </a:rPr>
                        <a:t>Знание конкретного материала, терминологии, фактов, определений, критериев.</a:t>
                      </a:r>
                    </a:p>
                    <a:p>
                      <a:pPr marL="0" marR="0" lvl="0" indent="12700" algn="l" defTabSz="914400" rtl="0" eaLnBrk="1" fontAlgn="base" latinLnBrk="0" hangingPunct="1">
                        <a:lnSpc>
                          <a:spcPct val="100000"/>
                        </a:lnSpc>
                        <a:spcBef>
                          <a:spcPct val="0"/>
                        </a:spcBef>
                        <a:spcAft>
                          <a:spcPct val="0"/>
                        </a:spcAft>
                        <a:buClrTx/>
                        <a:buSzTx/>
                        <a:buFontTx/>
                        <a:buNone/>
                        <a:tabLst/>
                      </a:pPr>
                      <a:r>
                        <a:rPr kumimoji="0" lang="ru-RU" sz="1600" u="none" strike="noStrike" kern="1200" cap="none" normalizeH="0" baseline="0" dirty="0" smtClean="0">
                          <a:ln>
                            <a:noFill/>
                          </a:ln>
                          <a:effectLst/>
                        </a:rPr>
                        <a:t>Запоминание и воспроизведение конкретной информации.</a:t>
                      </a:r>
                      <a:endParaRPr kumimoji="0" lang="ru-RU" sz="1600" b="0" i="0" u="none" strike="noStrike" kern="1200" cap="none" normalizeH="0" baseline="0" dirty="0" smtClean="0">
                        <a:ln>
                          <a:noFill/>
                        </a:ln>
                        <a:solidFill>
                          <a:schemeClr val="tx1"/>
                        </a:solidFill>
                        <a:effectLst/>
                        <a:latin typeface="+mn-lt"/>
                        <a:ea typeface="+mn-ea"/>
                        <a:cs typeface="+mn-cs"/>
                      </a:endParaRPr>
                    </a:p>
                  </a:txBody>
                  <a:tcPr marL="68580" marR="68580" marT="0" marB="0"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50800" prst="hardEdge"/>
                      <a:lightRig rig="flood" dir="t"/>
                    </a:cell3D>
                    <a:gradFill flip="none" rotWithShape="1">
                      <a:gsLst>
                        <a:gs pos="0">
                          <a:schemeClr val="accent3">
                            <a:lumMod val="20000"/>
                            <a:lumOff val="80000"/>
                            <a:alpha val="49000"/>
                          </a:schemeClr>
                        </a:gs>
                        <a:gs pos="70000">
                          <a:srgbClr val="DCFF97">
                            <a:alpha val="89804"/>
                          </a:srgbClr>
                        </a:gs>
                      </a:gsLst>
                      <a:lin ang="16200000" scaled="1"/>
                      <a:tileRect/>
                    </a:gradFill>
                  </a:tcPr>
                </a:tc>
                <a:tc>
                  <a:txBody>
                    <a:bodyPr/>
                    <a:lstStyle/>
                    <a:p>
                      <a:pPr marL="0" marR="0" lvl="0" indent="12700" algn="ctr" defTabSz="914400" rtl="0" eaLnBrk="1" fontAlgn="base" latinLnBrk="0" hangingPunct="1">
                        <a:lnSpc>
                          <a:spcPct val="100000"/>
                        </a:lnSpc>
                        <a:spcBef>
                          <a:spcPct val="0"/>
                        </a:spcBef>
                        <a:spcAft>
                          <a:spcPct val="0"/>
                        </a:spcAft>
                        <a:buClrTx/>
                        <a:buSzTx/>
                        <a:buFontTx/>
                        <a:buNone/>
                        <a:tabLst/>
                      </a:pPr>
                      <a:r>
                        <a:rPr kumimoji="0" lang="ru-RU" sz="1600" u="none" strike="noStrike" kern="1200" cap="none" normalizeH="0" baseline="0" dirty="0" smtClean="0">
                          <a:ln>
                            <a:noFill/>
                          </a:ln>
                          <a:effectLst/>
                        </a:rPr>
                        <a:t>1 балл</a:t>
                      </a:r>
                      <a:endParaRPr kumimoji="0" lang="ru-RU" sz="1600" b="0" i="0" u="none" strike="noStrike" kern="1200" cap="none" normalizeH="0" baseline="0" dirty="0" smtClean="0">
                        <a:ln>
                          <a:noFill/>
                        </a:ln>
                        <a:solidFill>
                          <a:schemeClr val="tx1"/>
                        </a:solidFill>
                        <a:effectLst/>
                        <a:latin typeface="+mn-lt"/>
                        <a:ea typeface="+mn-ea"/>
                        <a:cs typeface="+mn-cs"/>
                      </a:endParaRPr>
                    </a:p>
                  </a:txBody>
                  <a:tcPr marL="68580" marR="68580" marT="0" marB="0" horzOverflow="overflow">
                    <a:lnL w="1905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50800" prst="hardEdge"/>
                      <a:lightRig rig="flood" dir="t"/>
                    </a:cell3D>
                    <a:gradFill flip="none" rotWithShape="1">
                      <a:gsLst>
                        <a:gs pos="0">
                          <a:schemeClr val="accent3">
                            <a:lumMod val="20000"/>
                            <a:lumOff val="80000"/>
                            <a:alpha val="49000"/>
                          </a:schemeClr>
                        </a:gs>
                        <a:gs pos="70000">
                          <a:srgbClr val="DCFF97">
                            <a:alpha val="89804"/>
                          </a:srgbClr>
                        </a:gs>
                      </a:gsLst>
                      <a:lin ang="16200000" scaled="1"/>
                      <a:tileRect/>
                    </a:gradFill>
                  </a:tcPr>
                </a:tc>
              </a:tr>
              <a:tr h="811529">
                <a:tc vMerge="1">
                  <a:txBody>
                    <a:bodyPr/>
                    <a:lstStyle/>
                    <a:p>
                      <a:endParaRPr lang="ru-RU"/>
                    </a:p>
                  </a:txBody>
                  <a:tcPr/>
                </a:tc>
                <a:tc>
                  <a:txBody>
                    <a:bodyPr/>
                    <a:lstStyle/>
                    <a:p>
                      <a:pPr marL="0" marR="0" lvl="0" indent="12700" algn="l" defTabSz="914400" rtl="0" eaLnBrk="1" fontAlgn="base" latinLnBrk="0" hangingPunct="1">
                        <a:lnSpc>
                          <a:spcPct val="100000"/>
                        </a:lnSpc>
                        <a:spcBef>
                          <a:spcPct val="0"/>
                        </a:spcBef>
                        <a:spcAft>
                          <a:spcPct val="0"/>
                        </a:spcAft>
                        <a:buClrTx/>
                        <a:buSzTx/>
                        <a:buFontTx/>
                        <a:buNone/>
                        <a:tabLst/>
                      </a:pPr>
                      <a:r>
                        <a:rPr kumimoji="0" lang="ru-RU" sz="1600" b="1" u="none" strike="noStrike" kern="1200" cap="none" normalizeH="0" baseline="0" dirty="0" smtClean="0">
                          <a:ln>
                            <a:noFill/>
                          </a:ln>
                          <a:effectLst/>
                        </a:rPr>
                        <a:t>Понимание</a:t>
                      </a:r>
                      <a:r>
                        <a:rPr kumimoji="0" lang="ru-RU" sz="1600" u="none" strike="noStrike" kern="1200" cap="none" normalizeH="0" baseline="0" dirty="0" smtClean="0">
                          <a:ln>
                            <a:noFill/>
                          </a:ln>
                          <a:effectLst/>
                        </a:rPr>
                        <a:t> </a:t>
                      </a:r>
                      <a:endParaRPr kumimoji="0" lang="ru-RU" sz="1600" b="0" i="0" u="none" strike="noStrike" kern="1200" cap="none" normalizeH="0" baseline="0" dirty="0" smtClean="0">
                        <a:ln>
                          <a:noFill/>
                        </a:ln>
                        <a:solidFill>
                          <a:schemeClr val="tx1"/>
                        </a:solidFill>
                        <a:effectLst/>
                        <a:latin typeface="+mn-lt"/>
                        <a:ea typeface="+mn-ea"/>
                        <a:cs typeface="+mn-cs"/>
                      </a:endParaRPr>
                    </a:p>
                  </a:txBody>
                  <a:tcPr marL="68580" marR="68580" marT="0" marB="0"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50800" prst="hardEdge"/>
                      <a:lightRig rig="flood" dir="t"/>
                    </a:cell3D>
                    <a:gradFill flip="none" rotWithShape="1">
                      <a:gsLst>
                        <a:gs pos="0">
                          <a:schemeClr val="accent3">
                            <a:lumMod val="20000"/>
                            <a:lumOff val="80000"/>
                            <a:alpha val="49000"/>
                          </a:schemeClr>
                        </a:gs>
                        <a:gs pos="70000">
                          <a:srgbClr val="DCFF97">
                            <a:alpha val="89804"/>
                          </a:srgbClr>
                        </a:gs>
                      </a:gsLst>
                      <a:lin ang="5400000" scaled="1"/>
                      <a:tileRect/>
                    </a:gradFill>
                  </a:tcPr>
                </a:tc>
                <a:tc>
                  <a:txBody>
                    <a:bodyPr/>
                    <a:lstStyle/>
                    <a:p>
                      <a:pPr marL="0" marR="0" lvl="0" indent="12700" algn="l" defTabSz="914400" rtl="0" eaLnBrk="1" fontAlgn="base" latinLnBrk="0" hangingPunct="1">
                        <a:lnSpc>
                          <a:spcPct val="100000"/>
                        </a:lnSpc>
                        <a:spcBef>
                          <a:spcPct val="0"/>
                        </a:spcBef>
                        <a:spcAft>
                          <a:spcPct val="0"/>
                        </a:spcAft>
                        <a:buClrTx/>
                        <a:buSzTx/>
                        <a:buFontTx/>
                        <a:buNone/>
                        <a:tabLst/>
                      </a:pPr>
                      <a:r>
                        <a:rPr kumimoji="0" lang="ru-RU" sz="1600" u="none" strike="noStrike" kern="1200" cap="none" normalizeH="0" baseline="0" dirty="0" smtClean="0">
                          <a:ln>
                            <a:noFill/>
                          </a:ln>
                          <a:effectLst/>
                        </a:rPr>
                        <a:t>Преобразование материала из одной формы в другую, интерпретация, объяснение, краткое изложение.</a:t>
                      </a:r>
                      <a:endParaRPr kumimoji="0" lang="ru-RU" sz="1600" b="0" i="0" u="none" strike="noStrike" kern="1200" cap="none" normalizeH="0" baseline="0" dirty="0" smtClean="0">
                        <a:ln>
                          <a:noFill/>
                        </a:ln>
                        <a:solidFill>
                          <a:schemeClr val="tx1"/>
                        </a:solidFill>
                        <a:effectLst/>
                        <a:latin typeface="+mn-lt"/>
                        <a:ea typeface="+mn-ea"/>
                        <a:cs typeface="+mn-cs"/>
                      </a:endParaRPr>
                    </a:p>
                  </a:txBody>
                  <a:tcPr marL="68580" marR="68580" marT="0" marB="0"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50800" prst="hardEdge"/>
                      <a:lightRig rig="flood" dir="t"/>
                    </a:cell3D>
                    <a:gradFill flip="none" rotWithShape="1">
                      <a:gsLst>
                        <a:gs pos="0">
                          <a:schemeClr val="accent3">
                            <a:lumMod val="20000"/>
                            <a:lumOff val="80000"/>
                            <a:alpha val="49000"/>
                          </a:schemeClr>
                        </a:gs>
                        <a:gs pos="70000">
                          <a:srgbClr val="DCFF97">
                            <a:alpha val="89804"/>
                          </a:srgbClr>
                        </a:gs>
                      </a:gsLst>
                      <a:lin ang="5400000" scaled="1"/>
                      <a:tileRect/>
                    </a:gradFill>
                  </a:tcPr>
                </a:tc>
                <a:tc>
                  <a:txBody>
                    <a:bodyPr/>
                    <a:lstStyle/>
                    <a:p>
                      <a:pPr marL="0" marR="0" lvl="0" indent="12700" algn="ctr" defTabSz="914400" rtl="0" eaLnBrk="1" fontAlgn="base" latinLnBrk="0" hangingPunct="1">
                        <a:lnSpc>
                          <a:spcPct val="100000"/>
                        </a:lnSpc>
                        <a:spcBef>
                          <a:spcPct val="0"/>
                        </a:spcBef>
                        <a:spcAft>
                          <a:spcPct val="0"/>
                        </a:spcAft>
                        <a:buClrTx/>
                        <a:buSzTx/>
                        <a:buFontTx/>
                        <a:buNone/>
                        <a:tabLst/>
                      </a:pPr>
                      <a:r>
                        <a:rPr kumimoji="0" lang="ru-RU" sz="1600" u="none" strike="noStrike" kern="1200" cap="none" normalizeH="0" baseline="0" dirty="0" smtClean="0">
                          <a:ln>
                            <a:noFill/>
                          </a:ln>
                          <a:effectLst/>
                        </a:rPr>
                        <a:t>1 балл</a:t>
                      </a:r>
                      <a:endParaRPr kumimoji="0" lang="ru-RU" sz="1600" b="0" i="0" u="none" strike="noStrike" kern="1200" cap="none" normalizeH="0" baseline="0" dirty="0" smtClean="0">
                        <a:ln>
                          <a:noFill/>
                        </a:ln>
                        <a:solidFill>
                          <a:schemeClr val="tx1"/>
                        </a:solidFill>
                        <a:effectLst/>
                        <a:latin typeface="+mn-lt"/>
                        <a:ea typeface="+mn-ea"/>
                        <a:cs typeface="+mn-cs"/>
                      </a:endParaRPr>
                    </a:p>
                  </a:txBody>
                  <a:tcPr marL="68580" marR="68580" marT="0" marB="0" horzOverflow="overflow">
                    <a:lnL w="19050"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50800" prst="hardEdge"/>
                      <a:lightRig rig="flood" dir="t"/>
                    </a:cell3D>
                    <a:gradFill flip="none" rotWithShape="1">
                      <a:gsLst>
                        <a:gs pos="0">
                          <a:schemeClr val="accent3">
                            <a:lumMod val="20000"/>
                            <a:lumOff val="80000"/>
                            <a:alpha val="49000"/>
                          </a:schemeClr>
                        </a:gs>
                        <a:gs pos="70000">
                          <a:srgbClr val="DCFF97">
                            <a:alpha val="89804"/>
                          </a:srgbClr>
                        </a:gs>
                      </a:gsLst>
                      <a:lin ang="5400000" scaled="1"/>
                      <a:tileRect/>
                    </a:gradFill>
                  </a:tcPr>
                </a:tc>
              </a:tr>
              <a:tr h="720760">
                <a:tc rowSpan="2">
                  <a:txBody>
                    <a:bodyPr/>
                    <a:lstStyle/>
                    <a:p>
                      <a:pPr marL="90488" marR="0" lvl="0" indent="12700" algn="l" defTabSz="914400" rtl="0" eaLnBrk="1" fontAlgn="base" latinLnBrk="0" hangingPunct="1">
                        <a:lnSpc>
                          <a:spcPct val="100000"/>
                        </a:lnSpc>
                        <a:spcBef>
                          <a:spcPct val="0"/>
                        </a:spcBef>
                        <a:spcAft>
                          <a:spcPct val="0"/>
                        </a:spcAft>
                        <a:buClrTx/>
                        <a:buSzTx/>
                        <a:buFontTx/>
                        <a:buNone/>
                        <a:tabLst/>
                      </a:pPr>
                      <a:r>
                        <a:rPr kumimoji="0" lang="ru-RU" sz="1600" b="1" u="none" strike="noStrike" kern="1200" cap="none" normalizeH="0" baseline="0" dirty="0" smtClean="0">
                          <a:ln>
                            <a:noFill/>
                          </a:ln>
                          <a:solidFill>
                            <a:schemeClr val="accent2">
                              <a:lumMod val="50000"/>
                            </a:schemeClr>
                          </a:solidFill>
                          <a:effectLst/>
                        </a:rPr>
                        <a:t>Второй уровень</a:t>
                      </a:r>
                      <a:endParaRPr kumimoji="0" lang="ru-RU" sz="1600" b="1" i="0" u="none" strike="noStrike" kern="1200" cap="none" normalizeH="0" baseline="0" dirty="0" smtClean="0">
                        <a:ln>
                          <a:noFill/>
                        </a:ln>
                        <a:solidFill>
                          <a:schemeClr val="accent2">
                            <a:lumMod val="50000"/>
                          </a:schemeClr>
                        </a:solidFill>
                        <a:effectLst/>
                        <a:latin typeface="+mn-lt"/>
                        <a:ea typeface="+mn-ea"/>
                        <a:cs typeface="+mn-cs"/>
                      </a:endParaRPr>
                    </a:p>
                  </a:txBody>
                  <a:tcPr marL="68580" marR="68580" marT="0" marB="0" anchor="ctr" horzOverflow="overflow">
                    <a:lnL w="28575"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50800" prst="hardEdge"/>
                      <a:lightRig rig="flood" dir="t"/>
                    </a:cell3D>
                    <a:gradFill flip="none" rotWithShape="1">
                      <a:gsLst>
                        <a:gs pos="0">
                          <a:srgbClr val="FFFFCC">
                            <a:alpha val="30000"/>
                          </a:srgbClr>
                        </a:gs>
                        <a:gs pos="70000">
                          <a:srgbClr val="FFFF99">
                            <a:alpha val="90000"/>
                          </a:srgbClr>
                        </a:gs>
                      </a:gsLst>
                      <a:lin ang="13500000" scaled="1"/>
                      <a:tileRect/>
                    </a:gradFill>
                  </a:tcPr>
                </a:tc>
                <a:tc>
                  <a:txBody>
                    <a:bodyPr/>
                    <a:lstStyle/>
                    <a:p>
                      <a:pPr marL="0" marR="0" lvl="0" indent="12700" algn="l" defTabSz="914400" rtl="0" eaLnBrk="1" fontAlgn="base" latinLnBrk="0" hangingPunct="1">
                        <a:lnSpc>
                          <a:spcPct val="100000"/>
                        </a:lnSpc>
                        <a:spcBef>
                          <a:spcPct val="0"/>
                        </a:spcBef>
                        <a:spcAft>
                          <a:spcPct val="0"/>
                        </a:spcAft>
                        <a:buClrTx/>
                        <a:buSzTx/>
                        <a:buFontTx/>
                        <a:buNone/>
                        <a:tabLst/>
                      </a:pPr>
                      <a:r>
                        <a:rPr kumimoji="0" lang="ru-RU" sz="1600" b="1" u="none" strike="noStrike" kern="1200" cap="none" normalizeH="0" baseline="0" dirty="0" smtClean="0">
                          <a:ln>
                            <a:noFill/>
                          </a:ln>
                          <a:effectLst/>
                        </a:rPr>
                        <a:t>Анализ</a:t>
                      </a:r>
                      <a:endParaRPr kumimoji="0" lang="ru-RU" sz="1600" b="1" i="0" u="none" strike="noStrike" kern="1200" cap="none" normalizeH="0" baseline="0" dirty="0" smtClean="0">
                        <a:ln>
                          <a:noFill/>
                        </a:ln>
                        <a:solidFill>
                          <a:schemeClr val="tx1"/>
                        </a:solidFill>
                        <a:effectLst/>
                        <a:latin typeface="+mn-lt"/>
                        <a:ea typeface="+mn-ea"/>
                        <a:cs typeface="+mn-cs"/>
                      </a:endParaRPr>
                    </a:p>
                  </a:txBody>
                  <a:tcPr marL="68580" marR="68580" marT="0" marB="0"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50800" prst="hardEdge"/>
                      <a:lightRig rig="flood" dir="t"/>
                    </a:cell3D>
                    <a:gradFill flip="none" rotWithShape="1">
                      <a:gsLst>
                        <a:gs pos="0">
                          <a:srgbClr val="FFFFCC">
                            <a:alpha val="30000"/>
                          </a:srgbClr>
                        </a:gs>
                        <a:gs pos="70000">
                          <a:srgbClr val="FFFF99">
                            <a:alpha val="90000"/>
                          </a:srgbClr>
                        </a:gs>
                      </a:gsLst>
                      <a:lin ang="16200000" scaled="1"/>
                      <a:tileRect/>
                    </a:gradFill>
                  </a:tcPr>
                </a:tc>
                <a:tc>
                  <a:txBody>
                    <a:bodyPr/>
                    <a:lstStyle/>
                    <a:p>
                      <a:pPr marL="0" marR="0" lvl="0" indent="12700" algn="l" defTabSz="914400" rtl="0" eaLnBrk="1" fontAlgn="base" latinLnBrk="0" hangingPunct="1">
                        <a:lnSpc>
                          <a:spcPct val="100000"/>
                        </a:lnSpc>
                        <a:spcBef>
                          <a:spcPct val="0"/>
                        </a:spcBef>
                        <a:spcAft>
                          <a:spcPct val="0"/>
                        </a:spcAft>
                        <a:buClrTx/>
                        <a:buSzTx/>
                        <a:buFontTx/>
                        <a:buNone/>
                        <a:tabLst/>
                      </a:pPr>
                      <a:r>
                        <a:rPr kumimoji="0" lang="ru-RU" sz="1600" u="none" strike="noStrike" kern="1200" cap="none" normalizeH="0" baseline="0" dirty="0" smtClean="0">
                          <a:ln>
                            <a:noFill/>
                          </a:ln>
                          <a:effectLst/>
                        </a:rPr>
                        <a:t>Способность вычленить части из целого, выявить взаимосвязи элементов, явлений, понятий.</a:t>
                      </a:r>
                      <a:endParaRPr kumimoji="0" lang="ru-RU" sz="1600" b="0" i="0" u="none" strike="noStrike" kern="1200" cap="none" normalizeH="0" baseline="0" dirty="0" smtClean="0">
                        <a:ln>
                          <a:noFill/>
                        </a:ln>
                        <a:solidFill>
                          <a:schemeClr val="tx1"/>
                        </a:solidFill>
                        <a:effectLst/>
                        <a:latin typeface="+mn-lt"/>
                        <a:ea typeface="+mn-ea"/>
                        <a:cs typeface="+mn-cs"/>
                      </a:endParaRPr>
                    </a:p>
                  </a:txBody>
                  <a:tcPr marL="68580" marR="68580" marT="0" marB="0"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50800" prst="hardEdge"/>
                      <a:lightRig rig="flood" dir="t"/>
                    </a:cell3D>
                    <a:gradFill flip="none" rotWithShape="1">
                      <a:gsLst>
                        <a:gs pos="0">
                          <a:srgbClr val="FFFFCC">
                            <a:alpha val="30000"/>
                          </a:srgbClr>
                        </a:gs>
                        <a:gs pos="70000">
                          <a:srgbClr val="FFFF99">
                            <a:alpha val="90000"/>
                          </a:srgbClr>
                        </a:gs>
                      </a:gsLst>
                      <a:lin ang="16200000" scaled="1"/>
                      <a:tileRect/>
                    </a:gradFill>
                  </a:tcPr>
                </a:tc>
                <a:tc>
                  <a:txBody>
                    <a:bodyPr/>
                    <a:lstStyle/>
                    <a:p>
                      <a:pPr marL="0" marR="0" lvl="0" indent="12700" algn="ctr" defTabSz="914400" rtl="0" eaLnBrk="1" fontAlgn="base" latinLnBrk="0" hangingPunct="1">
                        <a:lnSpc>
                          <a:spcPct val="100000"/>
                        </a:lnSpc>
                        <a:spcBef>
                          <a:spcPct val="0"/>
                        </a:spcBef>
                        <a:spcAft>
                          <a:spcPct val="0"/>
                        </a:spcAft>
                        <a:buClrTx/>
                        <a:buSzTx/>
                        <a:buFontTx/>
                        <a:buNone/>
                        <a:tabLst/>
                      </a:pPr>
                      <a:r>
                        <a:rPr kumimoji="0" lang="ru-RU" sz="1600" u="none" strike="noStrike" kern="1200" cap="none" normalizeH="0" baseline="0" dirty="0" smtClean="0">
                          <a:ln>
                            <a:noFill/>
                          </a:ln>
                          <a:effectLst/>
                        </a:rPr>
                        <a:t>2 балла</a:t>
                      </a:r>
                      <a:endParaRPr kumimoji="0" lang="ru-RU" sz="1600" b="0" i="0" u="none" strike="noStrike" kern="1200" cap="none" normalizeH="0" baseline="0" dirty="0" smtClean="0">
                        <a:ln>
                          <a:noFill/>
                        </a:ln>
                        <a:solidFill>
                          <a:schemeClr val="tx1"/>
                        </a:solidFill>
                        <a:effectLst/>
                        <a:latin typeface="+mn-lt"/>
                        <a:ea typeface="+mn-ea"/>
                        <a:cs typeface="+mn-cs"/>
                      </a:endParaRPr>
                    </a:p>
                  </a:txBody>
                  <a:tcPr marL="68580" marR="68580" marT="0" marB="0" horzOverflow="overflow">
                    <a:lnL w="1905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50800" prst="hardEdge"/>
                      <a:lightRig rig="flood" dir="t"/>
                    </a:cell3D>
                    <a:gradFill flip="none" rotWithShape="1">
                      <a:gsLst>
                        <a:gs pos="0">
                          <a:srgbClr val="FFFFCC">
                            <a:alpha val="30000"/>
                          </a:srgbClr>
                        </a:gs>
                        <a:gs pos="70000">
                          <a:srgbClr val="FFFF99">
                            <a:alpha val="90000"/>
                          </a:srgbClr>
                        </a:gs>
                      </a:gsLst>
                      <a:lin ang="16200000" scaled="1"/>
                      <a:tileRect/>
                    </a:gradFill>
                  </a:tcPr>
                </a:tc>
              </a:tr>
              <a:tr h="1082039">
                <a:tc vMerge="1">
                  <a:txBody>
                    <a:bodyPr/>
                    <a:lstStyle/>
                    <a:p>
                      <a:endParaRPr lang="ru-RU"/>
                    </a:p>
                  </a:txBody>
                  <a:tcPr/>
                </a:tc>
                <a:tc>
                  <a:txBody>
                    <a:bodyPr/>
                    <a:lstStyle/>
                    <a:p>
                      <a:pPr marL="0" marR="0" lvl="0" indent="12700" algn="l" defTabSz="914400" rtl="0" eaLnBrk="1" fontAlgn="base" latinLnBrk="0" hangingPunct="1">
                        <a:lnSpc>
                          <a:spcPct val="100000"/>
                        </a:lnSpc>
                        <a:spcBef>
                          <a:spcPct val="0"/>
                        </a:spcBef>
                        <a:spcAft>
                          <a:spcPct val="0"/>
                        </a:spcAft>
                        <a:buClrTx/>
                        <a:buSzTx/>
                        <a:buFontTx/>
                        <a:buNone/>
                        <a:tabLst/>
                      </a:pPr>
                      <a:r>
                        <a:rPr kumimoji="0" lang="ru-RU" sz="1600" b="1" u="none" strike="noStrike" kern="1200" cap="none" normalizeH="0" baseline="0" dirty="0" smtClean="0">
                          <a:ln>
                            <a:noFill/>
                          </a:ln>
                          <a:effectLst/>
                        </a:rPr>
                        <a:t>Синтез</a:t>
                      </a:r>
                      <a:endParaRPr kumimoji="0" lang="ru-RU" sz="1600" b="1" i="0" u="none" strike="noStrike" kern="1200" cap="none" normalizeH="0" baseline="0" dirty="0" smtClean="0">
                        <a:ln>
                          <a:noFill/>
                        </a:ln>
                        <a:solidFill>
                          <a:schemeClr val="tx1"/>
                        </a:solidFill>
                        <a:effectLst/>
                        <a:latin typeface="+mn-lt"/>
                        <a:ea typeface="+mn-ea"/>
                        <a:cs typeface="+mn-cs"/>
                      </a:endParaRPr>
                    </a:p>
                  </a:txBody>
                  <a:tcPr marL="68580" marR="68580" marT="0" marB="0"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50800" prst="hardEdge"/>
                      <a:lightRig rig="flood" dir="t"/>
                    </a:cell3D>
                    <a:gradFill flip="none" rotWithShape="1">
                      <a:gsLst>
                        <a:gs pos="0">
                          <a:srgbClr val="FFFFCC">
                            <a:alpha val="30000"/>
                          </a:srgbClr>
                        </a:gs>
                        <a:gs pos="70000">
                          <a:srgbClr val="FFFF99">
                            <a:alpha val="90000"/>
                          </a:srgbClr>
                        </a:gs>
                      </a:gsLst>
                      <a:lin ang="5400000" scaled="1"/>
                      <a:tileRect/>
                    </a:gradFill>
                  </a:tcPr>
                </a:tc>
                <a:tc>
                  <a:txBody>
                    <a:bodyPr/>
                    <a:lstStyle/>
                    <a:p>
                      <a:pPr marL="0" marR="0" lvl="0" indent="12700" algn="l" defTabSz="914400" rtl="0" eaLnBrk="1" fontAlgn="base" latinLnBrk="0" hangingPunct="1">
                        <a:lnSpc>
                          <a:spcPct val="100000"/>
                        </a:lnSpc>
                        <a:spcBef>
                          <a:spcPct val="0"/>
                        </a:spcBef>
                        <a:spcAft>
                          <a:spcPct val="0"/>
                        </a:spcAft>
                        <a:buClrTx/>
                        <a:buSzTx/>
                        <a:buFontTx/>
                        <a:buNone/>
                        <a:tabLst/>
                      </a:pPr>
                      <a:r>
                        <a:rPr kumimoji="0" lang="ru-RU" sz="1600" u="none" strike="noStrike" kern="1200" cap="none" normalizeH="0" baseline="0" dirty="0" smtClean="0">
                          <a:ln>
                            <a:noFill/>
                          </a:ln>
                          <a:effectLst/>
                        </a:rPr>
                        <a:t>Умение комбинировать элементы для построения целого, обладающего новизной (написание сочинения, составление плана действий, решение проблемы).</a:t>
                      </a:r>
                      <a:endParaRPr kumimoji="0" lang="ru-RU" sz="1600" b="0" i="0" u="none" strike="noStrike" kern="1200" cap="none" normalizeH="0" baseline="0" dirty="0" smtClean="0">
                        <a:ln>
                          <a:noFill/>
                        </a:ln>
                        <a:solidFill>
                          <a:schemeClr val="tx1"/>
                        </a:solidFill>
                        <a:effectLst/>
                        <a:latin typeface="+mn-lt"/>
                        <a:ea typeface="+mn-ea"/>
                        <a:cs typeface="+mn-cs"/>
                      </a:endParaRPr>
                    </a:p>
                  </a:txBody>
                  <a:tcPr marL="68580" marR="68580" marT="0" marB="0"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50800" prst="hardEdge"/>
                      <a:lightRig rig="flood" dir="t"/>
                    </a:cell3D>
                    <a:gradFill flip="none" rotWithShape="1">
                      <a:gsLst>
                        <a:gs pos="0">
                          <a:srgbClr val="FFFFCC">
                            <a:alpha val="30000"/>
                          </a:srgbClr>
                        </a:gs>
                        <a:gs pos="70000">
                          <a:srgbClr val="FFFF99">
                            <a:alpha val="90000"/>
                          </a:srgbClr>
                        </a:gs>
                      </a:gsLst>
                      <a:lin ang="5400000" scaled="1"/>
                      <a:tileRect/>
                    </a:gradFill>
                  </a:tcPr>
                </a:tc>
                <a:tc>
                  <a:txBody>
                    <a:bodyPr/>
                    <a:lstStyle/>
                    <a:p>
                      <a:pPr marL="0" marR="0" lvl="0" indent="12700" algn="ctr" defTabSz="914400" rtl="0" eaLnBrk="1" fontAlgn="base" latinLnBrk="0" hangingPunct="1">
                        <a:lnSpc>
                          <a:spcPct val="100000"/>
                        </a:lnSpc>
                        <a:spcBef>
                          <a:spcPct val="0"/>
                        </a:spcBef>
                        <a:spcAft>
                          <a:spcPct val="0"/>
                        </a:spcAft>
                        <a:buClrTx/>
                        <a:buSzTx/>
                        <a:buFontTx/>
                        <a:buNone/>
                        <a:tabLst/>
                      </a:pPr>
                      <a:r>
                        <a:rPr kumimoji="0" lang="ru-RU" sz="1600" u="none" strike="noStrike" kern="1200" cap="none" normalizeH="0" baseline="0" dirty="0" smtClean="0">
                          <a:ln>
                            <a:noFill/>
                          </a:ln>
                          <a:effectLst/>
                        </a:rPr>
                        <a:t>2 балла</a:t>
                      </a:r>
                      <a:endParaRPr kumimoji="0" lang="ru-RU" sz="1600" b="0" i="0" u="none" strike="noStrike" kern="1200" cap="none" normalizeH="0" baseline="0" dirty="0" smtClean="0">
                        <a:ln>
                          <a:noFill/>
                        </a:ln>
                        <a:solidFill>
                          <a:schemeClr val="tx1"/>
                        </a:solidFill>
                        <a:effectLst/>
                        <a:latin typeface="+mn-lt"/>
                        <a:ea typeface="+mn-ea"/>
                        <a:cs typeface="+mn-cs"/>
                      </a:endParaRPr>
                    </a:p>
                  </a:txBody>
                  <a:tcPr marL="68580" marR="68580" marT="0" marB="0" horzOverflow="overflow">
                    <a:lnL w="19050"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50800" prst="hardEdge"/>
                      <a:lightRig rig="flood" dir="t"/>
                    </a:cell3D>
                    <a:gradFill flip="none" rotWithShape="1">
                      <a:gsLst>
                        <a:gs pos="0">
                          <a:srgbClr val="FFFFCC">
                            <a:alpha val="30000"/>
                          </a:srgbClr>
                        </a:gs>
                        <a:gs pos="70000">
                          <a:srgbClr val="FFFF99">
                            <a:alpha val="90000"/>
                          </a:srgbClr>
                        </a:gs>
                      </a:gsLst>
                      <a:lin ang="5400000" scaled="1"/>
                      <a:tileRect/>
                    </a:gradFill>
                  </a:tcPr>
                </a:tc>
              </a:tr>
              <a:tr h="811529">
                <a:tc rowSpan="2">
                  <a:txBody>
                    <a:bodyPr/>
                    <a:lstStyle/>
                    <a:p>
                      <a:pPr marL="90488" marR="0" lvl="0" indent="12700" algn="l" defTabSz="914400" rtl="0" eaLnBrk="1" fontAlgn="base" latinLnBrk="0" hangingPunct="1">
                        <a:lnSpc>
                          <a:spcPct val="100000"/>
                        </a:lnSpc>
                        <a:spcBef>
                          <a:spcPct val="0"/>
                        </a:spcBef>
                        <a:spcAft>
                          <a:spcPct val="0"/>
                        </a:spcAft>
                        <a:buClrTx/>
                        <a:buSzTx/>
                        <a:buFontTx/>
                        <a:buNone/>
                        <a:tabLst/>
                      </a:pPr>
                      <a:r>
                        <a:rPr kumimoji="0" lang="ru-RU" sz="1600" b="1" u="none" strike="noStrike" kern="1200" cap="none" normalizeH="0" baseline="0" dirty="0" smtClean="0">
                          <a:ln>
                            <a:noFill/>
                          </a:ln>
                          <a:solidFill>
                            <a:schemeClr val="accent2">
                              <a:lumMod val="50000"/>
                            </a:schemeClr>
                          </a:solidFill>
                          <a:effectLst/>
                        </a:rPr>
                        <a:t>Третий уровень</a:t>
                      </a:r>
                      <a:endParaRPr kumimoji="0" lang="ru-RU" sz="1600" b="1" i="0" u="none" strike="noStrike" kern="1200" cap="none" normalizeH="0" baseline="0" dirty="0" smtClean="0">
                        <a:ln>
                          <a:noFill/>
                        </a:ln>
                        <a:solidFill>
                          <a:schemeClr val="accent2">
                            <a:lumMod val="50000"/>
                          </a:schemeClr>
                        </a:solidFill>
                        <a:effectLst/>
                        <a:latin typeface="+mn-lt"/>
                        <a:ea typeface="+mn-ea"/>
                        <a:cs typeface="+mn-cs"/>
                      </a:endParaRPr>
                    </a:p>
                  </a:txBody>
                  <a:tcPr marL="68580" marR="68580" marT="0" marB="0" anchor="ctr" horzOverflow="overflow">
                    <a:lnL w="28575"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50800" prst="hardEdge"/>
                      <a:lightRig rig="flood" dir="t"/>
                    </a:cell3D>
                    <a:gradFill flip="none" rotWithShape="1">
                      <a:gsLst>
                        <a:gs pos="0">
                          <a:schemeClr val="accent6">
                            <a:lumMod val="20000"/>
                            <a:lumOff val="80000"/>
                            <a:alpha val="30000"/>
                          </a:schemeClr>
                        </a:gs>
                        <a:gs pos="70000">
                          <a:srgbClr val="FFDA8F"/>
                        </a:gs>
                      </a:gsLst>
                      <a:lin ang="13500000" scaled="1"/>
                      <a:tileRect/>
                    </a:gradFill>
                  </a:tcPr>
                </a:tc>
                <a:tc>
                  <a:txBody>
                    <a:bodyPr/>
                    <a:lstStyle/>
                    <a:p>
                      <a:pPr marL="0" marR="0" lvl="0" indent="12700" algn="l" defTabSz="914400" rtl="0" eaLnBrk="1" fontAlgn="base" latinLnBrk="0" hangingPunct="1">
                        <a:lnSpc>
                          <a:spcPct val="100000"/>
                        </a:lnSpc>
                        <a:spcBef>
                          <a:spcPct val="0"/>
                        </a:spcBef>
                        <a:spcAft>
                          <a:spcPct val="0"/>
                        </a:spcAft>
                        <a:buClrTx/>
                        <a:buSzTx/>
                        <a:buFontTx/>
                        <a:buNone/>
                        <a:tabLst/>
                      </a:pPr>
                      <a:r>
                        <a:rPr kumimoji="0" lang="ru-RU" sz="1600" b="1" u="none" strike="noStrike" kern="1200" cap="none" normalizeH="0" baseline="0" dirty="0" smtClean="0">
                          <a:ln>
                            <a:noFill/>
                          </a:ln>
                          <a:effectLst/>
                        </a:rPr>
                        <a:t>Применение</a:t>
                      </a:r>
                      <a:endParaRPr kumimoji="0" lang="ru-RU" sz="1600" b="1" i="0" u="none" strike="noStrike" kern="1200" cap="none" normalizeH="0" baseline="0" dirty="0" smtClean="0">
                        <a:ln>
                          <a:noFill/>
                        </a:ln>
                        <a:solidFill>
                          <a:schemeClr val="tx1"/>
                        </a:solidFill>
                        <a:effectLst/>
                        <a:latin typeface="+mn-lt"/>
                        <a:ea typeface="+mn-ea"/>
                        <a:cs typeface="+mn-cs"/>
                      </a:endParaRPr>
                    </a:p>
                  </a:txBody>
                  <a:tcPr marL="68580" marR="68580" marT="0" marB="0"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50800" prst="hardEdge"/>
                      <a:lightRig rig="flood" dir="t"/>
                    </a:cell3D>
                    <a:gradFill flip="none" rotWithShape="1">
                      <a:gsLst>
                        <a:gs pos="0">
                          <a:schemeClr val="accent6">
                            <a:lumMod val="20000"/>
                            <a:lumOff val="80000"/>
                            <a:alpha val="30000"/>
                          </a:schemeClr>
                        </a:gs>
                        <a:gs pos="70000">
                          <a:srgbClr val="FFDA8F"/>
                        </a:gs>
                      </a:gsLst>
                      <a:lin ang="16200000" scaled="1"/>
                      <a:tileRect/>
                    </a:gradFill>
                  </a:tcPr>
                </a:tc>
                <a:tc>
                  <a:txBody>
                    <a:bodyPr/>
                    <a:lstStyle/>
                    <a:p>
                      <a:pPr marL="0" marR="0" lvl="0" indent="12700" algn="l" defTabSz="914400" rtl="0" eaLnBrk="1" fontAlgn="base" latinLnBrk="0" hangingPunct="1">
                        <a:lnSpc>
                          <a:spcPct val="100000"/>
                        </a:lnSpc>
                        <a:spcBef>
                          <a:spcPct val="0"/>
                        </a:spcBef>
                        <a:spcAft>
                          <a:spcPct val="0"/>
                        </a:spcAft>
                        <a:buClrTx/>
                        <a:buSzTx/>
                        <a:buFontTx/>
                        <a:buNone/>
                        <a:tabLst/>
                      </a:pPr>
                      <a:r>
                        <a:rPr kumimoji="0" lang="ru-RU" sz="1600" u="none" strike="noStrike" kern="1200" cap="none" normalizeH="0" baseline="0" dirty="0" smtClean="0">
                          <a:ln>
                            <a:noFill/>
                          </a:ln>
                          <a:effectLst/>
                        </a:rPr>
                        <a:t>Применение изученного материала в конкретных условиях или в новой ситуации, прогнозирование дальнейшего хода событий.</a:t>
                      </a:r>
                      <a:endParaRPr kumimoji="0" lang="ru-RU" sz="1600" b="0" i="0" u="none" strike="noStrike" kern="1200" cap="none" normalizeH="0" baseline="0" dirty="0" smtClean="0">
                        <a:ln>
                          <a:noFill/>
                        </a:ln>
                        <a:solidFill>
                          <a:schemeClr val="tx1"/>
                        </a:solidFill>
                        <a:effectLst/>
                        <a:latin typeface="+mn-lt"/>
                        <a:ea typeface="+mn-ea"/>
                        <a:cs typeface="+mn-cs"/>
                      </a:endParaRPr>
                    </a:p>
                  </a:txBody>
                  <a:tcPr marL="68580" marR="68580" marT="0" marB="0"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50800" prst="hardEdge"/>
                      <a:lightRig rig="flood" dir="t"/>
                    </a:cell3D>
                    <a:gradFill flip="none" rotWithShape="1">
                      <a:gsLst>
                        <a:gs pos="0">
                          <a:schemeClr val="accent6">
                            <a:lumMod val="20000"/>
                            <a:lumOff val="80000"/>
                            <a:alpha val="30000"/>
                          </a:schemeClr>
                        </a:gs>
                        <a:gs pos="70000">
                          <a:srgbClr val="FFDA8F"/>
                        </a:gs>
                      </a:gsLst>
                      <a:lin ang="16200000" scaled="1"/>
                      <a:tileRect/>
                    </a:gradFill>
                  </a:tcPr>
                </a:tc>
                <a:tc>
                  <a:txBody>
                    <a:bodyPr/>
                    <a:lstStyle/>
                    <a:p>
                      <a:pPr marL="0" marR="0" lvl="0" indent="12700" algn="ctr" defTabSz="914400" rtl="0" eaLnBrk="1" fontAlgn="base" latinLnBrk="0" hangingPunct="1">
                        <a:lnSpc>
                          <a:spcPct val="100000"/>
                        </a:lnSpc>
                        <a:spcBef>
                          <a:spcPct val="0"/>
                        </a:spcBef>
                        <a:spcAft>
                          <a:spcPct val="0"/>
                        </a:spcAft>
                        <a:buClrTx/>
                        <a:buSzTx/>
                        <a:buFontTx/>
                        <a:buNone/>
                        <a:tabLst/>
                      </a:pPr>
                      <a:r>
                        <a:rPr kumimoji="0" lang="ru-RU" sz="1600" u="none" strike="noStrike" kern="1200" cap="none" normalizeH="0" baseline="0" dirty="0" smtClean="0">
                          <a:ln>
                            <a:noFill/>
                          </a:ln>
                          <a:effectLst/>
                        </a:rPr>
                        <a:t>3 балла</a:t>
                      </a:r>
                      <a:endParaRPr kumimoji="0" lang="ru-RU" sz="1600" b="0" i="0" u="none" strike="noStrike" kern="1200" cap="none" normalizeH="0" baseline="0" dirty="0" smtClean="0">
                        <a:ln>
                          <a:noFill/>
                        </a:ln>
                        <a:solidFill>
                          <a:schemeClr val="tx1"/>
                        </a:solidFill>
                        <a:effectLst/>
                        <a:latin typeface="+mn-lt"/>
                        <a:ea typeface="+mn-ea"/>
                        <a:cs typeface="+mn-cs"/>
                      </a:endParaRPr>
                    </a:p>
                  </a:txBody>
                  <a:tcPr marL="68580" marR="68580" marT="0" marB="0" horzOverflow="overflow">
                    <a:lnL w="1905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50800" prst="hardEdge"/>
                      <a:lightRig rig="flood" dir="t"/>
                    </a:cell3D>
                    <a:gradFill flip="none" rotWithShape="1">
                      <a:gsLst>
                        <a:gs pos="0">
                          <a:schemeClr val="accent6">
                            <a:lumMod val="20000"/>
                            <a:lumOff val="80000"/>
                            <a:alpha val="30000"/>
                          </a:schemeClr>
                        </a:gs>
                        <a:gs pos="70000">
                          <a:srgbClr val="FFDA8F"/>
                        </a:gs>
                      </a:gsLst>
                      <a:lin ang="16200000" scaled="1"/>
                      <a:tileRect/>
                    </a:gradFill>
                  </a:tcPr>
                </a:tc>
              </a:tr>
              <a:tr h="720760">
                <a:tc vMerge="1">
                  <a:txBody>
                    <a:bodyPr/>
                    <a:lstStyle/>
                    <a:p>
                      <a:endParaRPr lang="ru-RU"/>
                    </a:p>
                  </a:txBody>
                  <a:tcPr/>
                </a:tc>
                <a:tc>
                  <a:txBody>
                    <a:bodyPr/>
                    <a:lstStyle/>
                    <a:p>
                      <a:pPr marL="0" marR="0" lvl="0" indent="12700" algn="l" defTabSz="914400" rtl="0" eaLnBrk="1" fontAlgn="base" latinLnBrk="0" hangingPunct="1">
                        <a:lnSpc>
                          <a:spcPct val="100000"/>
                        </a:lnSpc>
                        <a:spcBef>
                          <a:spcPct val="0"/>
                        </a:spcBef>
                        <a:spcAft>
                          <a:spcPct val="0"/>
                        </a:spcAft>
                        <a:buClrTx/>
                        <a:buSzTx/>
                        <a:buFontTx/>
                        <a:buNone/>
                        <a:tabLst/>
                      </a:pPr>
                      <a:r>
                        <a:rPr kumimoji="0" lang="ru-RU" sz="1600" b="1" u="none" strike="noStrike" kern="1200" cap="none" normalizeH="0" baseline="0" dirty="0" smtClean="0">
                          <a:ln>
                            <a:noFill/>
                          </a:ln>
                          <a:effectLst/>
                        </a:rPr>
                        <a:t>Оценка </a:t>
                      </a:r>
                      <a:endParaRPr kumimoji="0" lang="ru-RU" sz="1600" b="1" i="0" u="none" strike="noStrike" kern="1200" cap="none" normalizeH="0" baseline="0" dirty="0" smtClean="0">
                        <a:ln>
                          <a:noFill/>
                        </a:ln>
                        <a:solidFill>
                          <a:schemeClr val="tx1"/>
                        </a:solidFill>
                        <a:effectLst/>
                        <a:latin typeface="+mn-lt"/>
                        <a:ea typeface="+mn-ea"/>
                        <a:cs typeface="+mn-cs"/>
                      </a:endParaRPr>
                    </a:p>
                  </a:txBody>
                  <a:tcPr marL="68580" marR="68580" marT="0" marB="0"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50800" prst="hardEdge"/>
                      <a:lightRig rig="flood" dir="t"/>
                    </a:cell3D>
                    <a:gradFill flip="none" rotWithShape="1">
                      <a:gsLst>
                        <a:gs pos="0">
                          <a:schemeClr val="accent6">
                            <a:lumMod val="20000"/>
                            <a:lumOff val="80000"/>
                            <a:alpha val="30000"/>
                          </a:schemeClr>
                        </a:gs>
                        <a:gs pos="70000">
                          <a:srgbClr val="FFDA8F"/>
                        </a:gs>
                      </a:gsLst>
                      <a:lin ang="5400000" scaled="1"/>
                      <a:tileRect/>
                    </a:gradFill>
                  </a:tcPr>
                </a:tc>
                <a:tc>
                  <a:txBody>
                    <a:bodyPr/>
                    <a:lstStyle/>
                    <a:p>
                      <a:pPr marL="0" marR="0" lvl="0" indent="12700" algn="l" defTabSz="914400" rtl="0" eaLnBrk="1" fontAlgn="base" latinLnBrk="0" hangingPunct="1">
                        <a:lnSpc>
                          <a:spcPct val="100000"/>
                        </a:lnSpc>
                        <a:spcBef>
                          <a:spcPct val="0"/>
                        </a:spcBef>
                        <a:spcAft>
                          <a:spcPct val="0"/>
                        </a:spcAft>
                        <a:buClrTx/>
                        <a:buSzTx/>
                        <a:buFontTx/>
                        <a:buNone/>
                        <a:tabLst/>
                      </a:pPr>
                      <a:r>
                        <a:rPr kumimoji="0" lang="ru-RU" sz="1600" u="none" strike="noStrike" kern="1200" cap="none" normalizeH="0" baseline="0" dirty="0" smtClean="0">
                          <a:ln>
                            <a:noFill/>
                          </a:ln>
                          <a:effectLst/>
                        </a:rPr>
                        <a:t>Демонстрация собственных суждений на основе имеющихся знаний, эмоций, переживаний. </a:t>
                      </a:r>
                      <a:endParaRPr kumimoji="0" lang="ru-RU" sz="1600" b="0" i="0" u="none" strike="noStrike" kern="1200" cap="none" normalizeH="0" baseline="0" dirty="0" smtClean="0">
                        <a:ln>
                          <a:noFill/>
                        </a:ln>
                        <a:solidFill>
                          <a:schemeClr val="tx1"/>
                        </a:solidFill>
                        <a:effectLst/>
                        <a:latin typeface="+mn-lt"/>
                        <a:ea typeface="+mn-ea"/>
                        <a:cs typeface="+mn-cs"/>
                      </a:endParaRPr>
                    </a:p>
                  </a:txBody>
                  <a:tcPr marL="68580" marR="68580" marT="0" marB="0"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50800" prst="hardEdge"/>
                      <a:lightRig rig="flood" dir="t"/>
                    </a:cell3D>
                    <a:gradFill flip="none" rotWithShape="1">
                      <a:gsLst>
                        <a:gs pos="0">
                          <a:schemeClr val="accent6">
                            <a:lumMod val="20000"/>
                            <a:lumOff val="80000"/>
                            <a:alpha val="30000"/>
                          </a:schemeClr>
                        </a:gs>
                        <a:gs pos="70000">
                          <a:srgbClr val="FFDA8F"/>
                        </a:gs>
                      </a:gsLst>
                      <a:lin ang="5400000" scaled="1"/>
                      <a:tileRect/>
                    </a:gradFill>
                  </a:tcPr>
                </a:tc>
                <a:tc>
                  <a:txBody>
                    <a:bodyPr/>
                    <a:lstStyle/>
                    <a:p>
                      <a:pPr marL="0" marR="0" lvl="0" indent="12700" algn="ctr" defTabSz="914400" rtl="0" eaLnBrk="1" fontAlgn="base" latinLnBrk="0" hangingPunct="1">
                        <a:lnSpc>
                          <a:spcPct val="100000"/>
                        </a:lnSpc>
                        <a:spcBef>
                          <a:spcPct val="0"/>
                        </a:spcBef>
                        <a:spcAft>
                          <a:spcPct val="0"/>
                        </a:spcAft>
                        <a:buClrTx/>
                        <a:buSzTx/>
                        <a:buFontTx/>
                        <a:buNone/>
                        <a:tabLst/>
                      </a:pPr>
                      <a:r>
                        <a:rPr kumimoji="0" lang="ru-RU" sz="1600" u="none" strike="noStrike" kern="1200" cap="none" normalizeH="0" baseline="0" dirty="0" smtClean="0">
                          <a:ln>
                            <a:noFill/>
                          </a:ln>
                          <a:effectLst/>
                        </a:rPr>
                        <a:t>3 балла</a:t>
                      </a:r>
                      <a:endParaRPr kumimoji="0" lang="ru-RU" sz="1600" b="0" i="0" u="none" strike="noStrike" kern="1200" cap="none" normalizeH="0" baseline="0" dirty="0" smtClean="0">
                        <a:ln>
                          <a:noFill/>
                        </a:ln>
                        <a:solidFill>
                          <a:schemeClr val="tx1"/>
                        </a:solidFill>
                        <a:effectLst/>
                        <a:latin typeface="+mn-lt"/>
                        <a:ea typeface="+mn-ea"/>
                        <a:cs typeface="+mn-cs"/>
                      </a:endParaRPr>
                    </a:p>
                  </a:txBody>
                  <a:tcPr marL="68580" marR="68580" marT="0" marB="0" horzOverflow="overflow">
                    <a:lnL w="19050"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50800" prst="hardEdge"/>
                      <a:lightRig rig="flood" dir="t"/>
                    </a:cell3D>
                    <a:gradFill flip="none" rotWithShape="1">
                      <a:gsLst>
                        <a:gs pos="0">
                          <a:schemeClr val="accent6">
                            <a:lumMod val="20000"/>
                            <a:lumOff val="80000"/>
                            <a:alpha val="30000"/>
                          </a:schemeClr>
                        </a:gs>
                        <a:gs pos="70000">
                          <a:srgbClr val="FFDA8F"/>
                        </a:gs>
                      </a:gsLst>
                      <a:lin ang="5400000" scaled="1"/>
                      <a:tileRect/>
                    </a:gradFill>
                  </a:tcPr>
                </a:tc>
              </a:tr>
            </a:tbl>
          </a:graphicData>
        </a:graphic>
      </p:graphicFrame>
    </p:spTree>
    <p:extLst>
      <p:ext uri="{BB962C8B-B14F-4D97-AF65-F5344CB8AC3E}">
        <p14:creationId xmlns:p14="http://schemas.microsoft.com/office/powerpoint/2010/main" xmlns="" val="339247667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14290"/>
            <a:ext cx="8686800" cy="1428760"/>
          </a:xfrm>
        </p:spPr>
        <p:txBody>
          <a:bodyPr rtlCol="0">
            <a:noAutofit/>
          </a:bodyPr>
          <a:lstStyle/>
          <a:p>
            <a:pPr fontAlgn="auto">
              <a:spcAft>
                <a:spcPts val="0"/>
              </a:spcAft>
              <a:defRPr/>
            </a:pPr>
            <a:r>
              <a:rPr lang="ru-RU" sz="4000" b="1" dirty="0" smtClean="0">
                <a:ln>
                  <a:solidFill>
                    <a:schemeClr val="tx1"/>
                  </a:solidFill>
                </a:ln>
                <a:solidFill>
                  <a:srgbClr val="0004AC"/>
                </a:solidFill>
                <a:ea typeface="Times New Roman"/>
              </a:rPr>
              <a:t>Индивидуальная и групповая оценка при обучении в сотрудничестве</a:t>
            </a:r>
            <a:endParaRPr lang="ru-RU" sz="4000" b="1" dirty="0">
              <a:ln>
                <a:solidFill>
                  <a:schemeClr val="tx1"/>
                </a:solidFill>
              </a:ln>
              <a:solidFill>
                <a:srgbClr val="0004AC"/>
              </a:solidFill>
              <a:ea typeface="Times New Roman"/>
            </a:endParaRPr>
          </a:p>
        </p:txBody>
      </p:sp>
      <p:sp>
        <p:nvSpPr>
          <p:cNvPr id="3" name="Содержимое 2"/>
          <p:cNvSpPr>
            <a:spLocks noGrp="1"/>
          </p:cNvSpPr>
          <p:nvPr>
            <p:ph idx="1"/>
          </p:nvPr>
        </p:nvSpPr>
        <p:spPr>
          <a:xfrm>
            <a:off x="357158" y="1857364"/>
            <a:ext cx="8715436" cy="4929222"/>
          </a:xfrm>
        </p:spPr>
        <p:txBody>
          <a:bodyPr rtlCol="0">
            <a:normAutofit fontScale="92500"/>
          </a:bodyPr>
          <a:lstStyle/>
          <a:p>
            <a:pPr marL="361950" indent="-361950" fontAlgn="auto">
              <a:lnSpc>
                <a:spcPct val="120000"/>
              </a:lnSpc>
              <a:spcBef>
                <a:spcPts val="0"/>
              </a:spcBef>
              <a:spcAft>
                <a:spcPts val="0"/>
              </a:spcAft>
              <a:buFont typeface="+mj-lt"/>
              <a:buAutoNum type="arabicPeriod"/>
              <a:defRPr/>
            </a:pPr>
            <a:r>
              <a:rPr lang="ru-RU" sz="2800" dirty="0" smtClean="0">
                <a:effectLst>
                  <a:outerShdw blurRad="38100" dist="38100" dir="2700000" algn="tl">
                    <a:srgbClr val="000000">
                      <a:alpha val="43137"/>
                    </a:srgbClr>
                  </a:outerShdw>
                </a:effectLst>
              </a:rPr>
              <a:t>Вся группа получает одну на всех отметку в баллах.</a:t>
            </a:r>
          </a:p>
          <a:p>
            <a:pPr marL="361950" indent="-361950" fontAlgn="auto">
              <a:lnSpc>
                <a:spcPct val="120000"/>
              </a:lnSpc>
              <a:spcBef>
                <a:spcPts val="0"/>
              </a:spcBef>
              <a:spcAft>
                <a:spcPts val="0"/>
              </a:spcAft>
              <a:buFont typeface="+mj-lt"/>
              <a:buAutoNum type="arabicPeriod"/>
              <a:defRPr/>
            </a:pPr>
            <a:r>
              <a:rPr lang="ru-RU" sz="2800" dirty="0" smtClean="0">
                <a:effectLst>
                  <a:outerShdw blurRad="38100" dist="38100" dir="2700000" algn="tl">
                    <a:srgbClr val="000000">
                      <a:alpha val="43137"/>
                    </a:srgbClr>
                  </a:outerShdw>
                </a:effectLst>
              </a:rPr>
              <a:t>Индивидуальная ответственность каждого ученика. Успех группы зависит от вклада каждого ее члена. Каждый ученик при выполнении группового задания должен быть готов к контрольной проверке.</a:t>
            </a:r>
          </a:p>
          <a:p>
            <a:pPr marL="361950" indent="-361950" fontAlgn="auto">
              <a:lnSpc>
                <a:spcPct val="120000"/>
              </a:lnSpc>
              <a:spcBef>
                <a:spcPts val="0"/>
              </a:spcBef>
              <a:spcAft>
                <a:spcPts val="0"/>
              </a:spcAft>
              <a:buFont typeface="+mj-lt"/>
              <a:buAutoNum type="arabicPeriod"/>
              <a:defRPr/>
            </a:pPr>
            <a:r>
              <a:rPr lang="ru-RU" sz="2800" dirty="0" smtClean="0">
                <a:effectLst>
                  <a:outerShdw blurRad="38100" dist="38100" dir="2700000" algn="tl">
                    <a:srgbClr val="000000">
                      <a:alpha val="43137"/>
                    </a:srgbClr>
                  </a:outerShdw>
                </a:effectLst>
              </a:rPr>
              <a:t>Каждый ученик приносит своей команде баллы, которые зарабатывает путем улучшения своих успехов.  При этом сравниваются результаты каждого ученика  с ранее достигнутыми. </a:t>
            </a:r>
            <a:endParaRPr lang="ru-RU" sz="2800" dirty="0"/>
          </a:p>
        </p:txBody>
      </p:sp>
    </p:spTree>
    <p:extLst>
      <p:ext uri="{BB962C8B-B14F-4D97-AF65-F5344CB8AC3E}">
        <p14:creationId xmlns:p14="http://schemas.microsoft.com/office/powerpoint/2010/main" xmlns="" val="11566766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Заголовок 1"/>
          <p:cNvSpPr>
            <a:spLocks noGrp="1"/>
          </p:cNvSpPr>
          <p:nvPr>
            <p:ph type="title"/>
          </p:nvPr>
        </p:nvSpPr>
        <p:spPr/>
        <p:txBody>
          <a:bodyPr>
            <a:normAutofit/>
          </a:bodyPr>
          <a:lstStyle/>
          <a:p>
            <a:r>
              <a:rPr lang="ru-RU" b="1" spc="200" dirty="0" smtClean="0">
                <a:solidFill>
                  <a:srgbClr val="0004AC"/>
                </a:solidFill>
                <a:latin typeface="+mn-lt"/>
                <a:ea typeface="+mn-ea"/>
                <a:cs typeface="+mn-cs"/>
              </a:rPr>
              <a:t>Аутентичное оценивание</a:t>
            </a:r>
          </a:p>
        </p:txBody>
      </p:sp>
      <p:sp>
        <p:nvSpPr>
          <p:cNvPr id="23554" name="Содержимое 2"/>
          <p:cNvSpPr>
            <a:spLocks noGrp="1"/>
          </p:cNvSpPr>
          <p:nvPr>
            <p:ph idx="1"/>
          </p:nvPr>
        </p:nvSpPr>
        <p:spPr>
          <a:xfrm>
            <a:off x="428596" y="1428736"/>
            <a:ext cx="8229600" cy="4043377"/>
          </a:xfrm>
        </p:spPr>
        <p:txBody>
          <a:bodyPr>
            <a:noAutofit/>
          </a:bodyPr>
          <a:lstStyle/>
          <a:p>
            <a:pPr>
              <a:buFont typeface="Arial" pitchFamily="34" charset="0"/>
              <a:buNone/>
            </a:pPr>
            <a:r>
              <a:rPr lang="ru-RU" b="1" dirty="0" smtClean="0">
                <a:effectLst>
                  <a:outerShdw blurRad="38100" dist="38100" dir="2700000" algn="tl">
                    <a:srgbClr val="000000">
                      <a:alpha val="43137"/>
                    </a:srgbClr>
                  </a:outerShdw>
                </a:effectLst>
              </a:rPr>
              <a:t>Цель </a:t>
            </a:r>
            <a:r>
              <a:rPr lang="ru-RU" dirty="0" smtClean="0">
                <a:effectLst>
                  <a:outerShdw blurRad="38100" dist="38100" dir="2700000" algn="tl">
                    <a:srgbClr val="000000">
                      <a:alpha val="43137"/>
                    </a:srgbClr>
                  </a:outerShdw>
                </a:effectLst>
              </a:rPr>
              <a:t>– </a:t>
            </a:r>
            <a:r>
              <a:rPr lang="ru-RU" dirty="0" smtClean="0"/>
              <a:t>развитие навыков адекватной самооценки  результатов образовательной и социально-значимой деятельности  личностного роста учащихся.</a:t>
            </a:r>
          </a:p>
          <a:p>
            <a:pPr>
              <a:buFont typeface="Arial" pitchFamily="34" charset="0"/>
              <a:buNone/>
            </a:pPr>
            <a:r>
              <a:rPr lang="ru-RU" b="1" dirty="0" smtClean="0">
                <a:effectLst>
                  <a:outerShdw blurRad="38100" dist="38100" dir="2700000" algn="tl">
                    <a:srgbClr val="000000">
                      <a:alpha val="43137"/>
                    </a:srgbClr>
                  </a:outerShdw>
                </a:effectLst>
              </a:rPr>
              <a:t>Портфолио </a:t>
            </a:r>
            <a:r>
              <a:rPr lang="ru-RU" dirty="0" smtClean="0">
                <a:effectLst>
                  <a:outerShdw blurRad="38100" dist="38100" dir="2700000" algn="tl">
                    <a:srgbClr val="000000">
                      <a:alpha val="43137"/>
                    </a:srgbClr>
                  </a:outerShdw>
                </a:effectLst>
              </a:rPr>
              <a:t>– </a:t>
            </a:r>
            <a:r>
              <a:rPr lang="ru-RU" dirty="0" smtClean="0"/>
              <a:t>способ накопления, фиксации и оценки результатов за определённый период.</a:t>
            </a:r>
          </a:p>
        </p:txBody>
      </p:sp>
      <p:pic>
        <p:nvPicPr>
          <p:cNvPr id="4" name="Рисунок 3" descr="j0424166.wmf"/>
          <p:cNvPicPr>
            <a:picLocks noChangeAspect="1"/>
          </p:cNvPicPr>
          <p:nvPr/>
        </p:nvPicPr>
        <p:blipFill>
          <a:blip r:embed="rId2" cstate="print">
            <a:lum contrast="-10000"/>
          </a:blip>
          <a:stretch>
            <a:fillRect/>
          </a:stretch>
        </p:blipFill>
        <p:spPr>
          <a:xfrm>
            <a:off x="7643834" y="4643446"/>
            <a:ext cx="946150" cy="1825625"/>
          </a:xfrm>
          <a:prstGeom prst="rect">
            <a:avLst/>
          </a:prstGeom>
        </p:spPr>
      </p:pic>
    </p:spTree>
    <p:extLst>
      <p:ext uri="{BB962C8B-B14F-4D97-AF65-F5344CB8AC3E}">
        <p14:creationId xmlns:p14="http://schemas.microsoft.com/office/powerpoint/2010/main" xmlns="" val="309369008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Заголовок 1"/>
          <p:cNvSpPr>
            <a:spLocks noGrp="1"/>
          </p:cNvSpPr>
          <p:nvPr>
            <p:ph type="title"/>
          </p:nvPr>
        </p:nvSpPr>
        <p:spPr>
          <a:xfrm>
            <a:off x="457200" y="274638"/>
            <a:ext cx="8229600" cy="796908"/>
          </a:xfrm>
        </p:spPr>
        <p:txBody>
          <a:bodyPr>
            <a:normAutofit/>
          </a:bodyPr>
          <a:lstStyle/>
          <a:p>
            <a:r>
              <a:rPr lang="ru-RU" sz="4000" b="1" dirty="0" smtClean="0">
                <a:ln>
                  <a:solidFill>
                    <a:schemeClr val="tx1"/>
                  </a:solidFill>
                </a:ln>
                <a:solidFill>
                  <a:srgbClr val="0004AC"/>
                </a:solidFill>
                <a:ea typeface="Times New Roman"/>
              </a:rPr>
              <a:t>Разделы портфолио</a:t>
            </a:r>
          </a:p>
        </p:txBody>
      </p:sp>
      <p:sp>
        <p:nvSpPr>
          <p:cNvPr id="3" name="Содержимое 2"/>
          <p:cNvSpPr>
            <a:spLocks noGrp="1"/>
          </p:cNvSpPr>
          <p:nvPr>
            <p:ph idx="1"/>
          </p:nvPr>
        </p:nvSpPr>
        <p:spPr>
          <a:xfrm>
            <a:off x="0" y="1052736"/>
            <a:ext cx="9144000" cy="5256584"/>
          </a:xfrm>
        </p:spPr>
        <p:txBody>
          <a:bodyPr rtlCol="0">
            <a:noAutofit/>
          </a:bodyPr>
          <a:lstStyle/>
          <a:p>
            <a:pPr marL="271463" indent="-271463" fontAlgn="auto">
              <a:spcBef>
                <a:spcPts val="0"/>
              </a:spcBef>
              <a:spcAft>
                <a:spcPts val="0"/>
              </a:spcAft>
              <a:buBlip>
                <a:blip r:embed="rId2"/>
              </a:buBlip>
              <a:defRPr/>
            </a:pPr>
            <a:r>
              <a:rPr lang="ru-RU" sz="2400" dirty="0" smtClean="0">
                <a:effectLst>
                  <a:outerShdw blurRad="38100" dist="38100" dir="2700000" algn="tl">
                    <a:srgbClr val="000000">
                      <a:alpha val="43137"/>
                    </a:srgbClr>
                  </a:outerShdw>
                </a:effectLst>
              </a:rPr>
              <a:t>Титульный лист.</a:t>
            </a:r>
          </a:p>
          <a:p>
            <a:pPr marL="271463" indent="-271463" fontAlgn="auto">
              <a:spcBef>
                <a:spcPts val="0"/>
              </a:spcBef>
              <a:spcAft>
                <a:spcPts val="0"/>
              </a:spcAft>
              <a:buBlip>
                <a:blip r:embed="rId2"/>
              </a:buBlip>
              <a:defRPr/>
            </a:pPr>
            <a:r>
              <a:rPr lang="ru-RU" sz="2400" dirty="0" smtClean="0">
                <a:effectLst>
                  <a:outerShdw blurRad="38100" dist="38100" dir="2700000" algn="tl">
                    <a:srgbClr val="000000">
                      <a:alpha val="43137"/>
                    </a:srgbClr>
                  </a:outerShdw>
                </a:effectLst>
              </a:rPr>
              <a:t>Дата начала и конца сбора работ.</a:t>
            </a:r>
          </a:p>
          <a:p>
            <a:pPr marL="271463" indent="-271463" fontAlgn="auto">
              <a:spcBef>
                <a:spcPts val="0"/>
              </a:spcBef>
              <a:spcAft>
                <a:spcPts val="0"/>
              </a:spcAft>
              <a:buBlip>
                <a:blip r:embed="rId2"/>
              </a:buBlip>
              <a:defRPr/>
            </a:pPr>
            <a:r>
              <a:rPr lang="ru-RU" sz="2400" dirty="0" smtClean="0">
                <a:effectLst>
                  <a:outerShdw blurRad="38100" dist="38100" dir="2700000" algn="tl">
                    <a:srgbClr val="000000">
                      <a:alpha val="43137"/>
                    </a:srgbClr>
                  </a:outerShdw>
                </a:effectLst>
              </a:rPr>
              <a:t>Портрет (краткие сведения о себе). Раскрывает личность обучающегося. Это фотография ученика, краткая информация о себе, о друзьях, любимых занятиях, домашних животных и др.</a:t>
            </a:r>
          </a:p>
          <a:p>
            <a:pPr marL="271463" indent="-271463" fontAlgn="auto">
              <a:spcBef>
                <a:spcPts val="0"/>
              </a:spcBef>
              <a:spcAft>
                <a:spcPts val="0"/>
              </a:spcAft>
              <a:buBlip>
                <a:blip r:embed="rId2"/>
              </a:buBlip>
              <a:defRPr/>
            </a:pPr>
            <a:r>
              <a:rPr lang="ru-RU" sz="2400" dirty="0" smtClean="0">
                <a:effectLst>
                  <a:outerShdw blurRad="38100" dist="38100" dir="2700000" algn="tl">
                    <a:srgbClr val="000000">
                      <a:alpha val="43137"/>
                    </a:srgbClr>
                  </a:outerShdw>
                </a:effectLst>
              </a:rPr>
              <a:t>Краткая аннотация успехов и трудностей в обучении.</a:t>
            </a:r>
          </a:p>
          <a:p>
            <a:pPr marL="271463" indent="-271463" fontAlgn="auto">
              <a:spcBef>
                <a:spcPts val="0"/>
              </a:spcBef>
              <a:spcAft>
                <a:spcPts val="0"/>
              </a:spcAft>
              <a:buBlip>
                <a:blip r:embed="rId2"/>
              </a:buBlip>
              <a:defRPr/>
            </a:pPr>
            <a:r>
              <a:rPr lang="ru-RU" sz="2400" dirty="0" smtClean="0">
                <a:effectLst>
                  <a:outerShdw blurRad="38100" dist="38100" dir="2700000" algn="tl">
                    <a:srgbClr val="000000">
                      <a:alpha val="43137"/>
                    </a:srgbClr>
                  </a:outerShdw>
                </a:effectLst>
              </a:rPr>
              <a:t>Работы с комментариями ученика и учителя.</a:t>
            </a:r>
          </a:p>
          <a:p>
            <a:pPr marL="271463" indent="-271463" fontAlgn="auto">
              <a:spcBef>
                <a:spcPts val="0"/>
              </a:spcBef>
              <a:spcAft>
                <a:spcPts val="0"/>
              </a:spcAft>
              <a:buBlip>
                <a:blip r:embed="rId2"/>
              </a:buBlip>
              <a:defRPr/>
            </a:pPr>
            <a:r>
              <a:rPr lang="ru-RU" sz="2400" dirty="0" smtClean="0">
                <a:effectLst>
                  <a:outerShdw blurRad="38100" dist="38100" dir="2700000" algn="tl">
                    <a:srgbClr val="000000">
                      <a:alpha val="43137"/>
                    </a:srgbClr>
                  </a:outerShdw>
                </a:effectLst>
              </a:rPr>
              <a:t>Информация о наиболее значимой (интересной) работе, получившей высокую оценку и самооценку учащегося.</a:t>
            </a:r>
          </a:p>
          <a:p>
            <a:pPr marL="271463" indent="-271463" fontAlgn="auto">
              <a:spcBef>
                <a:spcPts val="0"/>
              </a:spcBef>
              <a:spcAft>
                <a:spcPts val="0"/>
              </a:spcAft>
              <a:buBlip>
                <a:blip r:embed="rId2"/>
              </a:buBlip>
              <a:defRPr/>
            </a:pPr>
            <a:r>
              <a:rPr lang="ru-RU" sz="2400" dirty="0" smtClean="0">
                <a:effectLst>
                  <a:outerShdw blurRad="38100" dist="38100" dir="2700000" algn="tl">
                    <a:srgbClr val="000000">
                      <a:alpha val="43137"/>
                    </a:srgbClr>
                  </a:outerShdw>
                </a:effectLst>
              </a:rPr>
              <a:t>Анкеты учителей, родителей, экспертов с указанием  параметров  и критериев оценки.</a:t>
            </a:r>
          </a:p>
          <a:p>
            <a:pPr marL="271463" indent="-271463" fontAlgn="auto">
              <a:spcBef>
                <a:spcPts val="0"/>
              </a:spcBef>
              <a:spcAft>
                <a:spcPts val="0"/>
              </a:spcAft>
              <a:buBlip>
                <a:blip r:embed="rId2"/>
              </a:buBlip>
              <a:defRPr/>
            </a:pPr>
            <a:r>
              <a:rPr lang="ru-RU" sz="2400" dirty="0" smtClean="0">
                <a:effectLst>
                  <a:outerShdw blurRad="38100" dist="38100" dir="2700000" algn="tl">
                    <a:srgbClr val="000000">
                      <a:alpha val="43137"/>
                    </a:srgbClr>
                  </a:outerShdw>
                </a:effectLst>
              </a:rPr>
              <a:t>Рефлексивная страница ученика.</a:t>
            </a:r>
            <a:endParaRPr lang="ru-RU"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45582579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Заголовок 1"/>
          <p:cNvSpPr>
            <a:spLocks noGrp="1"/>
          </p:cNvSpPr>
          <p:nvPr>
            <p:ph type="title"/>
          </p:nvPr>
        </p:nvSpPr>
        <p:spPr>
          <a:xfrm>
            <a:off x="-32" y="-24"/>
            <a:ext cx="4543428" cy="654032"/>
          </a:xfrm>
        </p:spPr>
        <p:txBody>
          <a:bodyPr>
            <a:normAutofit/>
          </a:bodyPr>
          <a:lstStyle/>
          <a:p>
            <a:r>
              <a:rPr lang="ru-RU" sz="2800" b="1" dirty="0" smtClean="0">
                <a:ln>
                  <a:solidFill>
                    <a:schemeClr val="tx1"/>
                  </a:solidFill>
                </a:ln>
                <a:solidFill>
                  <a:srgbClr val="0004AC"/>
                </a:solidFill>
                <a:ea typeface="Times New Roman"/>
              </a:rPr>
              <a:t>Портфель достижений</a:t>
            </a:r>
          </a:p>
        </p:txBody>
      </p:sp>
      <p:sp>
        <p:nvSpPr>
          <p:cNvPr id="3" name="Содержимое 2"/>
          <p:cNvSpPr>
            <a:spLocks noGrp="1"/>
          </p:cNvSpPr>
          <p:nvPr>
            <p:ph idx="1"/>
          </p:nvPr>
        </p:nvSpPr>
        <p:spPr>
          <a:xfrm>
            <a:off x="214282" y="500042"/>
            <a:ext cx="8929718" cy="1571636"/>
          </a:xfrm>
        </p:spPr>
        <p:txBody>
          <a:bodyPr rtlCol="0">
            <a:normAutofit fontScale="92500" lnSpcReduction="10000"/>
          </a:bodyPr>
          <a:lstStyle/>
          <a:p>
            <a:pPr marL="0" indent="0">
              <a:lnSpc>
                <a:spcPct val="80000"/>
              </a:lnSpc>
              <a:spcBef>
                <a:spcPts val="0"/>
              </a:spcBef>
              <a:buNone/>
              <a:defRPr/>
            </a:pPr>
            <a:r>
              <a:rPr lang="ru-RU" sz="2000" dirty="0" smtClean="0">
                <a:solidFill>
                  <a:srgbClr val="000000"/>
                </a:solidFill>
                <a:effectLst>
                  <a:outerShdw blurRad="38100" dist="12700" dir="2700000" algn="tl">
                    <a:srgbClr val="000000">
                      <a:alpha val="43137"/>
                    </a:srgbClr>
                  </a:outerShdw>
                </a:effectLst>
                <a:ea typeface="Times New Roman"/>
              </a:rPr>
              <a:t> Ученик по собственному желанию или по рекомендации учителя  отбирает работы по одному или нескольким предметам за определённый период и из них выбирает лучшие. Каждую работу, отобранную в портфолио, учащийся сопровождает краткими комментариями: почему он выбрал эту работу, что в ней получилось хорошо, что вызвало трудности, над чем предстоит работать в дальнейшем, а также указывает, согласен ли он с оценкой работы учителем.</a:t>
            </a:r>
          </a:p>
        </p:txBody>
      </p:sp>
      <p:sp>
        <p:nvSpPr>
          <p:cNvPr id="4" name="Заголовок 1"/>
          <p:cNvSpPr txBox="1">
            <a:spLocks/>
          </p:cNvSpPr>
          <p:nvPr/>
        </p:nvSpPr>
        <p:spPr>
          <a:xfrm>
            <a:off x="1142976" y="2000240"/>
            <a:ext cx="4614866" cy="58259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none" spc="0" normalizeH="0" baseline="0" noProof="0" dirty="0" smtClean="0">
                <a:ln>
                  <a:solidFill>
                    <a:schemeClr val="tx1"/>
                  </a:solidFill>
                </a:ln>
                <a:solidFill>
                  <a:srgbClr val="0004AC"/>
                </a:solidFill>
                <a:effectLst/>
                <a:uLnTx/>
                <a:uFillTx/>
                <a:latin typeface="+mj-lt"/>
                <a:ea typeface="Times New Roman"/>
                <a:cs typeface="+mj-cs"/>
              </a:rPr>
              <a:t>Портфель -  отчёт</a:t>
            </a:r>
          </a:p>
        </p:txBody>
      </p:sp>
      <p:sp>
        <p:nvSpPr>
          <p:cNvPr id="5" name="Содержимое 2"/>
          <p:cNvSpPr txBox="1">
            <a:spLocks/>
          </p:cNvSpPr>
          <p:nvPr/>
        </p:nvSpPr>
        <p:spPr>
          <a:xfrm>
            <a:off x="500034" y="2428868"/>
            <a:ext cx="8643966" cy="2071702"/>
          </a:xfrm>
          <a:prstGeom prst="rect">
            <a:avLst/>
          </a:prstGeom>
        </p:spPr>
        <p:txBody>
          <a:bodyPr vert="horz" lIns="91440" tIns="45720" rIns="91440" bIns="45720" rtlCol="0">
            <a:normAutofit lnSpcReduction="10000"/>
          </a:bodyPr>
          <a:lstStyle/>
          <a:p>
            <a:pPr marL="0" marR="0" lvl="0" indent="0" algn="l" defTabSz="914400" rtl="0" eaLnBrk="1" fontAlgn="auto" latinLnBrk="0" hangingPunct="1">
              <a:lnSpc>
                <a:spcPct val="80000"/>
              </a:lnSpc>
              <a:spcBef>
                <a:spcPts val="0"/>
              </a:spcBef>
              <a:spcAft>
                <a:spcPts val="0"/>
              </a:spcAft>
              <a:buClrTx/>
              <a:buSzTx/>
              <a:buFont typeface="Arial" pitchFamily="34" charset="0"/>
              <a:buNone/>
              <a:tabLst/>
              <a:defRPr/>
            </a:pPr>
            <a:r>
              <a:rPr kumimoji="0" lang="ru-RU" sz="2000" b="0" i="0" u="none" strike="noStrike" kern="1200" cap="none" spc="0" normalizeH="0" baseline="0" noProof="0" dirty="0" smtClean="0">
                <a:ln>
                  <a:noFill/>
                </a:ln>
                <a:solidFill>
                  <a:srgbClr val="000000"/>
                </a:solidFill>
                <a:effectLst>
                  <a:outerShdw blurRad="38100" dist="12700" dir="2700000" algn="tl">
                    <a:srgbClr val="000000">
                      <a:alpha val="43137"/>
                    </a:srgbClr>
                  </a:outerShdw>
                </a:effectLst>
                <a:uLnTx/>
                <a:uFillTx/>
                <a:latin typeface="+mn-lt"/>
                <a:ea typeface="Times New Roman"/>
                <a:cs typeface="+mn-cs"/>
              </a:rPr>
              <a:t>Содержит тесты, контрольные работы, сочинения, эссе, проектные работы. Данный тип портфолио   может отражать все этапы работы над конкретными  заданиями (их может помочь отобрать учитель) по формированию ключевых образовательных компетенций  по определённому предмету (например, наиболее сложному для учащегося), начиная от самопроверки и взаимопроверки учащимися до проверки работы учителем, а также включать этапы  обсуждения и коррекцию ошибок.  Цель такого портфеля  – показать, что ученик  успешно справился с программой обучения.</a:t>
            </a:r>
          </a:p>
        </p:txBody>
      </p:sp>
      <p:sp>
        <p:nvSpPr>
          <p:cNvPr id="6" name="Заголовок 1"/>
          <p:cNvSpPr txBox="1">
            <a:spLocks/>
          </p:cNvSpPr>
          <p:nvPr/>
        </p:nvSpPr>
        <p:spPr>
          <a:xfrm>
            <a:off x="3214677" y="4357694"/>
            <a:ext cx="5488093" cy="57150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none" spc="0" normalizeH="0" baseline="0" noProof="0" dirty="0" smtClean="0">
                <a:ln>
                  <a:solidFill>
                    <a:schemeClr val="tx1"/>
                  </a:solidFill>
                </a:ln>
                <a:solidFill>
                  <a:srgbClr val="0004AC"/>
                </a:solidFill>
                <a:effectLst/>
                <a:uLnTx/>
                <a:uFillTx/>
                <a:latin typeface="+mj-lt"/>
                <a:ea typeface="Times New Roman"/>
                <a:cs typeface="+mj-cs"/>
              </a:rPr>
              <a:t>Портфель -  самооценка</a:t>
            </a:r>
          </a:p>
        </p:txBody>
      </p:sp>
      <p:sp>
        <p:nvSpPr>
          <p:cNvPr id="7" name="Содержимое 2"/>
          <p:cNvSpPr txBox="1">
            <a:spLocks/>
          </p:cNvSpPr>
          <p:nvPr/>
        </p:nvSpPr>
        <p:spPr>
          <a:xfrm>
            <a:off x="107504" y="4786322"/>
            <a:ext cx="9036528" cy="2071702"/>
          </a:xfrm>
          <a:prstGeom prst="rect">
            <a:avLst/>
          </a:prstGeom>
        </p:spPr>
        <p:txBody>
          <a:bodyPr vert="horz" lIns="91440" tIns="45720" rIns="91440" bIns="45720" rtlCol="0">
            <a:normAutofit/>
          </a:bodyPr>
          <a:lstStyle/>
          <a:p>
            <a:pPr marL="0" marR="0" lvl="0" indent="0" algn="l" defTabSz="914400" rtl="0" eaLnBrk="1" fontAlgn="auto" latinLnBrk="0" hangingPunct="1">
              <a:lnSpc>
                <a:spcPct val="80000"/>
              </a:lnSpc>
              <a:spcBef>
                <a:spcPts val="0"/>
              </a:spcBef>
              <a:spcAft>
                <a:spcPts val="0"/>
              </a:spcAft>
              <a:buClrTx/>
              <a:buSzTx/>
              <a:buFont typeface="Arial" pitchFamily="34" charset="0"/>
              <a:buNone/>
              <a:tabLst/>
              <a:defRPr/>
            </a:pPr>
            <a:r>
              <a:rPr kumimoji="0" lang="ru-RU" sz="2000" b="0" i="0" u="none" strike="noStrike" kern="1200" cap="none" spc="0" normalizeH="0" baseline="0" noProof="0" dirty="0" smtClean="0">
                <a:ln>
                  <a:noFill/>
                </a:ln>
                <a:solidFill>
                  <a:srgbClr val="000000"/>
                </a:solidFill>
                <a:effectLst>
                  <a:outerShdw blurRad="38100" dist="12700" dir="2700000" algn="tl">
                    <a:srgbClr val="000000">
                      <a:alpha val="43137"/>
                    </a:srgbClr>
                  </a:outerShdw>
                </a:effectLst>
                <a:uLnTx/>
                <a:uFillTx/>
                <a:latin typeface="+mn-lt"/>
                <a:ea typeface="Times New Roman"/>
                <a:cs typeface="+mn-cs"/>
              </a:rPr>
              <a:t>Содержит работы  учащегося, а также заметки учителя по поводу работ,  разъяснение, за что поставлена та или иная оценка. Учитель и ученик, принимая решение вести такой  портфель, берут на себя обязательство давать письменную оценку трудностей и успешностей  в обучении.  Учащиеся при отборе работ должны аргументировать, почему отобрана именно эта работа. Портфель отображает плюсы и минусы в обучении, поэтому на его основе легче увидеть перспективы в обучении, он необходим для прогноза результатов обучения и коррекции ошибок.</a:t>
            </a:r>
          </a:p>
        </p:txBody>
      </p:sp>
    </p:spTree>
    <p:extLst>
      <p:ext uri="{BB962C8B-B14F-4D97-AF65-F5344CB8AC3E}">
        <p14:creationId xmlns:p14="http://schemas.microsoft.com/office/powerpoint/2010/main" xmlns="" val="22804872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Обзор планируемых результатов</a:t>
            </a:r>
            <a:endParaRPr lang="ru-RU" dirty="0"/>
          </a:p>
        </p:txBody>
      </p:sp>
      <p:sp>
        <p:nvSpPr>
          <p:cNvPr id="3" name="Объект 2"/>
          <p:cNvSpPr>
            <a:spLocks noGrp="1"/>
          </p:cNvSpPr>
          <p:nvPr>
            <p:ph idx="1"/>
          </p:nvPr>
        </p:nvSpPr>
        <p:spPr/>
        <p:txBody>
          <a:bodyPr/>
          <a:lstStyle/>
          <a:p>
            <a:pPr>
              <a:buNone/>
            </a:pPr>
            <a:r>
              <a:rPr lang="ru-RU" sz="1600" dirty="0" smtClean="0"/>
              <a:t>Личностные</a:t>
            </a:r>
            <a:r>
              <a:rPr lang="ru-RU" sz="1600" dirty="0"/>
              <a:t>, метапредметные и предметные результаты освоения предмета</a:t>
            </a:r>
          </a:p>
          <a:p>
            <a:r>
              <a:rPr lang="ru-RU" sz="1600" dirty="0"/>
              <a:t>В соответствии с требованиями ФГОС, разработанный междисциплинарный курс «Экология» ориентирован на освоение систематических научных знаний, способов действий на </a:t>
            </a:r>
            <a:r>
              <a:rPr lang="ru-RU" sz="1600" dirty="0" err="1"/>
              <a:t>метапредметной</a:t>
            </a:r>
            <a:r>
              <a:rPr lang="ru-RU" sz="1600" dirty="0"/>
              <a:t> основе, что является основой для формирования личностных, метапредметных и предметных результатов учащихся.</a:t>
            </a:r>
          </a:p>
          <a:p>
            <a:pPr>
              <a:buNone/>
            </a:pPr>
            <a:r>
              <a:rPr lang="ru-RU" sz="1600" dirty="0"/>
              <a:t>Личностные результаты:</a:t>
            </a:r>
          </a:p>
          <a:p>
            <a:pPr lvl="0"/>
            <a:r>
              <a:rPr lang="ru-RU" sz="1600" dirty="0"/>
              <a:t>бережное и ответственное отношение к объектам окружающей среды;</a:t>
            </a:r>
          </a:p>
          <a:p>
            <a:pPr lvl="0"/>
            <a:r>
              <a:rPr lang="ru-RU" sz="1600" dirty="0"/>
              <a:t>восприятие природы как ценностного объекта охраны и защиты;</a:t>
            </a:r>
          </a:p>
          <a:p>
            <a:pPr lvl="0"/>
            <a:r>
              <a:rPr lang="ru-RU" sz="1600" dirty="0"/>
              <a:t>ответственное отношение к коллективному результату деятельности;</a:t>
            </a:r>
          </a:p>
          <a:p>
            <a:pPr lvl="0"/>
            <a:r>
              <a:rPr lang="ru-RU" sz="1600" dirty="0"/>
              <a:t>выработка гражданской позиции, связанной с ответственностью за состояние окружающей среды, своего здоровья и здоровья других людей</a:t>
            </a:r>
            <a:r>
              <a:rPr lang="ru-RU" sz="1600" dirty="0" smtClean="0"/>
              <a:t>;</a:t>
            </a:r>
          </a:p>
          <a:p>
            <a:pPr lvl="0"/>
            <a:r>
              <a:rPr lang="ru-RU" sz="1600" dirty="0" smtClean="0"/>
              <a:t>достижение взаимопонимания, успешного взаимодействия с педагогами и сверстниками в учебных и жизненных ситуациях;</a:t>
            </a:r>
          </a:p>
          <a:p>
            <a:pPr lvl="0"/>
            <a:r>
              <a:rPr lang="ru-RU" sz="1600" dirty="0" smtClean="0"/>
              <a:t>способность ставить цели и строить жизненные планы;</a:t>
            </a:r>
          </a:p>
          <a:p>
            <a:pPr lvl="0">
              <a:buNone/>
            </a:pPr>
            <a:endParaRPr lang="ru-RU" sz="1600" dirty="0"/>
          </a:p>
        </p:txBody>
      </p:sp>
    </p:spTree>
    <p:extLst>
      <p:ext uri="{BB962C8B-B14F-4D97-AF65-F5344CB8AC3E}">
        <p14:creationId xmlns:p14="http://schemas.microsoft.com/office/powerpoint/2010/main" xmlns="" val="157222694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Заголовок 1"/>
          <p:cNvSpPr>
            <a:spLocks noGrp="1"/>
          </p:cNvSpPr>
          <p:nvPr>
            <p:ph type="title"/>
          </p:nvPr>
        </p:nvSpPr>
        <p:spPr>
          <a:xfrm>
            <a:off x="457200" y="274638"/>
            <a:ext cx="8229600" cy="1011222"/>
          </a:xfrm>
        </p:spPr>
        <p:txBody>
          <a:bodyPr>
            <a:normAutofit fontScale="90000"/>
          </a:bodyPr>
          <a:lstStyle/>
          <a:p>
            <a:r>
              <a:rPr lang="ru-RU" b="1" spc="200" dirty="0" smtClean="0">
                <a:solidFill>
                  <a:srgbClr val="0004AC"/>
                </a:solidFill>
                <a:latin typeface="Segoe Script" panose="020B0504020000000003" pitchFamily="34" charset="0"/>
                <a:ea typeface="+mn-ea"/>
                <a:cs typeface="+mn-cs"/>
              </a:rPr>
              <a:t>Рефлексивные технологи</a:t>
            </a:r>
            <a:r>
              <a:rPr lang="ru-RU" b="1" spc="200" dirty="0" smtClean="0">
                <a:solidFill>
                  <a:srgbClr val="0004AC"/>
                </a:solidFill>
                <a:latin typeface="+mn-lt"/>
                <a:ea typeface="+mn-ea"/>
                <a:cs typeface="+mn-cs"/>
              </a:rPr>
              <a:t>и</a:t>
            </a:r>
          </a:p>
        </p:txBody>
      </p:sp>
      <p:sp>
        <p:nvSpPr>
          <p:cNvPr id="3" name="Содержимое 2"/>
          <p:cNvSpPr>
            <a:spLocks noGrp="1"/>
          </p:cNvSpPr>
          <p:nvPr>
            <p:ph idx="1"/>
          </p:nvPr>
        </p:nvSpPr>
        <p:spPr>
          <a:xfrm>
            <a:off x="0" y="1285860"/>
            <a:ext cx="9144000" cy="5357850"/>
          </a:xfrm>
        </p:spPr>
        <p:txBody>
          <a:bodyPr rtlCol="0">
            <a:noAutofit/>
          </a:bodyPr>
          <a:lstStyle/>
          <a:p>
            <a:pPr marL="85725" indent="-85725" fontAlgn="auto">
              <a:spcAft>
                <a:spcPts val="0"/>
              </a:spcAft>
              <a:buFont typeface="Arial" pitchFamily="34" charset="0"/>
              <a:buNone/>
              <a:defRPr/>
            </a:pPr>
            <a:r>
              <a:rPr lang="ru-RU" sz="2800" dirty="0" smtClean="0"/>
              <a:t>      Основаны на диалоге учащегося со своим внутренним «я». </a:t>
            </a:r>
          </a:p>
          <a:p>
            <a:pPr marL="182563" indent="-182563" fontAlgn="auto">
              <a:spcAft>
                <a:spcPts val="0"/>
              </a:spcAft>
              <a:buFont typeface="Arial" pitchFamily="34" charset="0"/>
              <a:buNone/>
              <a:defRPr/>
            </a:pPr>
            <a:r>
              <a:rPr lang="ru-RU" sz="2800" dirty="0" smtClean="0"/>
              <a:t>        Рефлексия может быть проведена публично, а также в виде письменного выражения своих мыслей и чувств без последующего обсуждения. Такой вид оценки строится на вопросах: «Чем для меня полезен изученный материал?», «Где я его могу применить?», «Чему я научился?», «Что дала мне работа в группе?», «Какие трудности у меня возникли при выполнении задания?».  </a:t>
            </a:r>
            <a:endParaRPr lang="ru-RU" sz="2800" dirty="0"/>
          </a:p>
        </p:txBody>
      </p:sp>
    </p:spTree>
    <p:extLst>
      <p:ext uri="{BB962C8B-B14F-4D97-AF65-F5344CB8AC3E}">
        <p14:creationId xmlns:p14="http://schemas.microsoft.com/office/powerpoint/2010/main" xmlns="" val="389415847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32792"/>
            <a:ext cx="8229600" cy="1143000"/>
          </a:xfrm>
        </p:spPr>
        <p:txBody>
          <a:bodyPr/>
          <a:lstStyle/>
          <a:p>
            <a:endParaRPr lang="ru-RU"/>
          </a:p>
        </p:txBody>
      </p:sp>
      <p:pic>
        <p:nvPicPr>
          <p:cNvPr id="9218"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34438800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785813" y="285750"/>
            <a:ext cx="7786687" cy="1357313"/>
          </a:xfrm>
        </p:spPr>
        <p:txBody>
          <a:bodyPr/>
          <a:lstStyle/>
          <a:p>
            <a:pPr>
              <a:defRPr/>
            </a:pPr>
            <a:r>
              <a:rPr lang="ru-RU" sz="3600" b="1" dirty="0" smtClean="0">
                <a:solidFill>
                  <a:srgbClr val="953735"/>
                </a:solidFill>
                <a:effectLst>
                  <a:outerShdw blurRad="38100" dist="38100" dir="2700000" algn="tl">
                    <a:srgbClr val="000000"/>
                  </a:outerShdw>
                </a:effectLst>
                <a:ea typeface="+mn-ea"/>
                <a:cs typeface="Arial" pitchFamily="34" charset="0"/>
              </a:rPr>
              <a:t>ДИСКУССИОННЫЕ ФОРМЫ РАБОТЫ</a:t>
            </a:r>
          </a:p>
        </p:txBody>
      </p:sp>
      <p:sp>
        <p:nvSpPr>
          <p:cNvPr id="59395" name="Rectangle 3"/>
          <p:cNvSpPr>
            <a:spLocks noGrp="1" noChangeArrowheads="1"/>
          </p:cNvSpPr>
          <p:nvPr>
            <p:ph type="body" idx="1"/>
          </p:nvPr>
        </p:nvSpPr>
        <p:spPr>
          <a:xfrm>
            <a:off x="457200" y="1928813"/>
            <a:ext cx="8258175" cy="4524375"/>
          </a:xfrm>
        </p:spPr>
        <p:txBody>
          <a:bodyPr/>
          <a:lstStyle/>
          <a:p>
            <a:pPr indent="15875" algn="just" eaLnBrk="1" hangingPunct="1">
              <a:buFont typeface="Arial" charset="0"/>
              <a:buNone/>
              <a:defRPr/>
            </a:pPr>
            <a:r>
              <a:rPr lang="ru-RU" sz="2800" dirty="0" smtClean="0"/>
              <a:t>– выработка у учащихся навыков совместной деятельности, умения слышать и слушать, способности встать на точку зрения партнёра или склонить собеседника к собственной. </a:t>
            </a:r>
          </a:p>
          <a:p>
            <a:pPr indent="200025" algn="just" eaLnBrk="1" hangingPunct="1">
              <a:defRPr/>
            </a:pPr>
            <a:endParaRPr lang="ru-RU" sz="2800" dirty="0" smtClean="0"/>
          </a:p>
          <a:p>
            <a:pPr indent="200025" algn="just" eaLnBrk="1" hangingPunct="1">
              <a:buFont typeface="Wingdings" pitchFamily="2" charset="2"/>
              <a:buNone/>
              <a:defRPr/>
            </a:pPr>
            <a:r>
              <a:rPr lang="ru-RU" sz="2800" dirty="0" smtClean="0"/>
              <a:t>	</a:t>
            </a:r>
            <a:r>
              <a:rPr lang="ru-RU" sz="2800" b="1" dirty="0" smtClean="0"/>
              <a:t>Целью</a:t>
            </a:r>
            <a:r>
              <a:rPr lang="ru-RU" sz="2800" dirty="0" smtClean="0"/>
              <a:t> дискуссии является не решение той или иной проблемы, а углубление её. </a:t>
            </a:r>
          </a:p>
        </p:txBody>
      </p:sp>
    </p:spTree>
    <p:extLst>
      <p:ext uri="{BB962C8B-B14F-4D97-AF65-F5344CB8AC3E}">
        <p14:creationId xmlns:p14="http://schemas.microsoft.com/office/powerpoint/2010/main" xmlns="" val="417983279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274638"/>
            <a:ext cx="8229600" cy="1011237"/>
          </a:xfrm>
        </p:spPr>
        <p:txBody>
          <a:bodyPr/>
          <a:lstStyle/>
          <a:p>
            <a:pPr eaLnBrk="1" hangingPunct="1"/>
            <a:r>
              <a:rPr lang="ru-RU" altLang="ru-RU" sz="3600" b="1" smtClean="0"/>
              <a:t>Правила ведения дискуссии:</a:t>
            </a:r>
            <a:endParaRPr lang="ru-RU" altLang="ru-RU" sz="3600" smtClean="0"/>
          </a:p>
        </p:txBody>
      </p:sp>
      <p:sp>
        <p:nvSpPr>
          <p:cNvPr id="60419" name="Rectangle 3"/>
          <p:cNvSpPr>
            <a:spLocks noGrp="1" noChangeArrowheads="1"/>
          </p:cNvSpPr>
          <p:nvPr>
            <p:ph type="body" idx="1"/>
          </p:nvPr>
        </p:nvSpPr>
        <p:spPr>
          <a:xfrm>
            <a:off x="357188" y="1357313"/>
            <a:ext cx="8501062" cy="5500687"/>
          </a:xfrm>
        </p:spPr>
        <p:txBody>
          <a:bodyPr/>
          <a:lstStyle/>
          <a:p>
            <a:pPr marL="457200" indent="-457200" eaLnBrk="1" hangingPunct="1">
              <a:lnSpc>
                <a:spcPct val="90000"/>
              </a:lnSpc>
              <a:buFontTx/>
              <a:buAutoNum type="arabicPeriod"/>
            </a:pPr>
            <a:r>
              <a:rPr lang="ru-RU" altLang="ru-RU" sz="2800" smtClean="0"/>
              <a:t>Будьте открытыми и готовыми к обсуждению проблемы.</a:t>
            </a:r>
          </a:p>
          <a:p>
            <a:pPr marL="457200" indent="-457200" eaLnBrk="1" hangingPunct="1">
              <a:lnSpc>
                <a:spcPct val="90000"/>
              </a:lnSpc>
              <a:buFontTx/>
              <a:buAutoNum type="arabicPeriod"/>
            </a:pPr>
            <a:r>
              <a:rPr lang="ru-RU" altLang="ru-RU" sz="2800" smtClean="0"/>
              <a:t>Высказывайте своё мнение свободно и давайте возможность высказываться другим. </a:t>
            </a:r>
          </a:p>
          <a:p>
            <a:pPr marL="457200" indent="-457200" eaLnBrk="1" hangingPunct="1">
              <a:lnSpc>
                <a:spcPct val="90000"/>
              </a:lnSpc>
              <a:buFontTx/>
              <a:buAutoNum type="arabicPeriod"/>
            </a:pPr>
            <a:r>
              <a:rPr lang="ru-RU" altLang="ru-RU" sz="2800" smtClean="0"/>
              <a:t>Внимательно слушайте других. Стремитесь вникнуть в то, что они говорят. </a:t>
            </a:r>
          </a:p>
          <a:p>
            <a:pPr marL="457200" indent="-457200" eaLnBrk="1" hangingPunct="1">
              <a:lnSpc>
                <a:spcPct val="90000"/>
              </a:lnSpc>
              <a:buFontTx/>
              <a:buAutoNum type="arabicPeriod"/>
            </a:pPr>
            <a:r>
              <a:rPr lang="ru-RU" altLang="ru-RU" sz="2800" smtClean="0"/>
              <a:t>Уважайте чужое мнение. Не говорите: «Вы не правы», а только – «Я с вами не согласен». </a:t>
            </a:r>
          </a:p>
          <a:p>
            <a:pPr marL="457200" indent="-457200" eaLnBrk="1" hangingPunct="1">
              <a:lnSpc>
                <a:spcPct val="90000"/>
              </a:lnSpc>
              <a:buFontTx/>
              <a:buAutoNum type="arabicPeriod"/>
            </a:pPr>
            <a:r>
              <a:rPr lang="ru-RU" altLang="ru-RU" sz="2800" smtClean="0"/>
              <a:t>Не спорьте об очевидном, вы теряете время.</a:t>
            </a:r>
          </a:p>
          <a:p>
            <a:pPr marL="457200" indent="-457200" eaLnBrk="1" hangingPunct="1">
              <a:lnSpc>
                <a:spcPct val="90000"/>
              </a:lnSpc>
              <a:buFontTx/>
              <a:buAutoNum type="arabicPeriod"/>
            </a:pPr>
            <a:r>
              <a:rPr lang="ru-RU" altLang="ru-RU" sz="2800" smtClean="0"/>
              <a:t>Не стремитесь любым путем одержать победу в споре. Помните: истина не принадлежит вам, как не принадлежит никому.</a:t>
            </a:r>
          </a:p>
        </p:txBody>
      </p:sp>
    </p:spTree>
    <p:extLst>
      <p:ext uri="{BB962C8B-B14F-4D97-AF65-F5344CB8AC3E}">
        <p14:creationId xmlns:p14="http://schemas.microsoft.com/office/powerpoint/2010/main" xmlns="" val="195598206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0"/>
            <a:ext cx="8115300" cy="1857375"/>
          </a:xfrm>
        </p:spPr>
        <p:txBody>
          <a:bodyPr/>
          <a:lstStyle/>
          <a:p>
            <a:pPr eaLnBrk="1" hangingPunct="1"/>
            <a:r>
              <a:rPr lang="ru-RU" altLang="ru-RU" sz="3600" b="1" smtClean="0"/>
              <a:t>ТЕХНОЛОГИЯ</a:t>
            </a:r>
            <a:br>
              <a:rPr lang="ru-RU" altLang="ru-RU" sz="3600" b="1" smtClean="0"/>
            </a:br>
            <a:r>
              <a:rPr lang="ru-RU" altLang="ru-RU" sz="3600" b="1" smtClean="0"/>
              <a:t>ПЕРЕКРЁСТНОЙ ДИСКУССИИ</a:t>
            </a:r>
            <a:br>
              <a:rPr lang="ru-RU" altLang="ru-RU" sz="3600" b="1" smtClean="0"/>
            </a:br>
            <a:r>
              <a:rPr lang="ru-RU" altLang="ru-RU" sz="3600" b="1" smtClean="0"/>
              <a:t> </a:t>
            </a:r>
            <a:r>
              <a:rPr lang="ru-RU" altLang="ru-RU" sz="2800" smtClean="0"/>
              <a:t>включает следующие этапы:</a:t>
            </a:r>
          </a:p>
        </p:txBody>
      </p:sp>
      <p:sp>
        <p:nvSpPr>
          <p:cNvPr id="61443" name="Rectangle 3"/>
          <p:cNvSpPr>
            <a:spLocks noGrp="1" noChangeArrowheads="1"/>
          </p:cNvSpPr>
          <p:nvPr>
            <p:ph type="body" idx="1"/>
          </p:nvPr>
        </p:nvSpPr>
        <p:spPr>
          <a:xfrm>
            <a:off x="357188" y="1700808"/>
            <a:ext cx="8572500" cy="5014317"/>
          </a:xfrm>
        </p:spPr>
        <p:txBody>
          <a:bodyPr/>
          <a:lstStyle/>
          <a:p>
            <a:pPr marL="266700" indent="-266700" eaLnBrk="1" hangingPunct="1">
              <a:buSzPct val="120000"/>
            </a:pPr>
            <a:r>
              <a:rPr lang="ru-RU" altLang="ru-RU" sz="2400" dirty="0" smtClean="0"/>
              <a:t>Формулировка дискуссионного вопроса. Вопрос, выносимый на перекрёстную дискуссию, должен быть проблемным и не иметь однозначного ответа.</a:t>
            </a:r>
          </a:p>
          <a:p>
            <a:pPr marL="266700" indent="-266700" eaLnBrk="1" hangingPunct="1">
              <a:buSzPct val="120000"/>
            </a:pPr>
            <a:r>
              <a:rPr lang="ru-RU" altLang="ru-RU" sz="2400" dirty="0" smtClean="0"/>
              <a:t>Формулировка аргументов «за» и «против».</a:t>
            </a:r>
          </a:p>
          <a:p>
            <a:pPr marL="266700" indent="-266700" eaLnBrk="1" hangingPunct="1">
              <a:buSzPct val="120000"/>
            </a:pPr>
            <a:r>
              <a:rPr lang="ru-RU" altLang="ru-RU" sz="2400" dirty="0" smtClean="0"/>
              <a:t>Озвучивание аргументов, вначале «за», а затем «против». Здесь необходимо внимательно слушать друг друга, чтобы не повторить уже прозвучавшую мысль.</a:t>
            </a:r>
          </a:p>
          <a:p>
            <a:pPr marL="266700" indent="-266700" eaLnBrk="1" hangingPunct="1">
              <a:buSzPct val="120000"/>
            </a:pPr>
            <a:r>
              <a:rPr lang="ru-RU" altLang="ru-RU" sz="2400" dirty="0" smtClean="0"/>
              <a:t>Индивидуальная работа, где пересматриваются прозвучавшие аргументы и контраргументы и каждый старается ответить на дискуссионный вопрос. Для этого можно написать краткое сочинение, используя предложенную учителем структуру. </a:t>
            </a:r>
          </a:p>
        </p:txBody>
      </p:sp>
    </p:spTree>
    <p:extLst>
      <p:ext uri="{BB962C8B-B14F-4D97-AF65-F5344CB8AC3E}">
        <p14:creationId xmlns:p14="http://schemas.microsoft.com/office/powerpoint/2010/main" xmlns="" val="33423807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a:spLocks noChangeArrowheads="1"/>
          </p:cNvSpPr>
          <p:nvPr/>
        </p:nvSpPr>
        <p:spPr bwMode="auto">
          <a:xfrm>
            <a:off x="571500" y="714375"/>
            <a:ext cx="8137525" cy="5200650"/>
          </a:xfrm>
          <a:prstGeom prst="rect">
            <a:avLst/>
          </a:prstGeom>
          <a:noFill/>
          <a:ln w="9525">
            <a:noFill/>
            <a:miter lim="800000"/>
            <a:headEnd/>
            <a:tailEnd/>
          </a:ln>
        </p:spPr>
        <p:txBody>
          <a:bodyPr anchor="ctr">
            <a:spAutoFit/>
          </a:bodyPr>
          <a:lstStyle/>
          <a:p>
            <a:pPr>
              <a:defRPr/>
            </a:pPr>
            <a:r>
              <a:rPr lang="ru-RU" sz="3200" b="1" i="1" dirty="0">
                <a:solidFill>
                  <a:schemeClr val="accent2">
                    <a:lumMod val="75000"/>
                  </a:schemeClr>
                </a:solidFill>
                <a:latin typeface="Bookman Old Style" pitchFamily="18" charset="0"/>
                <a:cs typeface="Times New Roman" pitchFamily="18" charset="0"/>
              </a:rPr>
              <a:t>Я принимаю во внимание мнение  </a:t>
            </a:r>
            <a:r>
              <a:rPr lang="en-US" sz="3200" b="1" i="1" dirty="0">
                <a:solidFill>
                  <a:schemeClr val="accent2">
                    <a:lumMod val="75000"/>
                  </a:schemeClr>
                </a:solidFill>
                <a:latin typeface="Bookman Old Style" pitchFamily="18" charset="0"/>
                <a:cs typeface="Times New Roman" pitchFamily="18" charset="0"/>
              </a:rPr>
              <a:t> </a:t>
            </a:r>
            <a:r>
              <a:rPr lang="ru-RU" sz="3200" b="1" i="1" dirty="0">
                <a:solidFill>
                  <a:schemeClr val="accent2">
                    <a:lumMod val="75000"/>
                  </a:schemeClr>
                </a:solidFill>
                <a:latin typeface="Bookman Old Style" pitchFamily="18" charset="0"/>
                <a:cs typeface="Times New Roman" pitchFamily="18" charset="0"/>
              </a:rPr>
              <a:t>противоположной стороны …</a:t>
            </a:r>
          </a:p>
          <a:p>
            <a:pPr marL="358775" indent="7938">
              <a:defRPr/>
            </a:pPr>
            <a:r>
              <a:rPr lang="ru-RU" sz="2800" dirty="0">
                <a:latin typeface="+mn-lt"/>
                <a:cs typeface="Times New Roman" pitchFamily="18" charset="0"/>
              </a:rPr>
              <a:t>(далее формулируется противоположная точка зрения).</a:t>
            </a:r>
          </a:p>
          <a:p>
            <a:pPr indent="180975">
              <a:defRPr/>
            </a:pPr>
            <a:endParaRPr lang="ru-RU" sz="3200" dirty="0">
              <a:solidFill>
                <a:schemeClr val="hlink"/>
              </a:solidFill>
              <a:latin typeface="Times New Roman" pitchFamily="18" charset="0"/>
              <a:cs typeface="Times New Roman" pitchFamily="18" charset="0"/>
            </a:endParaRPr>
          </a:p>
          <a:p>
            <a:pPr>
              <a:defRPr/>
            </a:pPr>
            <a:r>
              <a:rPr lang="ru-RU" sz="3200" b="1" i="1" dirty="0">
                <a:solidFill>
                  <a:schemeClr val="accent2">
                    <a:lumMod val="75000"/>
                  </a:schemeClr>
                </a:solidFill>
                <a:latin typeface="Bookman Old Style" pitchFamily="18" charset="0"/>
                <a:cs typeface="Times New Roman" pitchFamily="18" charset="0"/>
              </a:rPr>
              <a:t>Но все-таки я считаю … </a:t>
            </a:r>
          </a:p>
          <a:p>
            <a:pPr marL="358775" indent="7938">
              <a:defRPr/>
            </a:pPr>
            <a:r>
              <a:rPr lang="ru-RU" sz="2800" dirty="0">
                <a:latin typeface="+mn-lt"/>
                <a:cs typeface="Times New Roman" pitchFamily="18" charset="0"/>
              </a:rPr>
              <a:t>(формулируется собственная точка зрения).</a:t>
            </a:r>
          </a:p>
          <a:p>
            <a:pPr indent="180975">
              <a:defRPr/>
            </a:pPr>
            <a:endParaRPr lang="ru-RU" sz="3200" dirty="0">
              <a:solidFill>
                <a:schemeClr val="hlink"/>
              </a:solidFill>
              <a:latin typeface="Times New Roman" pitchFamily="18" charset="0"/>
              <a:cs typeface="Times New Roman" pitchFamily="18" charset="0"/>
            </a:endParaRPr>
          </a:p>
          <a:p>
            <a:pPr>
              <a:defRPr/>
            </a:pPr>
            <a:r>
              <a:rPr lang="ru-RU" sz="3200" b="1" i="1" dirty="0">
                <a:solidFill>
                  <a:schemeClr val="accent2">
                    <a:lumMod val="75000"/>
                  </a:schemeClr>
                </a:solidFill>
                <a:latin typeface="Bookman Old Style" pitchFamily="18" charset="0"/>
                <a:cs typeface="Times New Roman" pitchFamily="18" charset="0"/>
              </a:rPr>
              <a:t>Потому, что … </a:t>
            </a:r>
          </a:p>
          <a:p>
            <a:pPr marL="358775" indent="7938">
              <a:defRPr/>
            </a:pPr>
            <a:r>
              <a:rPr lang="ru-RU" sz="2800" dirty="0">
                <a:latin typeface="+mn-lt"/>
                <a:cs typeface="Times New Roman" pitchFamily="18" charset="0"/>
              </a:rPr>
              <a:t>(излагаются наиболее весомые аргументы в пользу собственной точки зрения).</a:t>
            </a:r>
          </a:p>
        </p:txBody>
      </p:sp>
    </p:spTree>
    <p:extLst>
      <p:ext uri="{BB962C8B-B14F-4D97-AF65-F5344CB8AC3E}">
        <p14:creationId xmlns:p14="http://schemas.microsoft.com/office/powerpoint/2010/main" xmlns="" val="419099335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Заголовок 1"/>
          <p:cNvSpPr>
            <a:spLocks noGrp="1"/>
          </p:cNvSpPr>
          <p:nvPr>
            <p:ph type="title"/>
          </p:nvPr>
        </p:nvSpPr>
        <p:spPr>
          <a:xfrm>
            <a:off x="500063" y="142875"/>
            <a:ext cx="8229600" cy="939800"/>
          </a:xfrm>
        </p:spPr>
        <p:txBody>
          <a:bodyPr/>
          <a:lstStyle/>
          <a:p>
            <a:r>
              <a:rPr lang="ru-RU" altLang="ru-RU" sz="3600" b="1" smtClean="0">
                <a:cs typeface="Times New Roman" pitchFamily="18" charset="0"/>
              </a:rPr>
              <a:t>Дискуссия в форме диалога</a:t>
            </a:r>
            <a:endParaRPr lang="ru-RU" altLang="ru-RU" sz="3600" b="1" smtClean="0"/>
          </a:p>
        </p:txBody>
      </p:sp>
      <p:graphicFrame>
        <p:nvGraphicFramePr>
          <p:cNvPr id="4" name="Содержимое 3"/>
          <p:cNvGraphicFramePr>
            <a:graphicFrameLocks noGrp="1"/>
          </p:cNvGraphicFramePr>
          <p:nvPr>
            <p:ph idx="1"/>
          </p:nvPr>
        </p:nvGraphicFramePr>
        <p:xfrm>
          <a:off x="714375" y="3143250"/>
          <a:ext cx="7786688" cy="1357313"/>
        </p:xfrm>
        <a:graphic>
          <a:graphicData uri="http://schemas.openxmlformats.org/drawingml/2006/table">
            <a:tbl>
              <a:tblPr/>
              <a:tblGrid>
                <a:gridCol w="2000250"/>
                <a:gridCol w="2571750"/>
                <a:gridCol w="3214688"/>
              </a:tblGrid>
              <a:tr h="714375">
                <a:tc>
                  <a:txBody>
                    <a:bodyPr/>
                    <a:lstStyle/>
                    <a:p>
                      <a:pPr marL="0" marR="0" lvl="0" indent="0" algn="ctr" defTabSz="914400" rtl="0" eaLnBrk="1" fontAlgn="base" latinLnBrk="0" hangingPunct="1">
                        <a:lnSpc>
                          <a:spcPts val="2400"/>
                        </a:lnSpc>
                        <a:spcBef>
                          <a:spcPct val="0"/>
                        </a:spcBef>
                        <a:spcAft>
                          <a:spcPts val="600"/>
                        </a:spcAft>
                        <a:buClrTx/>
                        <a:buSzTx/>
                        <a:buFontTx/>
                        <a:buNone/>
                        <a:tabLst/>
                      </a:pPr>
                      <a:r>
                        <a:rPr kumimoji="0" lang="ru-RU" sz="2400" b="0" i="1" u="none" strike="noStrike" cap="none" normalizeH="0" baseline="0" smtClean="0">
                          <a:ln>
                            <a:noFill/>
                          </a:ln>
                          <a:solidFill>
                            <a:srgbClr val="632523"/>
                          </a:solidFill>
                          <a:effectLst>
                            <a:outerShdw blurRad="38100" dist="38100" dir="2700000" algn="tl">
                              <a:srgbClr val="000000"/>
                            </a:outerShdw>
                          </a:effectLst>
                          <a:latin typeface="Arial" charset="0"/>
                          <a:cs typeface="Times New Roman" pitchFamily="18" charset="0"/>
                        </a:rPr>
                        <a:t>Цитата</a:t>
                      </a:r>
                    </a:p>
                  </a:txBody>
                  <a:tcPr marL="68580" marR="6858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400"/>
                        </a:lnSpc>
                        <a:spcBef>
                          <a:spcPct val="0"/>
                        </a:spcBef>
                        <a:spcAft>
                          <a:spcPts val="600"/>
                        </a:spcAft>
                        <a:buClrTx/>
                        <a:buSzTx/>
                        <a:buFontTx/>
                        <a:buNone/>
                        <a:tabLst/>
                      </a:pPr>
                      <a:r>
                        <a:rPr kumimoji="0" lang="ru-RU" sz="2400" b="0" i="1" u="none" strike="noStrike" cap="none" normalizeH="0" baseline="0" smtClean="0">
                          <a:ln>
                            <a:noFill/>
                          </a:ln>
                          <a:solidFill>
                            <a:srgbClr val="632523"/>
                          </a:solidFill>
                          <a:effectLst>
                            <a:outerShdw blurRad="38100" dist="38100" dir="2700000" algn="tl">
                              <a:srgbClr val="000000"/>
                            </a:outerShdw>
                          </a:effectLst>
                          <a:latin typeface="Arial" charset="0"/>
                          <a:cs typeface="Times New Roman" pitchFamily="18" charset="0"/>
                        </a:rPr>
                        <a:t>Мои комментарии</a:t>
                      </a:r>
                    </a:p>
                  </a:txBody>
                  <a:tcPr marL="68580" marR="6858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400"/>
                        </a:lnSpc>
                        <a:spcBef>
                          <a:spcPct val="0"/>
                        </a:spcBef>
                        <a:spcAft>
                          <a:spcPts val="600"/>
                        </a:spcAft>
                        <a:buClrTx/>
                        <a:buSzTx/>
                        <a:buFontTx/>
                        <a:buNone/>
                        <a:tabLst/>
                      </a:pPr>
                      <a:r>
                        <a:rPr kumimoji="0" lang="ru-RU" sz="2400" b="0" i="1" u="none" strike="noStrike" cap="none" normalizeH="0" baseline="0" smtClean="0">
                          <a:ln>
                            <a:noFill/>
                          </a:ln>
                          <a:solidFill>
                            <a:srgbClr val="632523"/>
                          </a:solidFill>
                          <a:effectLst>
                            <a:outerShdw blurRad="38100" dist="38100" dir="2700000" algn="tl">
                              <a:srgbClr val="000000"/>
                            </a:outerShdw>
                          </a:effectLst>
                          <a:latin typeface="Arial" charset="0"/>
                          <a:cs typeface="Times New Roman" pitchFamily="18" charset="0"/>
                        </a:rPr>
                        <a:t>Комментарии учащихся класса</a:t>
                      </a:r>
                    </a:p>
                  </a:txBody>
                  <a:tcPr marL="68580" marR="6858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642938">
                <a:tc>
                  <a:txBody>
                    <a:bodyPr/>
                    <a:lstStyle/>
                    <a:p>
                      <a:pPr marL="0" marR="0" lvl="0" indent="449263" algn="ctr" defTabSz="914400" rtl="0" eaLnBrk="1" fontAlgn="base" latinLnBrk="0" hangingPunct="1">
                        <a:lnSpc>
                          <a:spcPts val="2400"/>
                        </a:lnSpc>
                        <a:spcBef>
                          <a:spcPct val="0"/>
                        </a:spcBef>
                        <a:spcAft>
                          <a:spcPts val="1000"/>
                        </a:spcAft>
                        <a:buClrTx/>
                        <a:buSzTx/>
                        <a:buFontTx/>
                        <a:buNone/>
                        <a:tabLst/>
                      </a:pPr>
                      <a:endParaRPr kumimoji="0" lang="ru-RU" sz="2400" b="1" i="1" u="none" strike="noStrike" cap="none" normalizeH="0" baseline="0" smtClean="0">
                        <a:ln>
                          <a:noFill/>
                        </a:ln>
                        <a:solidFill>
                          <a:srgbClr val="17375E"/>
                        </a:solidFill>
                        <a:effectLst/>
                        <a:latin typeface="Arial" charset="0"/>
                        <a:cs typeface="Times New Roman" pitchFamily="18" charset="0"/>
                      </a:endParaRPr>
                    </a:p>
                  </a:txBody>
                  <a:tcPr marL="68580" marR="6858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449263" algn="ctr" defTabSz="914400" rtl="0" eaLnBrk="1" fontAlgn="base" latinLnBrk="0" hangingPunct="1">
                        <a:lnSpc>
                          <a:spcPts val="2400"/>
                        </a:lnSpc>
                        <a:spcBef>
                          <a:spcPct val="0"/>
                        </a:spcBef>
                        <a:spcAft>
                          <a:spcPts val="1000"/>
                        </a:spcAft>
                        <a:buClrTx/>
                        <a:buSzTx/>
                        <a:buFontTx/>
                        <a:buNone/>
                        <a:tabLst/>
                      </a:pPr>
                      <a:endParaRPr kumimoji="0" lang="ru-RU" sz="2400" b="1" i="1" u="none" strike="noStrike" cap="none" normalizeH="0" baseline="0" smtClean="0">
                        <a:ln>
                          <a:noFill/>
                        </a:ln>
                        <a:solidFill>
                          <a:srgbClr val="17375E"/>
                        </a:solidFill>
                        <a:effectLst/>
                        <a:latin typeface="Arial" charset="0"/>
                        <a:cs typeface="Times New Roman" pitchFamily="18" charset="0"/>
                      </a:endParaRPr>
                    </a:p>
                  </a:txBody>
                  <a:tcPr marL="68580" marR="6858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449263" algn="ctr" defTabSz="914400" rtl="0" eaLnBrk="1" fontAlgn="base" latinLnBrk="0" hangingPunct="1">
                        <a:lnSpc>
                          <a:spcPts val="2400"/>
                        </a:lnSpc>
                        <a:spcBef>
                          <a:spcPct val="0"/>
                        </a:spcBef>
                        <a:spcAft>
                          <a:spcPts val="1000"/>
                        </a:spcAft>
                        <a:buClrTx/>
                        <a:buSzTx/>
                        <a:buFontTx/>
                        <a:buNone/>
                        <a:tabLst/>
                      </a:pPr>
                      <a:endParaRPr kumimoji="0" lang="ru-RU" sz="2400" b="1" i="1" u="none" strike="noStrike" cap="none" normalizeH="0" baseline="0" smtClean="0">
                        <a:ln>
                          <a:noFill/>
                        </a:ln>
                        <a:solidFill>
                          <a:srgbClr val="17375E"/>
                        </a:solidFill>
                        <a:effectLst/>
                        <a:latin typeface="Arial" charset="0"/>
                        <a:cs typeface="Times New Roman" pitchFamily="18" charset="0"/>
                      </a:endParaRPr>
                    </a:p>
                  </a:txBody>
                  <a:tcPr marL="68580" marR="6858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3505" name="Прямоугольник 4"/>
          <p:cNvSpPr>
            <a:spLocks noChangeArrowheads="1"/>
          </p:cNvSpPr>
          <p:nvPr/>
        </p:nvSpPr>
        <p:spPr bwMode="auto">
          <a:xfrm>
            <a:off x="357188" y="1071563"/>
            <a:ext cx="8501062" cy="1938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ts val="2400"/>
              </a:lnSpc>
            </a:pPr>
            <a:r>
              <a:rPr lang="ru-RU" altLang="ru-RU" sz="2400">
                <a:cs typeface="Times New Roman" pitchFamily="18" charset="0"/>
              </a:rPr>
              <a:t>Учащимся предлагается текст.  В процессе чтения текста школьники выделяют цитаты из текста, над которыми хотелось бы поразмышлять. Учащиеся выписывают в тетрадь эти цитаты и собственные комментарии к ним. Для работы школьникам может быть предложена следующая таблица для заполнения.</a:t>
            </a:r>
          </a:p>
        </p:txBody>
      </p:sp>
      <p:sp>
        <p:nvSpPr>
          <p:cNvPr id="63506" name="Прямоугольник 5"/>
          <p:cNvSpPr>
            <a:spLocks noChangeArrowheads="1"/>
          </p:cNvSpPr>
          <p:nvPr/>
        </p:nvSpPr>
        <p:spPr bwMode="auto">
          <a:xfrm>
            <a:off x="428625" y="4714875"/>
            <a:ext cx="8358188" cy="1938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ts val="2400"/>
              </a:lnSpc>
            </a:pPr>
            <a:r>
              <a:rPr lang="ru-RU" altLang="ru-RU" sz="2400">
                <a:cs typeface="Times New Roman" pitchFamily="18" charset="0"/>
              </a:rPr>
              <a:t>Далее учащиеся по очереди зачитывают цитаты, указывают их нахождение в тексте. Затем «автор» цитаты заслушивает комментарии одноклассников, подводит итог, сообщает, с чем он согласен, а с чем нет, и далее высказывает собственную точку зрения, которая уже в дальнейшем не обсуждается.</a:t>
            </a:r>
            <a:endParaRPr lang="ru-RU" altLang="ru-RU" sz="2400"/>
          </a:p>
        </p:txBody>
      </p:sp>
    </p:spTree>
    <p:extLst>
      <p:ext uri="{BB962C8B-B14F-4D97-AF65-F5344CB8AC3E}">
        <p14:creationId xmlns:p14="http://schemas.microsoft.com/office/powerpoint/2010/main" xmlns="" val="316311806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500063" y="285750"/>
            <a:ext cx="8229600" cy="928688"/>
          </a:xfrm>
        </p:spPr>
        <p:txBody>
          <a:bodyPr/>
          <a:lstStyle/>
          <a:p>
            <a:pPr eaLnBrk="1" hangingPunct="1"/>
            <a:r>
              <a:rPr lang="ru-RU" altLang="ru-RU" sz="3600" b="1" smtClean="0"/>
              <a:t>Оценка дискуссии:</a:t>
            </a:r>
            <a:endParaRPr lang="ru-RU" altLang="ru-RU" sz="3600" smtClean="0"/>
          </a:p>
        </p:txBody>
      </p:sp>
      <p:sp>
        <p:nvSpPr>
          <p:cNvPr id="64515" name="Rectangle 3"/>
          <p:cNvSpPr>
            <a:spLocks noGrp="1" noChangeArrowheads="1"/>
          </p:cNvSpPr>
          <p:nvPr>
            <p:ph type="body" idx="1"/>
          </p:nvPr>
        </p:nvSpPr>
        <p:spPr>
          <a:xfrm>
            <a:off x="714375" y="1285875"/>
            <a:ext cx="7929563" cy="5143500"/>
          </a:xfrm>
        </p:spPr>
        <p:txBody>
          <a:bodyPr/>
          <a:lstStyle/>
          <a:p>
            <a:pPr marL="450850" indent="-450850" eaLnBrk="1" hangingPunct="1">
              <a:buFontTx/>
              <a:buAutoNum type="arabicPeriod"/>
            </a:pPr>
            <a:r>
              <a:rPr lang="ru-RU" altLang="ru-RU" sz="2800" smtClean="0"/>
              <a:t>Полезная. Узнал много нового, постараюсь узнать ещё больше (обращусь к другим источникам информации).</a:t>
            </a:r>
          </a:p>
          <a:p>
            <a:pPr marL="450850" indent="-450850" eaLnBrk="1" hangingPunct="1">
              <a:buFontTx/>
              <a:buAutoNum type="arabicPeriod"/>
            </a:pPr>
            <a:r>
              <a:rPr lang="ru-RU" altLang="ru-RU" sz="2800" smtClean="0"/>
              <a:t>Интересная, много думал, говорил, слушал.</a:t>
            </a:r>
          </a:p>
          <a:p>
            <a:pPr marL="450850" indent="-450850" eaLnBrk="1" hangingPunct="1">
              <a:buFontTx/>
              <a:buAutoNum type="arabicPeriod"/>
            </a:pPr>
            <a:r>
              <a:rPr lang="ru-RU" altLang="ru-RU" sz="2800" smtClean="0"/>
              <a:t>Живая.</a:t>
            </a:r>
          </a:p>
          <a:p>
            <a:pPr marL="450850" indent="-450850" eaLnBrk="1" hangingPunct="1">
              <a:buFontTx/>
              <a:buAutoNum type="arabicPeriod"/>
            </a:pPr>
            <a:r>
              <a:rPr lang="ru-RU" altLang="ru-RU" sz="2800" smtClean="0"/>
              <a:t>Весёлая.</a:t>
            </a:r>
          </a:p>
          <a:p>
            <a:pPr marL="450850" indent="-450850" eaLnBrk="1" hangingPunct="1">
              <a:buFontTx/>
              <a:buAutoNum type="arabicPeriod"/>
            </a:pPr>
            <a:r>
              <a:rPr lang="ru-RU" altLang="ru-RU" sz="2800" smtClean="0"/>
              <a:t>Скучная (почему?).</a:t>
            </a:r>
          </a:p>
          <a:p>
            <a:pPr marL="450850" indent="-450850" eaLnBrk="1" hangingPunct="1">
              <a:buFontTx/>
              <a:buAutoNum type="arabicPeriod"/>
            </a:pPr>
            <a:r>
              <a:rPr lang="ru-RU" altLang="ru-RU" sz="2800" smtClean="0"/>
              <a:t>Трудная (что вызвало наибольшие трудности?).</a:t>
            </a:r>
          </a:p>
        </p:txBody>
      </p:sp>
    </p:spTree>
    <p:extLst>
      <p:ext uri="{BB962C8B-B14F-4D97-AF65-F5344CB8AC3E}">
        <p14:creationId xmlns:p14="http://schemas.microsoft.com/office/powerpoint/2010/main" xmlns="" val="395275096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274638"/>
            <a:ext cx="8229600" cy="1082675"/>
          </a:xfrm>
        </p:spPr>
        <p:txBody>
          <a:bodyPr/>
          <a:lstStyle/>
          <a:p>
            <a:pPr eaLnBrk="1" hangingPunct="1"/>
            <a:r>
              <a:rPr lang="ru-RU" altLang="ru-RU" sz="4000" b="1" smtClean="0"/>
              <a:t>Оценка работы группы:</a:t>
            </a:r>
            <a:endParaRPr lang="ru-RU" altLang="ru-RU" sz="4000" smtClean="0"/>
          </a:p>
        </p:txBody>
      </p:sp>
      <p:sp>
        <p:nvSpPr>
          <p:cNvPr id="64515" name="Rectangle 3"/>
          <p:cNvSpPr>
            <a:spLocks noGrp="1" noChangeArrowheads="1"/>
          </p:cNvSpPr>
          <p:nvPr>
            <p:ph type="body" idx="1"/>
          </p:nvPr>
        </p:nvSpPr>
        <p:spPr>
          <a:xfrm>
            <a:off x="1143000" y="1714500"/>
            <a:ext cx="6643688" cy="4525963"/>
          </a:xfrm>
        </p:spPr>
        <p:txBody>
          <a:bodyPr/>
          <a:lstStyle/>
          <a:p>
            <a:pPr marL="450850" indent="-450850" eaLnBrk="1" hangingPunct="1">
              <a:buFontTx/>
              <a:buAutoNum type="arabicPeriod"/>
              <a:defRPr/>
            </a:pPr>
            <a:r>
              <a:rPr lang="ru-RU" sz="2800" dirty="0" smtClean="0"/>
              <a:t>Наша группа справилась отлично.</a:t>
            </a:r>
          </a:p>
          <a:p>
            <a:pPr marL="450850" indent="-450850" eaLnBrk="1" hangingPunct="1">
              <a:buFontTx/>
              <a:buAutoNum type="arabicPeriod"/>
              <a:defRPr/>
            </a:pPr>
            <a:r>
              <a:rPr lang="ru-RU" sz="2800" dirty="0" smtClean="0"/>
              <a:t>Хорошо.</a:t>
            </a:r>
          </a:p>
          <a:p>
            <a:pPr marL="450850" indent="-450850" eaLnBrk="1" hangingPunct="1">
              <a:buFontTx/>
              <a:buAutoNum type="arabicPeriod"/>
              <a:defRPr/>
            </a:pPr>
            <a:r>
              <a:rPr lang="ru-RU" sz="2800" dirty="0" smtClean="0"/>
              <a:t>Посредственно. Почему?</a:t>
            </a:r>
          </a:p>
          <a:p>
            <a:pPr marL="450850" indent="-450850" eaLnBrk="1" hangingPunct="1">
              <a:buFontTx/>
              <a:buAutoNum type="arabicPeriod"/>
              <a:defRPr/>
            </a:pPr>
            <a:r>
              <a:rPr lang="ru-RU" sz="2800" dirty="0" smtClean="0"/>
              <a:t>Не справилась с работой.</a:t>
            </a:r>
          </a:p>
          <a:p>
            <a:pPr marL="450850" indent="0" eaLnBrk="1" hangingPunct="1">
              <a:buFont typeface="Arial" charset="0"/>
              <a:buNone/>
              <a:defRPr/>
            </a:pPr>
            <a:r>
              <a:rPr lang="ru-RU" sz="2800" dirty="0" smtClean="0"/>
              <a:t>Что помешало? Что необходимо улучшить, чтобы продолжить работу вместе?</a:t>
            </a:r>
          </a:p>
        </p:txBody>
      </p:sp>
    </p:spTree>
    <p:extLst>
      <p:ext uri="{BB962C8B-B14F-4D97-AF65-F5344CB8AC3E}">
        <p14:creationId xmlns:p14="http://schemas.microsoft.com/office/powerpoint/2010/main" xmlns="" val="17895073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274638"/>
            <a:ext cx="8229600" cy="939800"/>
          </a:xfrm>
        </p:spPr>
        <p:txBody>
          <a:bodyPr/>
          <a:lstStyle/>
          <a:p>
            <a:pPr eaLnBrk="1" hangingPunct="1"/>
            <a:r>
              <a:rPr lang="ru-RU" altLang="ru-RU" sz="3600" b="1" smtClean="0"/>
              <a:t>Оценка собственной работы:</a:t>
            </a:r>
            <a:endParaRPr lang="ru-RU" altLang="ru-RU" sz="3600" smtClean="0"/>
          </a:p>
        </p:txBody>
      </p:sp>
      <p:sp>
        <p:nvSpPr>
          <p:cNvPr id="66563" name="Rectangle 3"/>
          <p:cNvSpPr>
            <a:spLocks noGrp="1" noChangeArrowheads="1"/>
          </p:cNvSpPr>
          <p:nvPr>
            <p:ph type="body" idx="1"/>
          </p:nvPr>
        </p:nvSpPr>
        <p:spPr>
          <a:xfrm>
            <a:off x="1000125" y="1500188"/>
            <a:ext cx="7186613" cy="4829175"/>
          </a:xfrm>
        </p:spPr>
        <p:txBody>
          <a:bodyPr/>
          <a:lstStyle/>
          <a:p>
            <a:pPr marL="450850" indent="-450850" eaLnBrk="1" hangingPunct="1">
              <a:buFontTx/>
              <a:buAutoNum type="arabicPeriod"/>
            </a:pPr>
            <a:r>
              <a:rPr lang="ru-RU" altLang="ru-RU" sz="2800" smtClean="0"/>
              <a:t>Во время дискуссии инициатива была </a:t>
            </a:r>
            <a:r>
              <a:rPr lang="en-US" altLang="ru-RU" sz="2800" smtClean="0"/>
              <a:t> </a:t>
            </a:r>
            <a:r>
              <a:rPr lang="ru-RU" altLang="ru-RU" sz="2800" smtClean="0"/>
              <a:t>в моих руках.</a:t>
            </a:r>
          </a:p>
          <a:p>
            <a:pPr marL="450850" indent="-450850" eaLnBrk="1" hangingPunct="1">
              <a:buFontTx/>
              <a:buAutoNum type="arabicPeriod"/>
            </a:pPr>
            <a:r>
              <a:rPr lang="ru-RU" altLang="ru-RU" sz="2800" smtClean="0"/>
              <a:t>Я поддерживал инициативу других, создавал благоприятную атмосферу для дискуссии.</a:t>
            </a:r>
          </a:p>
          <a:p>
            <a:pPr marL="450850" indent="-450850" eaLnBrk="1" hangingPunct="1">
              <a:buFontTx/>
              <a:buAutoNum type="arabicPeriod"/>
            </a:pPr>
            <a:r>
              <a:rPr lang="ru-RU" altLang="ru-RU" sz="2800" smtClean="0"/>
              <a:t>Я был пассивен в работе, просто слушал обсуждение.</a:t>
            </a:r>
          </a:p>
          <a:p>
            <a:pPr marL="450850" indent="-450850" eaLnBrk="1" hangingPunct="1">
              <a:buFontTx/>
              <a:buAutoNum type="arabicPeriod"/>
            </a:pPr>
            <a:r>
              <a:rPr lang="ru-RU" altLang="ru-RU" sz="2800" smtClean="0"/>
              <a:t>Я отказывался от работы, противопоставлял себя мнению других.</a:t>
            </a:r>
          </a:p>
        </p:txBody>
      </p:sp>
    </p:spTree>
    <p:extLst>
      <p:ext uri="{BB962C8B-B14F-4D97-AF65-F5344CB8AC3E}">
        <p14:creationId xmlns:p14="http://schemas.microsoft.com/office/powerpoint/2010/main" xmlns="" val="67259599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Личностные результаты</a:t>
            </a:r>
            <a:endParaRPr lang="ru-RU" dirty="0"/>
          </a:p>
        </p:txBody>
      </p:sp>
      <p:sp>
        <p:nvSpPr>
          <p:cNvPr id="3" name="Объект 2"/>
          <p:cNvSpPr>
            <a:spLocks noGrp="1"/>
          </p:cNvSpPr>
          <p:nvPr>
            <p:ph idx="1"/>
          </p:nvPr>
        </p:nvSpPr>
        <p:spPr>
          <a:xfrm>
            <a:off x="457200" y="1268760"/>
            <a:ext cx="8363272" cy="5256584"/>
          </a:xfrm>
        </p:spPr>
        <p:txBody>
          <a:bodyPr/>
          <a:lstStyle/>
          <a:p>
            <a:pPr lvl="0"/>
            <a:r>
              <a:rPr lang="ru-RU" sz="1600" dirty="0"/>
              <a:t>развитие умения самостоятельно приобретать необходимые знания, применять их на практике, работать с информацией, формулировать выводы и на их основе выявлять и решать проблемы;</a:t>
            </a:r>
          </a:p>
          <a:p>
            <a:pPr lvl="0"/>
            <a:r>
              <a:rPr lang="ru-RU" sz="1600" dirty="0"/>
              <a:t>развитие способности принимать и осуществлять перемены, делать выбор, быть ответственным за результат собственных действий, уметь предотвращать конфликтные ситуации;</a:t>
            </a:r>
          </a:p>
          <a:p>
            <a:pPr lvl="0"/>
            <a:r>
              <a:rPr lang="ru-RU" sz="1600" dirty="0"/>
              <a:t>приобретение коммуникативных умений и опыта сотрудничества для выявления социально-экологических проблем и путей их решения</a:t>
            </a:r>
            <a:r>
              <a:rPr lang="ru-RU" sz="1600" dirty="0" smtClean="0"/>
              <a:t>;</a:t>
            </a:r>
            <a:endParaRPr lang="ru-RU" sz="1600" dirty="0"/>
          </a:p>
          <a:p>
            <a:pPr lvl="0"/>
            <a:r>
              <a:rPr lang="ru-RU" sz="1600" dirty="0" smtClean="0"/>
              <a:t>достижение </a:t>
            </a:r>
            <a:r>
              <a:rPr lang="ru-RU" sz="1600" dirty="0"/>
              <a:t>взаимопонимания, успешного взаимодействия с педагогами и сверстниками в учебных и жизненных ситуациях;</a:t>
            </a:r>
          </a:p>
          <a:p>
            <a:pPr lvl="0"/>
            <a:r>
              <a:rPr lang="ru-RU" sz="1600" dirty="0"/>
              <a:t>способность ставить цели и строить жизненные планы;</a:t>
            </a:r>
          </a:p>
          <a:p>
            <a:pPr lvl="0"/>
            <a:r>
              <a:rPr lang="ru-RU" sz="1600" dirty="0"/>
              <a:t>адекватная самооценка учебной и социально-значимой деятельности, уровня </a:t>
            </a:r>
            <a:r>
              <a:rPr lang="ru-RU" sz="1600" dirty="0" smtClean="0"/>
              <a:t>с </a:t>
            </a:r>
            <a:r>
              <a:rPr lang="ru-RU" sz="1600" dirty="0" err="1" smtClean="0"/>
              <a:t>формированности</a:t>
            </a:r>
            <a:r>
              <a:rPr lang="ru-RU" sz="1600" dirty="0" smtClean="0"/>
              <a:t> </a:t>
            </a:r>
            <a:r>
              <a:rPr lang="ru-RU" sz="1600" dirty="0"/>
              <a:t>ключевых образовательных компетентностей.</a:t>
            </a:r>
          </a:p>
          <a:p>
            <a:pPr lvl="0"/>
            <a:r>
              <a:rPr lang="ru-RU" sz="1600" dirty="0"/>
              <a:t>достижение взаимопонимания, успешного взаимодействия с педагогами и сверстниками в учебных и жизненных ситуациях;</a:t>
            </a:r>
          </a:p>
          <a:p>
            <a:pPr lvl="0"/>
            <a:r>
              <a:rPr lang="ru-RU" sz="1600" dirty="0"/>
              <a:t>способность ставить цели и строить жизненные планы;</a:t>
            </a:r>
          </a:p>
          <a:p>
            <a:pPr lvl="0"/>
            <a:r>
              <a:rPr lang="ru-RU" sz="1600" dirty="0"/>
              <a:t>адекватная самооценка учебной и социально-значимой деятельности, уровня </a:t>
            </a:r>
            <a:r>
              <a:rPr lang="ru-RU" sz="1600" dirty="0" err="1"/>
              <a:t>сформированности</a:t>
            </a:r>
            <a:r>
              <a:rPr lang="ru-RU" sz="1600" dirty="0"/>
              <a:t> ключевых образовательных компетентностей.</a:t>
            </a:r>
          </a:p>
          <a:p>
            <a:pPr marL="0" lvl="0" indent="0">
              <a:buNone/>
            </a:pPr>
            <a:r>
              <a:rPr lang="ru-RU" sz="1600" dirty="0" smtClean="0"/>
              <a:t>.</a:t>
            </a:r>
            <a:endParaRPr lang="ru-RU" sz="1600" dirty="0"/>
          </a:p>
          <a:p>
            <a:endParaRPr lang="ru-RU" sz="1400" dirty="0"/>
          </a:p>
        </p:txBody>
      </p:sp>
    </p:spTree>
    <p:extLst>
      <p:ext uri="{BB962C8B-B14F-4D97-AF65-F5344CB8AC3E}">
        <p14:creationId xmlns:p14="http://schemas.microsoft.com/office/powerpoint/2010/main" xmlns="" val="354304479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500063" y="0"/>
            <a:ext cx="8075612" cy="1235075"/>
          </a:xfrm>
        </p:spPr>
        <p:txBody>
          <a:bodyPr/>
          <a:lstStyle/>
          <a:p>
            <a:pPr>
              <a:defRPr/>
            </a:pPr>
            <a:r>
              <a:rPr lang="ru-RU" sz="3600" b="1" dirty="0" smtClean="0">
                <a:solidFill>
                  <a:srgbClr val="953735"/>
                </a:solidFill>
                <a:effectLst>
                  <a:outerShdw blurRad="38100" dist="38100" dir="2700000" algn="tl">
                    <a:srgbClr val="000000"/>
                  </a:outerShdw>
                </a:effectLst>
                <a:ea typeface="+mn-ea"/>
                <a:cs typeface="Arial" pitchFamily="34" charset="0"/>
              </a:rPr>
              <a:t>Оценка деятельности учащихся на уроках</a:t>
            </a:r>
          </a:p>
        </p:txBody>
      </p:sp>
      <p:sp>
        <p:nvSpPr>
          <p:cNvPr id="67587" name="Rectangle 3"/>
          <p:cNvSpPr>
            <a:spLocks noGrp="1" noChangeArrowheads="1"/>
          </p:cNvSpPr>
          <p:nvPr>
            <p:ph type="body" idx="1"/>
          </p:nvPr>
        </p:nvSpPr>
        <p:spPr>
          <a:xfrm>
            <a:off x="142875" y="1285875"/>
            <a:ext cx="8786813" cy="5572125"/>
          </a:xfrm>
        </p:spPr>
        <p:txBody>
          <a:bodyPr/>
          <a:lstStyle/>
          <a:p>
            <a:pPr marL="0" indent="450850" algn="just" eaLnBrk="1" hangingPunct="1">
              <a:lnSpc>
                <a:spcPts val="2400"/>
              </a:lnSpc>
              <a:spcBef>
                <a:spcPct val="0"/>
              </a:spcBef>
              <a:spcAft>
                <a:spcPts val="600"/>
              </a:spcAft>
              <a:buFont typeface="Wingdings" pitchFamily="2" charset="2"/>
              <a:buNone/>
            </a:pPr>
            <a:r>
              <a:rPr lang="ru-RU" altLang="ru-RU" sz="2400" smtClean="0"/>
              <a:t>Важным этапом работы учителя, применяющего личностно-ориентированные подходы в рамках уроков, является оценка учебной деятельности учащихся.</a:t>
            </a:r>
            <a:r>
              <a:rPr lang="en-US" altLang="ru-RU" sz="2400" smtClean="0"/>
              <a:t> </a:t>
            </a:r>
            <a:r>
              <a:rPr lang="ru-RU" altLang="ru-RU" sz="2400" smtClean="0"/>
              <a:t>При этом учитель может оценить:</a:t>
            </a:r>
          </a:p>
          <a:p>
            <a:pPr marL="890588" lvl="1" indent="-433388" eaLnBrk="1" hangingPunct="1">
              <a:spcBef>
                <a:spcPct val="0"/>
              </a:spcBef>
              <a:buClr>
                <a:schemeClr val="tx1"/>
              </a:buClr>
              <a:buFont typeface="Wingdings" pitchFamily="2" charset="2"/>
              <a:buChar char="ü"/>
            </a:pPr>
            <a:r>
              <a:rPr lang="ru-RU" altLang="ru-RU" sz="2200" smtClean="0"/>
              <a:t>инициативу учащихся, </a:t>
            </a:r>
          </a:p>
          <a:p>
            <a:pPr marL="890588" lvl="1" indent="-433388" eaLnBrk="1" hangingPunct="1">
              <a:spcBef>
                <a:spcPct val="0"/>
              </a:spcBef>
              <a:buClr>
                <a:schemeClr val="tx1"/>
              </a:buClr>
              <a:buFont typeface="Wingdings" pitchFamily="2" charset="2"/>
              <a:buChar char="ü"/>
            </a:pPr>
            <a:r>
              <a:rPr lang="ru-RU" altLang="ru-RU" sz="2200" smtClean="0"/>
              <a:t>умение слушать и слышать,</a:t>
            </a:r>
          </a:p>
          <a:p>
            <a:pPr marL="890588" lvl="1" indent="-433388" eaLnBrk="1" hangingPunct="1">
              <a:spcBef>
                <a:spcPct val="0"/>
              </a:spcBef>
              <a:buClr>
                <a:schemeClr val="tx1"/>
              </a:buClr>
              <a:buFont typeface="Wingdings" pitchFamily="2" charset="2"/>
              <a:buChar char="ü"/>
            </a:pPr>
            <a:r>
              <a:rPr lang="ru-RU" altLang="ru-RU" sz="2200" smtClean="0"/>
              <a:t>доброжелательный или оценочный подход к товарищам,</a:t>
            </a:r>
          </a:p>
          <a:p>
            <a:pPr marL="890588" lvl="1" indent="-433388" eaLnBrk="1" hangingPunct="1">
              <a:spcBef>
                <a:spcPct val="0"/>
              </a:spcBef>
              <a:buClr>
                <a:schemeClr val="tx1"/>
              </a:buClr>
              <a:buFont typeface="Wingdings" pitchFamily="2" charset="2"/>
              <a:buChar char="ü"/>
            </a:pPr>
            <a:r>
              <a:rPr lang="ru-RU" altLang="ru-RU" sz="2200" smtClean="0"/>
              <a:t>организованность и умение объединяться для групповой деятельности,</a:t>
            </a:r>
          </a:p>
          <a:p>
            <a:pPr marL="890588" lvl="1" indent="-433388" eaLnBrk="1" hangingPunct="1">
              <a:spcBef>
                <a:spcPct val="0"/>
              </a:spcBef>
              <a:buClr>
                <a:schemeClr val="tx1"/>
              </a:buClr>
              <a:buFont typeface="Wingdings" pitchFamily="2" charset="2"/>
              <a:buChar char="ü"/>
            </a:pPr>
            <a:r>
              <a:rPr lang="ru-RU" altLang="ru-RU" sz="2200" smtClean="0"/>
              <a:t>поддержку инициативы других,</a:t>
            </a:r>
          </a:p>
          <a:p>
            <a:pPr marL="890588" lvl="1" indent="-433388" eaLnBrk="1" hangingPunct="1">
              <a:spcBef>
                <a:spcPct val="0"/>
              </a:spcBef>
              <a:buClr>
                <a:schemeClr val="tx1"/>
              </a:buClr>
              <a:buFont typeface="Wingdings" pitchFamily="2" charset="2"/>
              <a:buChar char="ü"/>
            </a:pPr>
            <a:r>
              <a:rPr lang="ru-RU" altLang="ru-RU" sz="2200" smtClean="0"/>
              <a:t>пассивность, отказ от работы,</a:t>
            </a:r>
          </a:p>
          <a:p>
            <a:pPr marL="890588" lvl="1" indent="-433388" eaLnBrk="1" hangingPunct="1">
              <a:spcBef>
                <a:spcPct val="0"/>
              </a:spcBef>
              <a:buClr>
                <a:schemeClr val="tx1"/>
              </a:buClr>
              <a:buFont typeface="Wingdings" pitchFamily="2" charset="2"/>
              <a:buChar char="ü"/>
            </a:pPr>
            <a:r>
              <a:rPr lang="ru-RU" altLang="ru-RU" sz="2200" smtClean="0"/>
              <a:t>умение встать на точку зрения партнёра,</a:t>
            </a:r>
          </a:p>
          <a:p>
            <a:pPr marL="890588" lvl="1" indent="-433388" eaLnBrk="1" hangingPunct="1">
              <a:spcBef>
                <a:spcPct val="0"/>
              </a:spcBef>
              <a:buClr>
                <a:schemeClr val="tx1"/>
              </a:buClr>
              <a:buFont typeface="Wingdings" pitchFamily="2" charset="2"/>
              <a:buChar char="ü"/>
            </a:pPr>
            <a:r>
              <a:rPr lang="ru-RU" altLang="ru-RU" sz="2200" smtClean="0"/>
              <a:t>умение склонить собеседника к своей точке зрения,</a:t>
            </a:r>
          </a:p>
          <a:p>
            <a:pPr marL="890588" lvl="1" indent="-433388" eaLnBrk="1" hangingPunct="1">
              <a:spcBef>
                <a:spcPct val="0"/>
              </a:spcBef>
              <a:buClr>
                <a:schemeClr val="tx1"/>
              </a:buClr>
              <a:buFont typeface="Wingdings" pitchFamily="2" charset="2"/>
              <a:buChar char="ü"/>
            </a:pPr>
            <a:r>
              <a:rPr lang="ru-RU" altLang="ru-RU" sz="2200" smtClean="0"/>
              <a:t>аргументированность выводов,</a:t>
            </a:r>
          </a:p>
          <a:p>
            <a:pPr marL="890588" lvl="1" indent="-433388" eaLnBrk="1" hangingPunct="1">
              <a:spcBef>
                <a:spcPct val="0"/>
              </a:spcBef>
              <a:buClr>
                <a:schemeClr val="tx1"/>
              </a:buClr>
              <a:buFont typeface="Wingdings" pitchFamily="2" charset="2"/>
              <a:buChar char="ü"/>
            </a:pPr>
            <a:r>
              <a:rPr lang="ru-RU" altLang="ru-RU" sz="2200" smtClean="0"/>
              <a:t>степень самостоятельностив работе,</a:t>
            </a:r>
          </a:p>
          <a:p>
            <a:pPr marL="890588" lvl="1" indent="-433388" eaLnBrk="1" hangingPunct="1">
              <a:spcBef>
                <a:spcPct val="0"/>
              </a:spcBef>
              <a:buClr>
                <a:schemeClr val="tx1"/>
              </a:buClr>
              <a:buFont typeface="Wingdings" pitchFamily="2" charset="2"/>
              <a:buChar char="ü"/>
            </a:pPr>
            <a:r>
              <a:rPr lang="ru-RU" altLang="ru-RU" sz="2200" smtClean="0"/>
              <a:t>креативность.</a:t>
            </a:r>
          </a:p>
        </p:txBody>
      </p:sp>
    </p:spTree>
    <p:extLst>
      <p:ext uri="{BB962C8B-B14F-4D97-AF65-F5344CB8AC3E}">
        <p14:creationId xmlns:p14="http://schemas.microsoft.com/office/powerpoint/2010/main" xmlns="" val="88684398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dirty="0">
                <a:latin typeface="Segoe Script" panose="020B0504020000000003" pitchFamily="34" charset="0"/>
              </a:rPr>
              <a:t>Урок 11. Экологические кризисы в истории цивилизации</a:t>
            </a:r>
          </a:p>
        </p:txBody>
      </p:sp>
      <p:sp>
        <p:nvSpPr>
          <p:cNvPr id="5" name="Прямоугольник 4"/>
          <p:cNvSpPr/>
          <p:nvPr/>
        </p:nvSpPr>
        <p:spPr>
          <a:xfrm>
            <a:off x="107504" y="1268760"/>
            <a:ext cx="8928992" cy="5139869"/>
          </a:xfrm>
          <a:prstGeom prst="rect">
            <a:avLst/>
          </a:prstGeom>
        </p:spPr>
        <p:txBody>
          <a:bodyPr wrap="square">
            <a:spAutoFit/>
          </a:bodyPr>
          <a:lstStyle/>
          <a:p>
            <a:r>
              <a:rPr lang="ru-RU" sz="1400" b="1" dirty="0"/>
              <a:t>Цель:</a:t>
            </a:r>
            <a:r>
              <a:rPr lang="ru-RU" sz="1400" dirty="0"/>
              <a:t> сформировать представление учащихся об экологическом кризисе, его значении в контексте устойчивого развития цивилизации.</a:t>
            </a:r>
          </a:p>
          <a:p>
            <a:r>
              <a:rPr lang="ru-RU" sz="1400" b="1" dirty="0"/>
              <a:t>Задачи:</a:t>
            </a:r>
          </a:p>
          <a:p>
            <a:r>
              <a:rPr lang="ru-RU" sz="1400" dirty="0"/>
              <a:t>•	ознакомить учащихся с основными экологическими кризисами в истории человечества, дать представление о тесной взаимосвязи общества и природы;</a:t>
            </a:r>
          </a:p>
          <a:p>
            <a:r>
              <a:rPr lang="ru-RU" sz="1400" dirty="0"/>
              <a:t>•	способствовать развитию устной и письменной речи, творческих способностей учащихся;</a:t>
            </a:r>
          </a:p>
          <a:p>
            <a:r>
              <a:rPr lang="ru-RU" sz="1400" dirty="0"/>
              <a:t>•	развить навыки самостоятельной работы с литературой, способность синтезировать и анализировать информацию.</a:t>
            </a:r>
          </a:p>
          <a:p>
            <a:r>
              <a:rPr lang="ru-RU" b="1" dirty="0"/>
              <a:t>Планируемые результаты обучения</a:t>
            </a:r>
          </a:p>
          <a:p>
            <a:r>
              <a:rPr lang="ru-RU" i="1" u="sng" dirty="0"/>
              <a:t>Предметные результаты:</a:t>
            </a:r>
            <a:r>
              <a:rPr lang="ru-RU" u="sng" dirty="0"/>
              <a:t> </a:t>
            </a:r>
            <a:r>
              <a:rPr lang="ru-RU" dirty="0"/>
              <a:t>умение формулировать понятия экологического кризиса и катастрофы, приводить примеры из истории человечества, выявлять предпосылки современного экологического кризиса.</a:t>
            </a:r>
          </a:p>
          <a:p>
            <a:r>
              <a:rPr lang="ru-RU" i="1" u="sng" dirty="0" err="1"/>
              <a:t>Метапредметные</a:t>
            </a:r>
            <a:r>
              <a:rPr lang="ru-RU" i="1" u="sng" dirty="0"/>
              <a:t> результаты: </a:t>
            </a:r>
            <a:r>
              <a:rPr lang="ru-RU" dirty="0"/>
              <a:t>умение применять системный подход к окружающей среде, выявлять причинно-следственные связи различных процессов, принимать решения по их устранению, использовать коммуникативные навыки при разработке стратегии решения экологических проблем, работать в команде, аргументировать и представлять свою позицию.</a:t>
            </a:r>
          </a:p>
          <a:p>
            <a:r>
              <a:rPr lang="ru-RU" i="1" u="sng" dirty="0"/>
              <a:t>Личностные результаты</a:t>
            </a:r>
            <a:r>
              <a:rPr lang="ru-RU" dirty="0"/>
              <a:t>: формирование ответственного отношения к объектам окружающей среды, понимание влияния социально-экономических процессов на состояние природной и социальной </a:t>
            </a:r>
            <a:r>
              <a:rPr lang="ru-RU" dirty="0" smtClean="0"/>
              <a:t>среды</a:t>
            </a:r>
            <a:endParaRPr lang="ru-RU" dirty="0"/>
          </a:p>
        </p:txBody>
      </p:sp>
    </p:spTree>
    <p:extLst>
      <p:ext uri="{BB962C8B-B14F-4D97-AF65-F5344CB8AC3E}">
        <p14:creationId xmlns:p14="http://schemas.microsoft.com/office/powerpoint/2010/main" xmlns="" val="279198294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188640"/>
            <a:ext cx="8712968" cy="6555641"/>
          </a:xfrm>
          <a:prstGeom prst="rect">
            <a:avLst/>
          </a:prstGeom>
        </p:spPr>
        <p:txBody>
          <a:bodyPr wrap="square">
            <a:spAutoFit/>
          </a:bodyPr>
          <a:lstStyle/>
          <a:p>
            <a:r>
              <a:rPr lang="ru-RU" b="1" dirty="0"/>
              <a:t>Основное  </a:t>
            </a:r>
            <a:r>
              <a:rPr lang="ru-RU" b="1" dirty="0" smtClean="0"/>
              <a:t>содержание…</a:t>
            </a:r>
            <a:endParaRPr lang="ru-RU" b="1" dirty="0"/>
          </a:p>
          <a:p>
            <a:r>
              <a:rPr lang="ru-RU" b="1" dirty="0"/>
              <a:t>Ценностный аспект</a:t>
            </a:r>
            <a:r>
              <a:rPr lang="ru-RU" dirty="0"/>
              <a:t>: в процессе урока формируются ценностные представления о новых правилах жизни, важных для каждого из нас и для всего человечества (экологический кризис был порождён несоответствием устаревшего стиля жизни как новым научно-техническим возможностям человечества, так и ограниченным возможностям </a:t>
            </a:r>
            <a:r>
              <a:rPr lang="ru-RU" dirty="0" err="1"/>
              <a:t>саморегуляции</a:t>
            </a:r>
            <a:r>
              <a:rPr lang="ru-RU" dirty="0"/>
              <a:t> стабильности биосферы, не только ростом потребления, но и стратегическими ошибками экономического развития), закладываются основы экологического мышления и поведения.</a:t>
            </a:r>
            <a:endParaRPr lang="ru-RU" b="1" dirty="0"/>
          </a:p>
          <a:p>
            <a:r>
              <a:rPr lang="ru-RU" dirty="0"/>
              <a:t>Оборудование: фотографии, видеофильмы, презентации об экологических кризисах и катастрофах, путях их предотвращения, ксерокопии стихотворения М. Ю. Лермонтова «Три пальмы».</a:t>
            </a:r>
          </a:p>
          <a:p>
            <a:r>
              <a:rPr lang="ru-RU" b="1" dirty="0"/>
              <a:t>Тип урока: </a:t>
            </a:r>
            <a:r>
              <a:rPr lang="ru-RU" dirty="0"/>
              <a:t>изучение нового материала.</a:t>
            </a:r>
          </a:p>
          <a:p>
            <a:r>
              <a:rPr lang="ru-RU" b="1" dirty="0"/>
              <a:t>Ход урока</a:t>
            </a:r>
          </a:p>
          <a:p>
            <a:r>
              <a:rPr lang="ru-RU" b="1" dirty="0"/>
              <a:t>	</a:t>
            </a:r>
            <a:r>
              <a:rPr lang="ru-RU" b="1" dirty="0" smtClean="0"/>
              <a:t>…</a:t>
            </a:r>
            <a:r>
              <a:rPr lang="ru-RU" sz="2400" i="1" dirty="0" smtClean="0"/>
              <a:t>Коллективная </a:t>
            </a:r>
            <a:r>
              <a:rPr lang="ru-RU" sz="2400" i="1" dirty="0"/>
              <a:t>работа. </a:t>
            </a:r>
            <a:r>
              <a:rPr lang="ru-RU" sz="2400" dirty="0"/>
              <a:t>В процессе коллективного обсуждения учитель выясняет, какая информация оказалась верной, где и почему были допущены ошибки, что </a:t>
            </a:r>
            <a:r>
              <a:rPr lang="ru-RU" sz="2400" i="1" dirty="0"/>
              <a:t>учащиеся узнали нового.</a:t>
            </a:r>
          </a:p>
          <a:p>
            <a:r>
              <a:rPr lang="ru-RU" sz="2400" i="1" dirty="0"/>
              <a:t>	</a:t>
            </a:r>
            <a:r>
              <a:rPr lang="ru-RU" sz="2400" i="1" dirty="0" smtClean="0"/>
              <a:t>…</a:t>
            </a:r>
            <a:r>
              <a:rPr lang="ru-RU" sz="2400" dirty="0" smtClean="0"/>
              <a:t>Коллективная </a:t>
            </a:r>
            <a:r>
              <a:rPr lang="ru-RU" sz="2400" dirty="0"/>
              <a:t>работа. Для проверки качества усвоения учебного материала учитель предлагает ответить на вопросы рубрики «Подумайте и ответьте</a:t>
            </a:r>
            <a:r>
              <a:rPr lang="ru-RU" sz="2400" dirty="0" smtClean="0"/>
              <a:t>».</a:t>
            </a:r>
            <a:endParaRPr lang="ru-RU" sz="2400" dirty="0"/>
          </a:p>
        </p:txBody>
      </p:sp>
    </p:spTree>
    <p:extLst>
      <p:ext uri="{BB962C8B-B14F-4D97-AF65-F5344CB8AC3E}">
        <p14:creationId xmlns:p14="http://schemas.microsoft.com/office/powerpoint/2010/main" xmlns="" val="83819446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58847"/>
            <a:ext cx="8964488" cy="6740307"/>
          </a:xfrm>
          <a:prstGeom prst="rect">
            <a:avLst/>
          </a:prstGeom>
        </p:spPr>
        <p:txBody>
          <a:bodyPr wrap="square">
            <a:spAutoFit/>
          </a:bodyPr>
          <a:lstStyle/>
          <a:p>
            <a:r>
              <a:rPr lang="ru-RU" sz="2400" b="1" dirty="0"/>
              <a:t>Индивидуальная работа</a:t>
            </a:r>
            <a:r>
              <a:rPr lang="ru-RU" sz="2400" dirty="0"/>
              <a:t>. В качестве итоговой рефлексии учащиеся совместно с учителем оценивают работу на уроке, а также выясняют, совпала ли оценка учителя с их собственной оценкой своей деятельности.</a:t>
            </a:r>
          </a:p>
          <a:p>
            <a:endParaRPr lang="ru-RU" sz="2400" dirty="0"/>
          </a:p>
          <a:p>
            <a:endParaRPr lang="ru-RU" sz="2400" dirty="0"/>
          </a:p>
          <a:p>
            <a:r>
              <a:rPr lang="ru-RU" sz="2400" b="1" dirty="0"/>
              <a:t>Опросник</a:t>
            </a:r>
          </a:p>
          <a:p>
            <a:r>
              <a:rPr lang="ru-RU" sz="2400" dirty="0"/>
              <a:t>1.	Я справился(-ась) с работой хорошо:</a:t>
            </a:r>
          </a:p>
          <a:p>
            <a:r>
              <a:rPr lang="ru-RU" sz="2400" dirty="0"/>
              <a:t>•	внимательно читал (-а);</a:t>
            </a:r>
          </a:p>
          <a:p>
            <a:r>
              <a:rPr lang="ru-RU" sz="2400" dirty="0"/>
              <a:t>•	думал(-а), обсуждал(-а), заполнял(-а) таблицу.</a:t>
            </a:r>
          </a:p>
          <a:p>
            <a:r>
              <a:rPr lang="ru-RU" sz="2400" dirty="0"/>
              <a:t>2.	Я был(-а) недостаточно активен(-на) (почему?).</a:t>
            </a:r>
          </a:p>
          <a:p>
            <a:r>
              <a:rPr lang="ru-RU" sz="2400" dirty="0"/>
              <a:t>3.	Что вызвало трудности?</a:t>
            </a:r>
          </a:p>
          <a:p>
            <a:endParaRPr lang="ru-RU" sz="2400" dirty="0"/>
          </a:p>
          <a:p>
            <a:endParaRPr lang="ru-RU" sz="2400" dirty="0"/>
          </a:p>
          <a:p>
            <a:r>
              <a:rPr lang="ru-RU" sz="2400" b="1" dirty="0"/>
              <a:t>Домашнее задание</a:t>
            </a:r>
          </a:p>
          <a:p>
            <a:r>
              <a:rPr lang="ru-RU" sz="2400" dirty="0"/>
              <a:t>1. Прочитать стихотворение М. Ю. Лермонтова «Три пальмы». Определить, какие экологические проблемы затронуты в </a:t>
            </a:r>
            <a:r>
              <a:rPr lang="ru-RU" sz="2400" dirty="0" smtClean="0"/>
              <a:t>стихотворении</a:t>
            </a:r>
            <a:endParaRPr lang="ru-RU" sz="2400" dirty="0"/>
          </a:p>
        </p:txBody>
      </p:sp>
    </p:spTree>
    <p:extLst>
      <p:ext uri="{BB962C8B-B14F-4D97-AF65-F5344CB8AC3E}">
        <p14:creationId xmlns:p14="http://schemas.microsoft.com/office/powerpoint/2010/main" xmlns="" val="206980722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lstStyle/>
          <a:p>
            <a:r>
              <a:rPr lang="ru-RU" dirty="0"/>
              <a:t>Тест (пример к уроку 11)</a:t>
            </a:r>
          </a:p>
        </p:txBody>
      </p:sp>
      <p:sp>
        <p:nvSpPr>
          <p:cNvPr id="4" name="Прямоугольник 3"/>
          <p:cNvSpPr/>
          <p:nvPr/>
        </p:nvSpPr>
        <p:spPr>
          <a:xfrm>
            <a:off x="107504" y="908720"/>
            <a:ext cx="8712968" cy="6001643"/>
          </a:xfrm>
          <a:prstGeom prst="rect">
            <a:avLst/>
          </a:prstGeom>
        </p:spPr>
        <p:txBody>
          <a:bodyPr wrap="square">
            <a:spAutoFit/>
          </a:bodyPr>
          <a:lstStyle/>
          <a:p>
            <a:r>
              <a:rPr lang="ru-RU" sz="1600" i="1" dirty="0"/>
              <a:t>1. Человеческая деятельность, направленная на восстановление природной среды, нарушенной в результате хозяйственной деятельности человека или природных процессов, является … воздействием.</a:t>
            </a:r>
          </a:p>
          <a:p>
            <a:r>
              <a:rPr lang="ru-RU" sz="1600" b="1" dirty="0"/>
              <a:t>а) конструктивным;</a:t>
            </a:r>
          </a:p>
          <a:p>
            <a:r>
              <a:rPr lang="ru-RU" sz="1600" dirty="0"/>
              <a:t> б) стабилизирующим; </a:t>
            </a:r>
          </a:p>
          <a:p>
            <a:r>
              <a:rPr lang="ru-RU" sz="1600" dirty="0"/>
              <a:t>в) деструктивным.</a:t>
            </a:r>
          </a:p>
          <a:p>
            <a:r>
              <a:rPr lang="ru-RU" sz="1600" dirty="0"/>
              <a:t>2</a:t>
            </a:r>
            <a:r>
              <a:rPr lang="ru-RU" sz="1600" i="1" dirty="0"/>
              <a:t>. Совокупность геохимических процессов, вызванных горно-технической, инженерно-строительной и сельскохозяйственной деятельностью человека, называется …</a:t>
            </a:r>
          </a:p>
          <a:p>
            <a:r>
              <a:rPr lang="ru-RU" sz="1600" dirty="0"/>
              <a:t>а) </a:t>
            </a:r>
            <a:r>
              <a:rPr lang="ru-RU" sz="1600" dirty="0" err="1"/>
              <a:t>ноогенезом</a:t>
            </a:r>
            <a:r>
              <a:rPr lang="ru-RU" sz="1600" dirty="0"/>
              <a:t>; </a:t>
            </a:r>
          </a:p>
          <a:p>
            <a:r>
              <a:rPr lang="ru-RU" sz="1600" dirty="0"/>
              <a:t>б) урбанизацией; </a:t>
            </a:r>
          </a:p>
          <a:p>
            <a:r>
              <a:rPr lang="ru-RU" sz="1600" dirty="0"/>
              <a:t>в) </a:t>
            </a:r>
            <a:r>
              <a:rPr lang="ru-RU" sz="1600" dirty="0" err="1"/>
              <a:t>экоцентризмом</a:t>
            </a:r>
            <a:r>
              <a:rPr lang="ru-RU" sz="1600" dirty="0"/>
              <a:t>; </a:t>
            </a:r>
          </a:p>
          <a:p>
            <a:r>
              <a:rPr lang="ru-RU" sz="1600" b="1" dirty="0"/>
              <a:t>г) </a:t>
            </a:r>
            <a:r>
              <a:rPr lang="ru-RU" sz="1600" b="1" dirty="0" err="1"/>
              <a:t>техногенезом</a:t>
            </a:r>
            <a:r>
              <a:rPr lang="ru-RU" sz="1600" dirty="0"/>
              <a:t>.</a:t>
            </a:r>
          </a:p>
          <a:p>
            <a:r>
              <a:rPr lang="ru-RU" sz="1600" dirty="0"/>
              <a:t>3</a:t>
            </a:r>
            <a:r>
              <a:rPr lang="ru-RU" sz="1600" i="1" dirty="0"/>
              <a:t>. Экологическое неблагополучие, характеризующееся глубокими необратимыми изменениями окружающей среды и существенным ухудшением здоровья населения, называется …</a:t>
            </a:r>
          </a:p>
          <a:p>
            <a:r>
              <a:rPr lang="ru-RU" sz="1600" dirty="0"/>
              <a:t>а) экологическим риском; </a:t>
            </a:r>
          </a:p>
          <a:p>
            <a:r>
              <a:rPr lang="ru-RU" sz="1600" dirty="0"/>
              <a:t>б) экологическим кризисом; </a:t>
            </a:r>
          </a:p>
          <a:p>
            <a:r>
              <a:rPr lang="ru-RU" sz="1600" b="1" dirty="0"/>
              <a:t>в) экологической катастрофой.</a:t>
            </a:r>
          </a:p>
          <a:p>
            <a:r>
              <a:rPr lang="ru-RU" sz="1600" dirty="0"/>
              <a:t>4. Что относится к «законам» экологии, которые сформулировал в 1974 году Б. Коммонер?</a:t>
            </a:r>
          </a:p>
          <a:p>
            <a:r>
              <a:rPr lang="ru-RU" sz="1600" b="1" dirty="0"/>
              <a:t>а) все должно куда-то деваться; </a:t>
            </a:r>
          </a:p>
          <a:p>
            <a:r>
              <a:rPr lang="ru-RU" sz="1600" b="1" dirty="0"/>
              <a:t>б) природа «знает» лучше; </a:t>
            </a:r>
          </a:p>
          <a:p>
            <a:r>
              <a:rPr lang="ru-RU" sz="1600" b="1" dirty="0"/>
              <a:t>в) ничто не дается даром;</a:t>
            </a:r>
          </a:p>
          <a:p>
            <a:r>
              <a:rPr lang="ru-RU" sz="1600" b="1" dirty="0"/>
              <a:t>г) все связано со всем.</a:t>
            </a:r>
          </a:p>
        </p:txBody>
      </p:sp>
    </p:spTree>
    <p:extLst>
      <p:ext uri="{BB962C8B-B14F-4D97-AF65-F5344CB8AC3E}">
        <p14:creationId xmlns:p14="http://schemas.microsoft.com/office/powerpoint/2010/main" xmlns="" val="99303242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p:cNvSpPr>
          <p:nvPr/>
        </p:nvSpPr>
        <p:spPr bwMode="auto">
          <a:xfrm>
            <a:off x="457200" y="116632"/>
            <a:ext cx="8229600" cy="1872208"/>
          </a:xfrm>
          <a:prstGeom prst="rect">
            <a:avLst/>
          </a:prstGeom>
          <a:noFill/>
          <a:ln w="9525">
            <a:noFill/>
            <a:miter lim="800000"/>
            <a:headEnd/>
            <a:tailEnd/>
          </a:ln>
        </p:spPr>
        <p:txBody>
          <a:bodyPr anchor="ctr"/>
          <a:lstStyle/>
          <a:p>
            <a:pPr algn="ctr" fontAlgn="auto">
              <a:spcBef>
                <a:spcPct val="0"/>
              </a:spcBef>
              <a:spcAft>
                <a:spcPts val="0"/>
              </a:spcAft>
              <a:defRPr/>
            </a:pPr>
            <a:r>
              <a:rPr lang="ru-RU" sz="2800" b="1" spc="200" dirty="0">
                <a:solidFill>
                  <a:srgbClr val="0004AC"/>
                </a:solidFill>
                <a:latin typeface="Segoe Script" panose="020B0504020000000003" pitchFamily="34" charset="0"/>
              </a:rPr>
              <a:t>Индикаторы устойчивого развития  образовательного учреждения </a:t>
            </a:r>
          </a:p>
        </p:txBody>
      </p:sp>
      <p:sp>
        <p:nvSpPr>
          <p:cNvPr id="3" name="Содержимое 2"/>
          <p:cNvSpPr>
            <a:spLocks/>
          </p:cNvSpPr>
          <p:nvPr/>
        </p:nvSpPr>
        <p:spPr bwMode="auto">
          <a:xfrm>
            <a:off x="714348" y="1916832"/>
            <a:ext cx="8001027" cy="4369688"/>
          </a:xfrm>
          <a:prstGeom prst="rect">
            <a:avLst/>
          </a:prstGeom>
          <a:noFill/>
          <a:ln w="9525">
            <a:noFill/>
            <a:miter lim="800000"/>
            <a:headEnd/>
            <a:tailEnd/>
          </a:ln>
        </p:spPr>
        <p:txBody>
          <a:bodyPr/>
          <a:lstStyle/>
          <a:p>
            <a:pPr marL="271463" indent="-271463" fontAlgn="auto">
              <a:lnSpc>
                <a:spcPct val="150000"/>
              </a:lnSpc>
              <a:spcAft>
                <a:spcPts val="0"/>
              </a:spcAft>
              <a:buBlip>
                <a:blip r:embed="rId2"/>
              </a:buBlip>
              <a:defRPr/>
            </a:pPr>
            <a:r>
              <a:rPr lang="ru-RU" sz="3200" dirty="0">
                <a:effectLst>
                  <a:outerShdw blurRad="38100" dist="38100" dir="2700000" algn="tl">
                    <a:srgbClr val="000000">
                      <a:alpha val="43137"/>
                    </a:srgbClr>
                  </a:outerShdw>
                </a:effectLst>
                <a:hlinkClick r:id="rId3" action="ppaction://hlinksldjump"/>
              </a:rPr>
              <a:t>Организация образовательной среды </a:t>
            </a:r>
            <a:endParaRPr lang="ru-RU" sz="3200" dirty="0">
              <a:effectLst>
                <a:outerShdw blurRad="38100" dist="38100" dir="2700000" algn="tl">
                  <a:srgbClr val="000000">
                    <a:alpha val="43137"/>
                  </a:srgbClr>
                </a:outerShdw>
              </a:effectLst>
            </a:endParaRPr>
          </a:p>
          <a:p>
            <a:pPr marL="271463" indent="-271463" fontAlgn="auto">
              <a:lnSpc>
                <a:spcPct val="150000"/>
              </a:lnSpc>
              <a:spcAft>
                <a:spcPts val="0"/>
              </a:spcAft>
              <a:buBlip>
                <a:blip r:embed="rId2"/>
              </a:buBlip>
              <a:defRPr/>
            </a:pPr>
            <a:r>
              <a:rPr lang="ru-RU" sz="3200" dirty="0">
                <a:effectLst>
                  <a:outerShdw blurRad="38100" dist="38100" dir="2700000" algn="tl">
                    <a:srgbClr val="000000">
                      <a:alpha val="43137"/>
                    </a:srgbClr>
                  </a:outerShdw>
                </a:effectLst>
                <a:hlinkClick r:id="rId4" action="ppaction://hlinksldjump"/>
              </a:rPr>
              <a:t>Участие в местном самоуправлении </a:t>
            </a:r>
            <a:endParaRPr lang="ru-RU" sz="3200" dirty="0">
              <a:effectLst>
                <a:outerShdw blurRad="38100" dist="38100" dir="2700000" algn="tl">
                  <a:srgbClr val="000000">
                    <a:alpha val="43137"/>
                  </a:srgbClr>
                </a:outerShdw>
              </a:effectLst>
            </a:endParaRPr>
          </a:p>
          <a:p>
            <a:pPr marL="271463" indent="-271463" fontAlgn="auto">
              <a:lnSpc>
                <a:spcPct val="150000"/>
              </a:lnSpc>
              <a:spcAft>
                <a:spcPts val="0"/>
              </a:spcAft>
              <a:buBlip>
                <a:blip r:embed="rId2"/>
              </a:buBlip>
              <a:defRPr/>
            </a:pPr>
            <a:r>
              <a:rPr lang="ru-RU" sz="3200" dirty="0">
                <a:effectLst>
                  <a:outerShdw blurRad="38100" dist="38100" dir="2700000" algn="tl">
                    <a:srgbClr val="000000">
                      <a:alpha val="43137"/>
                    </a:srgbClr>
                  </a:outerShdw>
                </a:effectLst>
                <a:hlinkClick r:id="rId5" action="ppaction://hlinksldjump"/>
              </a:rPr>
              <a:t>Совершенствование системы управления</a:t>
            </a:r>
            <a:endParaRPr lang="ru-RU" sz="3200" dirty="0">
              <a:effectLst>
                <a:outerShdw blurRad="38100" dist="38100" dir="2700000" algn="tl">
                  <a:srgbClr val="000000">
                    <a:alpha val="43137"/>
                  </a:srgbClr>
                </a:outerShdw>
              </a:effectLst>
            </a:endParaRPr>
          </a:p>
          <a:p>
            <a:pPr marL="271463" indent="-271463" fontAlgn="auto">
              <a:lnSpc>
                <a:spcPct val="150000"/>
              </a:lnSpc>
              <a:spcAft>
                <a:spcPts val="0"/>
              </a:spcAft>
              <a:buBlip>
                <a:blip r:embed="rId2"/>
              </a:buBlip>
              <a:defRPr/>
            </a:pPr>
            <a:r>
              <a:rPr lang="ru-RU" sz="3200" dirty="0">
                <a:effectLst>
                  <a:outerShdw blurRad="38100" dist="38100" dir="2700000" algn="tl">
                    <a:srgbClr val="000000">
                      <a:alpha val="43137"/>
                    </a:srgbClr>
                  </a:outerShdw>
                </a:effectLst>
                <a:hlinkClick r:id="rId5" action="ppaction://hlinksldjump"/>
              </a:rPr>
              <a:t>Рациональное использование </a:t>
            </a:r>
            <a:r>
              <a:rPr lang="ru-RU" sz="3200" dirty="0" smtClean="0">
                <a:effectLst>
                  <a:outerShdw blurRad="38100" dist="38100" dir="2700000" algn="tl">
                    <a:srgbClr val="000000">
                      <a:alpha val="43137"/>
                    </a:srgbClr>
                  </a:outerShdw>
                </a:effectLst>
                <a:hlinkClick r:id="rId5" action="ppaction://hlinksldjump"/>
              </a:rPr>
              <a:t>ресурсов</a:t>
            </a:r>
            <a:endParaRPr lang="ru-RU" sz="3200" dirty="0">
              <a:effectLst>
                <a:outerShdw blurRad="38100" dist="38100" dir="2700000" algn="tl">
                  <a:srgbClr val="000000">
                    <a:alpha val="43137"/>
                  </a:srgbClr>
                </a:outerShdw>
              </a:effectLst>
            </a:endParaRPr>
          </a:p>
          <a:p>
            <a:pPr marL="271463" indent="-271463" fontAlgn="auto">
              <a:lnSpc>
                <a:spcPct val="150000"/>
              </a:lnSpc>
              <a:spcAft>
                <a:spcPts val="0"/>
              </a:spcAft>
              <a:buBlip>
                <a:blip r:embed="rId2"/>
              </a:buBlip>
              <a:defRPr/>
            </a:pPr>
            <a:endParaRPr lang="ru-RU"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18544071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098" name="Picture 2" descr="https://fs00.infourok.ru/images/doc/119/139449/img1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116632"/>
            <a:ext cx="9144000" cy="642595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8755276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12" y="24503"/>
            <a:ext cx="6696744" cy="595851"/>
          </a:xfrm>
          <a:prstGeom prst="rect">
            <a:avLst/>
          </a:prstGeom>
          <a:noFill/>
        </p:spPr>
        <p:txBody>
          <a:bodyPr wrap="square" lIns="102408" tIns="51204" rIns="102408" bIns="51204" rtlCol="0">
            <a:spAutoFit/>
          </a:bodyPr>
          <a:lstStyle/>
          <a:p>
            <a:pPr defTabSz="1024077"/>
            <a:r>
              <a:rPr lang="ru-RU" sz="3200" dirty="0">
                <a:solidFill>
                  <a:srgbClr val="FFFFFF"/>
                </a:solidFill>
                <a:latin typeface="Impact"/>
              </a:rPr>
              <a:t>Как купить:</a:t>
            </a:r>
          </a:p>
        </p:txBody>
      </p:sp>
      <p:sp>
        <p:nvSpPr>
          <p:cNvPr id="3" name="Прямоугольник 2"/>
          <p:cNvSpPr/>
          <p:nvPr/>
        </p:nvSpPr>
        <p:spPr>
          <a:xfrm>
            <a:off x="214282" y="214290"/>
            <a:ext cx="3571900" cy="518906"/>
          </a:xfrm>
          <a:prstGeom prst="rect">
            <a:avLst/>
          </a:prstGeom>
        </p:spPr>
        <p:txBody>
          <a:bodyPr wrap="square" lIns="102408" tIns="51204" rIns="102408" bIns="51204">
            <a:spAutoFit/>
          </a:bodyPr>
          <a:lstStyle/>
          <a:p>
            <a:pPr defTabSz="1024077"/>
            <a:r>
              <a:rPr lang="en-US" sz="2700" b="1" dirty="0">
                <a:solidFill>
                  <a:srgbClr val="0070C0"/>
                </a:solidFill>
                <a:effectLst>
                  <a:outerShdw blurRad="38100" dist="38100" dir="2700000" algn="tl">
                    <a:srgbClr val="000000">
                      <a:alpha val="43137"/>
                    </a:srgbClr>
                  </a:outerShdw>
                </a:effectLst>
              </a:rPr>
              <a:t>http://www.prosv.ru/</a:t>
            </a:r>
            <a:endParaRPr lang="ru-RU" sz="2700" b="1" dirty="0">
              <a:solidFill>
                <a:srgbClr val="0070C0"/>
              </a:solidFill>
              <a:effectLst>
                <a:outerShdw blurRad="38100" dist="38100" dir="2700000" algn="tl">
                  <a:srgbClr val="000000">
                    <a:alpha val="43137"/>
                  </a:srgbClr>
                </a:outerShdw>
              </a:effectLst>
            </a:endParaRPr>
          </a:p>
        </p:txBody>
      </p:sp>
      <p:sp>
        <p:nvSpPr>
          <p:cNvPr id="4" name="Прямоугольник 3"/>
          <p:cNvSpPr/>
          <p:nvPr/>
        </p:nvSpPr>
        <p:spPr>
          <a:xfrm>
            <a:off x="5000628" y="642918"/>
            <a:ext cx="3739771" cy="518906"/>
          </a:xfrm>
          <a:prstGeom prst="rect">
            <a:avLst/>
          </a:prstGeom>
        </p:spPr>
        <p:txBody>
          <a:bodyPr wrap="none" lIns="102408" tIns="51204" rIns="102408" bIns="51204">
            <a:spAutoFit/>
          </a:bodyPr>
          <a:lstStyle/>
          <a:p>
            <a:pPr defTabSz="1024077"/>
            <a:r>
              <a:rPr lang="en-US" sz="2700" b="1" dirty="0">
                <a:solidFill>
                  <a:srgbClr val="0070C0"/>
                </a:solidFill>
                <a:effectLst>
                  <a:outerShdw blurRad="38100" dist="38100" dir="2700000" algn="tl">
                    <a:srgbClr val="000000">
                      <a:alpha val="43137"/>
                    </a:srgbClr>
                  </a:outerShdw>
                </a:effectLst>
              </a:rPr>
              <a:t>https://shop.prosv.ru/</a:t>
            </a:r>
            <a:endParaRPr lang="ru-RU" sz="2700" b="1" dirty="0">
              <a:solidFill>
                <a:srgbClr val="0070C0"/>
              </a:solidFill>
              <a:effectLst>
                <a:outerShdw blurRad="38100" dist="38100" dir="2700000" algn="tl">
                  <a:srgbClr val="000000">
                    <a:alpha val="43137"/>
                  </a:srgbClr>
                </a:outerShdw>
              </a:effectLst>
            </a:endParaRPr>
          </a:p>
        </p:txBody>
      </p:sp>
      <p:pic>
        <p:nvPicPr>
          <p:cNvPr id="7" name="Рисунок 6"/>
          <p:cNvPicPr>
            <a:picLocks noChangeAspect="1"/>
          </p:cNvPicPr>
          <p:nvPr/>
        </p:nvPicPr>
        <p:blipFill rotWithShape="1">
          <a:blip r:embed="rId2" cstate="print">
            <a:extLst>
              <a:ext uri="{28A0092B-C50C-407E-A947-70E740481C1C}">
                <a14:useLocalDpi xmlns:a14="http://schemas.microsoft.com/office/drawing/2010/main" xmlns="" val="0"/>
              </a:ext>
            </a:extLst>
          </a:blip>
          <a:srcRect t="50000"/>
          <a:stretch/>
        </p:blipFill>
        <p:spPr>
          <a:xfrm>
            <a:off x="199230" y="5639342"/>
            <a:ext cx="3817400" cy="939062"/>
          </a:xfrm>
          <a:prstGeom prst="rect">
            <a:avLst/>
          </a:prstGeom>
          <a:ln>
            <a:noFill/>
          </a:ln>
          <a:effectLst>
            <a:outerShdw blurRad="190500" algn="tl" rotWithShape="0">
              <a:srgbClr val="000000">
                <a:alpha val="70000"/>
              </a:srgbClr>
            </a:outerShdw>
          </a:effectLst>
        </p:spPr>
      </p:pic>
      <p:pic>
        <p:nvPicPr>
          <p:cNvPr id="9" name="Рисунок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056258" y="5739852"/>
            <a:ext cx="515742" cy="802400"/>
          </a:xfrm>
          <a:prstGeom prst="rect">
            <a:avLst/>
          </a:prstGeom>
        </p:spPr>
      </p:pic>
      <p:pic>
        <p:nvPicPr>
          <p:cNvPr id="10" name="Рисунок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86182" y="214290"/>
            <a:ext cx="1143008" cy="1046863"/>
          </a:xfrm>
          <a:prstGeom prst="rect">
            <a:avLst/>
          </a:prstGeom>
        </p:spPr>
      </p:pic>
      <p:sp>
        <p:nvSpPr>
          <p:cNvPr id="11" name="Прямоугольник 10"/>
          <p:cNvSpPr/>
          <p:nvPr/>
        </p:nvSpPr>
        <p:spPr>
          <a:xfrm>
            <a:off x="4659785" y="5670472"/>
            <a:ext cx="4572000" cy="962109"/>
          </a:xfrm>
          <a:prstGeom prst="rect">
            <a:avLst/>
          </a:prstGeom>
        </p:spPr>
        <p:txBody>
          <a:bodyPr lIns="38405" tIns="19202" rIns="38405" bIns="19202">
            <a:spAutoFit/>
          </a:bodyPr>
          <a:lstStyle/>
          <a:p>
            <a:r>
              <a:rPr lang="ru-RU" sz="1500" dirty="0"/>
              <a:t>Для образовательных организаций:</a:t>
            </a:r>
          </a:p>
          <a:p>
            <a:r>
              <a:rPr lang="ru-RU" sz="1500" dirty="0"/>
              <a:t>отдел по работе с государственными заказами</a:t>
            </a:r>
            <a:r>
              <a:rPr lang="ru-RU" sz="1500" dirty="0" smtClean="0"/>
              <a:t>:</a:t>
            </a:r>
            <a:endParaRPr lang="en-US" sz="1500" dirty="0" smtClean="0"/>
          </a:p>
          <a:p>
            <a:r>
              <a:rPr lang="ru-RU" sz="1500" dirty="0" smtClean="0"/>
              <a:t> </a:t>
            </a:r>
            <a:r>
              <a:rPr lang="ru-RU" sz="1500" b="1" dirty="0">
                <a:solidFill>
                  <a:srgbClr val="002060"/>
                </a:solidFill>
              </a:rPr>
              <a:t>GTrofimova@prosv.ru; </a:t>
            </a:r>
            <a:endParaRPr lang="ru-RU" sz="1500" b="1" dirty="0" smtClean="0">
              <a:solidFill>
                <a:srgbClr val="002060"/>
              </a:solidFill>
            </a:endParaRPr>
          </a:p>
          <a:p>
            <a:r>
              <a:rPr lang="ru-RU" sz="1500" b="1" dirty="0" smtClean="0">
                <a:solidFill>
                  <a:srgbClr val="002060"/>
                </a:solidFill>
              </a:rPr>
              <a:t>+</a:t>
            </a:r>
            <a:r>
              <a:rPr lang="ru-RU" sz="1500" b="1" dirty="0">
                <a:solidFill>
                  <a:srgbClr val="002060"/>
                </a:solidFill>
              </a:rPr>
              <a:t>7(495) 789-30-40 (доб. 41-44)</a:t>
            </a:r>
          </a:p>
        </p:txBody>
      </p:sp>
      <p:pic>
        <p:nvPicPr>
          <p:cNvPr id="12"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97579" y="1497154"/>
            <a:ext cx="6724412" cy="389299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28974816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7"/>
          <p:cNvSpPr txBox="1">
            <a:spLocks/>
          </p:cNvSpPr>
          <p:nvPr/>
        </p:nvSpPr>
        <p:spPr bwMode="auto">
          <a:xfrm>
            <a:off x="2214546" y="548680"/>
            <a:ext cx="7143800" cy="1594436"/>
          </a:xfrm>
          <a:prstGeom prst="rect">
            <a:avLst/>
          </a:prstGeom>
          <a:noFill/>
          <a:ln>
            <a:noFill/>
          </a:ln>
          <a:extLst/>
        </p:spPr>
        <p:txBody>
          <a:bodyPr/>
          <a:lstStyle>
            <a:lvl1pPr marL="342900" indent="-342900" algn="l" rtl="0" eaLnBrk="0" fontAlgn="base" hangingPunct="0">
              <a:spcBef>
                <a:spcPct val="20000"/>
              </a:spcBef>
              <a:spcAft>
                <a:spcPct val="0"/>
              </a:spcAft>
              <a:buChar char="•"/>
              <a:defRPr sz="3200">
                <a:solidFill>
                  <a:srgbClr val="0D5F30"/>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800">
                <a:solidFill>
                  <a:srgbClr val="0D5F30"/>
                </a:solidFill>
                <a:latin typeface="Arial" pitchFamily="34" charset="0"/>
                <a:cs typeface="Arial" pitchFamily="34" charset="0"/>
              </a:defRPr>
            </a:lvl2pPr>
            <a:lvl3pPr marL="1143000" indent="-228600" algn="l" rtl="0" eaLnBrk="0" fontAlgn="base" hangingPunct="0">
              <a:spcBef>
                <a:spcPct val="20000"/>
              </a:spcBef>
              <a:spcAft>
                <a:spcPct val="0"/>
              </a:spcAft>
              <a:buChar char="•"/>
              <a:defRPr sz="2400">
                <a:solidFill>
                  <a:srgbClr val="0D5F30"/>
                </a:solidFill>
                <a:latin typeface="Arial" pitchFamily="34" charset="0"/>
                <a:cs typeface="Arial" pitchFamily="34" charset="0"/>
              </a:defRPr>
            </a:lvl3pPr>
            <a:lvl4pPr marL="1600200" indent="-228600" algn="l" rtl="0" eaLnBrk="0" fontAlgn="base" hangingPunct="0">
              <a:spcBef>
                <a:spcPct val="20000"/>
              </a:spcBef>
              <a:spcAft>
                <a:spcPct val="0"/>
              </a:spcAft>
              <a:buChar char="–"/>
              <a:defRPr sz="2000">
                <a:solidFill>
                  <a:srgbClr val="0D5F30"/>
                </a:solidFill>
                <a:latin typeface="Arial" pitchFamily="34" charset="0"/>
                <a:cs typeface="Arial" pitchFamily="34" charset="0"/>
              </a:defRPr>
            </a:lvl4pPr>
            <a:lvl5pPr marL="2057400" indent="-228600" algn="l" rtl="0" eaLnBrk="0" fontAlgn="base" hangingPunct="0">
              <a:spcBef>
                <a:spcPct val="20000"/>
              </a:spcBef>
              <a:spcAft>
                <a:spcPct val="0"/>
              </a:spcAft>
              <a:buChar char="»"/>
              <a:defRPr sz="2000">
                <a:solidFill>
                  <a:srgbClr val="0D5F30"/>
                </a:solidFill>
                <a:latin typeface="Arial" pitchFamily="34" charset="0"/>
                <a:cs typeface="Arial" pitchFamily="34" charset="0"/>
              </a:defRPr>
            </a:lvl5pPr>
            <a:lvl6pPr marL="2514600" indent="-228600" algn="l" rtl="0" fontAlgn="base">
              <a:spcBef>
                <a:spcPct val="20000"/>
              </a:spcBef>
              <a:spcAft>
                <a:spcPct val="0"/>
              </a:spcAft>
              <a:buChar char="»"/>
              <a:defRPr sz="2000">
                <a:solidFill>
                  <a:srgbClr val="006C00"/>
                </a:solidFill>
                <a:latin typeface="+mn-lt"/>
              </a:defRPr>
            </a:lvl6pPr>
            <a:lvl7pPr marL="2971800" indent="-228600" algn="l" rtl="0" fontAlgn="base">
              <a:spcBef>
                <a:spcPct val="20000"/>
              </a:spcBef>
              <a:spcAft>
                <a:spcPct val="0"/>
              </a:spcAft>
              <a:buChar char="»"/>
              <a:defRPr sz="2000">
                <a:solidFill>
                  <a:srgbClr val="006C00"/>
                </a:solidFill>
                <a:latin typeface="+mn-lt"/>
              </a:defRPr>
            </a:lvl7pPr>
            <a:lvl8pPr marL="3429000" indent="-228600" algn="l" rtl="0" fontAlgn="base">
              <a:spcBef>
                <a:spcPct val="20000"/>
              </a:spcBef>
              <a:spcAft>
                <a:spcPct val="0"/>
              </a:spcAft>
              <a:buChar char="»"/>
              <a:defRPr sz="2000">
                <a:solidFill>
                  <a:srgbClr val="006C00"/>
                </a:solidFill>
                <a:latin typeface="+mn-lt"/>
              </a:defRPr>
            </a:lvl8pPr>
            <a:lvl9pPr marL="3886200" indent="-228600" algn="l" rtl="0" fontAlgn="base">
              <a:spcBef>
                <a:spcPct val="20000"/>
              </a:spcBef>
              <a:spcAft>
                <a:spcPct val="0"/>
              </a:spcAft>
              <a:buChar char="»"/>
              <a:defRPr sz="2000">
                <a:solidFill>
                  <a:srgbClr val="006C00"/>
                </a:solidFill>
                <a:latin typeface="+mn-lt"/>
              </a:defRPr>
            </a:lvl9pPr>
          </a:lstStyle>
          <a:p>
            <a:pPr marL="0" indent="0">
              <a:spcBef>
                <a:spcPts val="1200"/>
              </a:spcBef>
              <a:buFontTx/>
              <a:buNone/>
              <a:defRPr/>
            </a:pPr>
            <a:r>
              <a:rPr lang="ru-RU" sz="1800" b="1" dirty="0" err="1" smtClean="0"/>
              <a:t>Аргунова</a:t>
            </a:r>
            <a:r>
              <a:rPr lang="ru-RU" sz="1800" b="1" dirty="0" smtClean="0"/>
              <a:t> Марина Вячеславовна </a:t>
            </a:r>
          </a:p>
          <a:p>
            <a:pPr marL="0" indent="0">
              <a:spcBef>
                <a:spcPts val="1200"/>
              </a:spcBef>
              <a:buFontTx/>
              <a:buNone/>
              <a:defRPr/>
            </a:pPr>
            <a:r>
              <a:rPr lang="ru-RU" sz="1800" dirty="0" err="1"/>
              <a:t>e-mail</a:t>
            </a:r>
            <a:r>
              <a:rPr lang="ru-RU" sz="1800" dirty="0"/>
              <a:t>: </a:t>
            </a:r>
            <a:r>
              <a:rPr lang="ru-RU" sz="1800" dirty="0" err="1" smtClean="0">
                <a:hlinkClick r:id="rId2"/>
              </a:rPr>
              <a:t>m.v.argunova@gmail.com</a:t>
            </a:r>
            <a:r>
              <a:rPr lang="ru-RU" sz="1800" dirty="0" smtClean="0"/>
              <a:t> </a:t>
            </a:r>
            <a:r>
              <a:rPr lang="ru-RU" sz="1800" b="1" dirty="0" smtClean="0">
                <a:solidFill>
                  <a:srgbClr val="00B050"/>
                </a:solidFill>
                <a:effectLst>
                  <a:outerShdw blurRad="38100" dist="38100" dir="2700000" algn="tl">
                    <a:srgbClr val="000000">
                      <a:alpha val="43137"/>
                    </a:srgbClr>
                  </a:outerShdw>
                </a:effectLst>
              </a:rPr>
              <a:t> </a:t>
            </a:r>
            <a:r>
              <a:rPr lang="ru-RU" sz="1800" dirty="0" smtClean="0"/>
              <a:t>телефон: (903)</a:t>
            </a:r>
            <a:r>
              <a:rPr lang="en-US" sz="1800" dirty="0" smtClean="0"/>
              <a:t> </a:t>
            </a:r>
            <a:r>
              <a:rPr lang="ru-RU" sz="1800" dirty="0" smtClean="0"/>
              <a:t>713</a:t>
            </a:r>
            <a:r>
              <a:rPr lang="en-US" sz="1800" dirty="0" smtClean="0"/>
              <a:t> </a:t>
            </a:r>
            <a:r>
              <a:rPr lang="ru-RU" sz="1800" dirty="0" smtClean="0"/>
              <a:t>32</a:t>
            </a:r>
            <a:r>
              <a:rPr lang="en-US" sz="1800" dirty="0" smtClean="0"/>
              <a:t> </a:t>
            </a:r>
            <a:r>
              <a:rPr lang="ru-RU" sz="1800" dirty="0" smtClean="0"/>
              <a:t>62</a:t>
            </a:r>
          </a:p>
          <a:p>
            <a:pPr marL="0" indent="0">
              <a:spcBef>
                <a:spcPts val="1200"/>
              </a:spcBef>
              <a:buFontTx/>
              <a:buNone/>
              <a:defRPr/>
            </a:pPr>
            <a:r>
              <a:rPr lang="ru-RU" sz="1800" dirty="0" smtClean="0"/>
              <a:t>Московский центр развития кадрового </a:t>
            </a:r>
          </a:p>
          <a:p>
            <a:pPr marL="0" indent="0">
              <a:spcBef>
                <a:spcPts val="1200"/>
              </a:spcBef>
              <a:buFontTx/>
              <a:buNone/>
              <a:defRPr/>
            </a:pPr>
            <a:r>
              <a:rPr lang="ru-RU" sz="1800" dirty="0" smtClean="0"/>
              <a:t>потенциала образования</a:t>
            </a:r>
          </a:p>
        </p:txBody>
      </p:sp>
      <p:pic>
        <p:nvPicPr>
          <p:cNvPr id="128003" name="Рисунок 1"/>
          <p:cNvPicPr>
            <a:picLocks noChangeAspect="1"/>
          </p:cNvPicPr>
          <p:nvPr/>
        </p:nvPicPr>
        <p:blipFill>
          <a:blip r:embed="rId3" cstate="print"/>
          <a:srcRect/>
          <a:stretch>
            <a:fillRect/>
          </a:stretch>
        </p:blipFill>
        <p:spPr bwMode="auto">
          <a:xfrm>
            <a:off x="323528" y="285727"/>
            <a:ext cx="1426019" cy="1857389"/>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214282" y="2642860"/>
            <a:ext cx="1714512" cy="1722244"/>
          </a:xfrm>
          <a:prstGeom prst="rect">
            <a:avLst/>
          </a:prstGeom>
          <a:noFill/>
          <a:ln w="9525">
            <a:noFill/>
            <a:miter lim="800000"/>
            <a:headEnd/>
            <a:tailEnd/>
          </a:ln>
          <a:effectLst/>
        </p:spPr>
      </p:pic>
      <p:sp>
        <p:nvSpPr>
          <p:cNvPr id="9" name="Объект 7"/>
          <p:cNvSpPr txBox="1">
            <a:spLocks/>
          </p:cNvSpPr>
          <p:nvPr/>
        </p:nvSpPr>
        <p:spPr bwMode="auto">
          <a:xfrm>
            <a:off x="2224070" y="2852936"/>
            <a:ext cx="6715172" cy="2016224"/>
          </a:xfrm>
          <a:prstGeom prst="rect">
            <a:avLst/>
          </a:prstGeom>
          <a:noFill/>
          <a:ln>
            <a:noFill/>
          </a:ln>
          <a:extLst/>
        </p:spPr>
        <p:txBody>
          <a:bodyPr/>
          <a:lstStyle>
            <a:lvl1pPr marL="342900" indent="-342900" algn="l" rtl="0" eaLnBrk="0" fontAlgn="base" hangingPunct="0">
              <a:spcBef>
                <a:spcPct val="20000"/>
              </a:spcBef>
              <a:spcAft>
                <a:spcPct val="0"/>
              </a:spcAft>
              <a:buChar char="•"/>
              <a:defRPr sz="3200">
                <a:solidFill>
                  <a:srgbClr val="0D5F30"/>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800">
                <a:solidFill>
                  <a:srgbClr val="0D5F30"/>
                </a:solidFill>
                <a:latin typeface="Arial" pitchFamily="34" charset="0"/>
                <a:cs typeface="Arial" pitchFamily="34" charset="0"/>
              </a:defRPr>
            </a:lvl2pPr>
            <a:lvl3pPr marL="1143000" indent="-228600" algn="l" rtl="0" eaLnBrk="0" fontAlgn="base" hangingPunct="0">
              <a:spcBef>
                <a:spcPct val="20000"/>
              </a:spcBef>
              <a:spcAft>
                <a:spcPct val="0"/>
              </a:spcAft>
              <a:buChar char="•"/>
              <a:defRPr sz="2400">
                <a:solidFill>
                  <a:srgbClr val="0D5F30"/>
                </a:solidFill>
                <a:latin typeface="Arial" pitchFamily="34" charset="0"/>
                <a:cs typeface="Arial" pitchFamily="34" charset="0"/>
              </a:defRPr>
            </a:lvl3pPr>
            <a:lvl4pPr marL="1600200" indent="-228600" algn="l" rtl="0" eaLnBrk="0" fontAlgn="base" hangingPunct="0">
              <a:spcBef>
                <a:spcPct val="20000"/>
              </a:spcBef>
              <a:spcAft>
                <a:spcPct val="0"/>
              </a:spcAft>
              <a:buChar char="–"/>
              <a:defRPr sz="2000">
                <a:solidFill>
                  <a:srgbClr val="0D5F30"/>
                </a:solidFill>
                <a:latin typeface="Arial" pitchFamily="34" charset="0"/>
                <a:cs typeface="Arial" pitchFamily="34" charset="0"/>
              </a:defRPr>
            </a:lvl4pPr>
            <a:lvl5pPr marL="2057400" indent="-228600" algn="l" rtl="0" eaLnBrk="0" fontAlgn="base" hangingPunct="0">
              <a:spcBef>
                <a:spcPct val="20000"/>
              </a:spcBef>
              <a:spcAft>
                <a:spcPct val="0"/>
              </a:spcAft>
              <a:buChar char="»"/>
              <a:defRPr sz="2000">
                <a:solidFill>
                  <a:srgbClr val="0D5F30"/>
                </a:solidFill>
                <a:latin typeface="Arial" pitchFamily="34" charset="0"/>
                <a:cs typeface="Arial" pitchFamily="34" charset="0"/>
              </a:defRPr>
            </a:lvl5pPr>
            <a:lvl6pPr marL="2514600" indent="-228600" algn="l" rtl="0" fontAlgn="base">
              <a:spcBef>
                <a:spcPct val="20000"/>
              </a:spcBef>
              <a:spcAft>
                <a:spcPct val="0"/>
              </a:spcAft>
              <a:buChar char="»"/>
              <a:defRPr sz="2000">
                <a:solidFill>
                  <a:srgbClr val="006C00"/>
                </a:solidFill>
                <a:latin typeface="+mn-lt"/>
              </a:defRPr>
            </a:lvl6pPr>
            <a:lvl7pPr marL="2971800" indent="-228600" algn="l" rtl="0" fontAlgn="base">
              <a:spcBef>
                <a:spcPct val="20000"/>
              </a:spcBef>
              <a:spcAft>
                <a:spcPct val="0"/>
              </a:spcAft>
              <a:buChar char="»"/>
              <a:defRPr sz="2000">
                <a:solidFill>
                  <a:srgbClr val="006C00"/>
                </a:solidFill>
                <a:latin typeface="+mn-lt"/>
              </a:defRPr>
            </a:lvl7pPr>
            <a:lvl8pPr marL="3429000" indent="-228600" algn="l" rtl="0" fontAlgn="base">
              <a:spcBef>
                <a:spcPct val="20000"/>
              </a:spcBef>
              <a:spcAft>
                <a:spcPct val="0"/>
              </a:spcAft>
              <a:buChar char="»"/>
              <a:defRPr sz="2000">
                <a:solidFill>
                  <a:srgbClr val="006C00"/>
                </a:solidFill>
                <a:latin typeface="+mn-lt"/>
              </a:defRPr>
            </a:lvl8pPr>
            <a:lvl9pPr marL="3886200" indent="-228600" algn="l" rtl="0" fontAlgn="base">
              <a:spcBef>
                <a:spcPct val="20000"/>
              </a:spcBef>
              <a:spcAft>
                <a:spcPct val="0"/>
              </a:spcAft>
              <a:buChar char="»"/>
              <a:defRPr sz="2000">
                <a:solidFill>
                  <a:srgbClr val="006C00"/>
                </a:solidFill>
                <a:latin typeface="+mn-lt"/>
              </a:defRPr>
            </a:lvl9pPr>
          </a:lstStyle>
          <a:p>
            <a:pPr marL="0" indent="0">
              <a:spcBef>
                <a:spcPts val="1200"/>
              </a:spcBef>
              <a:buFontTx/>
              <a:buNone/>
              <a:defRPr/>
            </a:pPr>
            <a:r>
              <a:rPr lang="ru-RU" sz="1800" b="1" dirty="0" smtClean="0"/>
              <a:t>Моргун Дмитрий Владимирович</a:t>
            </a:r>
          </a:p>
          <a:p>
            <a:pPr marL="0" indent="0">
              <a:spcBef>
                <a:spcPts val="1200"/>
              </a:spcBef>
              <a:buFontTx/>
              <a:buNone/>
              <a:defRPr/>
            </a:pPr>
            <a:r>
              <a:rPr lang="ru-RU" sz="1800" dirty="0" err="1" smtClean="0"/>
              <a:t>e-mail</a:t>
            </a:r>
            <a:r>
              <a:rPr lang="ru-RU" sz="1800" dirty="0" smtClean="0"/>
              <a:t>: </a:t>
            </a:r>
            <a:r>
              <a:rPr lang="en-US" sz="1800" dirty="0" smtClean="0">
                <a:hlinkClick r:id="rId5"/>
              </a:rPr>
              <a:t>MorgunDV@edu.mos.ru</a:t>
            </a:r>
            <a:r>
              <a:rPr lang="ru-RU" sz="1800" dirty="0" smtClean="0">
                <a:hlinkClick r:id="rId2"/>
              </a:rPr>
              <a:t> </a:t>
            </a:r>
            <a:r>
              <a:rPr lang="ru-RU" sz="1800" b="1" dirty="0" smtClean="0">
                <a:solidFill>
                  <a:srgbClr val="00B050"/>
                </a:solidFill>
                <a:effectLst>
                  <a:outerShdw blurRad="38100" dist="38100" dir="2700000" algn="tl">
                    <a:srgbClr val="000000">
                      <a:alpha val="43137"/>
                    </a:srgbClr>
                  </a:outerShdw>
                </a:effectLst>
              </a:rPr>
              <a:t> </a:t>
            </a:r>
            <a:r>
              <a:rPr lang="ru-RU" sz="1800" dirty="0" smtClean="0"/>
              <a:t>телефон: (</a:t>
            </a:r>
            <a:r>
              <a:rPr lang="en-US" sz="1800" dirty="0" smtClean="0"/>
              <a:t>495</a:t>
            </a:r>
            <a:r>
              <a:rPr lang="ru-RU" sz="1800" dirty="0" smtClean="0"/>
              <a:t>) </a:t>
            </a:r>
            <a:r>
              <a:rPr lang="en-US" sz="1800" dirty="0" smtClean="0"/>
              <a:t>318 0</a:t>
            </a:r>
            <a:r>
              <a:rPr lang="ru-RU" sz="1800" dirty="0" smtClean="0"/>
              <a:t>1</a:t>
            </a:r>
            <a:r>
              <a:rPr lang="en-US" sz="1800" dirty="0" smtClean="0"/>
              <a:t> 0</a:t>
            </a:r>
            <a:r>
              <a:rPr lang="ru-RU" sz="1800" dirty="0" smtClean="0"/>
              <a:t>5</a:t>
            </a:r>
          </a:p>
          <a:p>
            <a:pPr marL="0" indent="0">
              <a:spcBef>
                <a:spcPts val="1200"/>
              </a:spcBef>
              <a:buFontTx/>
              <a:buNone/>
              <a:defRPr/>
            </a:pPr>
            <a:r>
              <a:rPr lang="ru-RU" sz="1800" dirty="0" smtClean="0"/>
              <a:t>Московский детско-юношеский центр </a:t>
            </a:r>
            <a:r>
              <a:rPr lang="ru-RU" sz="1800" dirty="0"/>
              <a:t>экологии, </a:t>
            </a:r>
            <a:r>
              <a:rPr lang="ru-RU" sz="1800" dirty="0" smtClean="0"/>
              <a:t/>
            </a:r>
            <a:br>
              <a:rPr lang="ru-RU" sz="1800" dirty="0" smtClean="0"/>
            </a:br>
            <a:r>
              <a:rPr lang="ru-RU" sz="1800" dirty="0" smtClean="0"/>
              <a:t>краеведения </a:t>
            </a:r>
            <a:r>
              <a:rPr lang="ru-RU" sz="1800" dirty="0"/>
              <a:t>и туризма</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450" y="908050"/>
            <a:ext cx="4813310" cy="1362075"/>
          </a:xfrm>
        </p:spPr>
        <p:txBody>
          <a:bodyPr rtlCol="0">
            <a:normAutofit/>
          </a:bodyPr>
          <a:lstStyle/>
          <a:p>
            <a:pPr eaLnBrk="1" fontAlgn="auto" hangingPunct="1">
              <a:spcAft>
                <a:spcPts val="0"/>
              </a:spcAft>
              <a:defRPr/>
            </a:pPr>
            <a:r>
              <a:rPr lang="ru-RU" dirty="0" smtClean="0"/>
              <a:t>Благодарим за внимание!</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Метапредметные</a:t>
            </a:r>
            <a:r>
              <a:rPr lang="ru-RU" dirty="0" smtClean="0"/>
              <a:t> результаты</a:t>
            </a:r>
            <a:endParaRPr lang="ru-RU" dirty="0"/>
          </a:p>
        </p:txBody>
      </p:sp>
      <p:sp>
        <p:nvSpPr>
          <p:cNvPr id="3" name="Объект 2"/>
          <p:cNvSpPr>
            <a:spLocks noGrp="1"/>
          </p:cNvSpPr>
          <p:nvPr>
            <p:ph idx="1"/>
          </p:nvPr>
        </p:nvSpPr>
        <p:spPr/>
        <p:txBody>
          <a:bodyPr/>
          <a:lstStyle/>
          <a:p>
            <a:pPr>
              <a:buNone/>
            </a:pPr>
            <a:r>
              <a:rPr lang="ru-RU" sz="1600" dirty="0" err="1" smtClean="0"/>
              <a:t>Метапредметные</a:t>
            </a:r>
            <a:r>
              <a:rPr lang="ru-RU" sz="1600" dirty="0" smtClean="0"/>
              <a:t> </a:t>
            </a:r>
            <a:r>
              <a:rPr lang="ru-RU" sz="1600" dirty="0"/>
              <a:t>результаты</a:t>
            </a:r>
            <a:r>
              <a:rPr lang="ru-RU" sz="1600" dirty="0" smtClean="0"/>
              <a:t>:</a:t>
            </a:r>
          </a:p>
          <a:p>
            <a:pPr>
              <a:buNone/>
            </a:pPr>
            <a:endParaRPr lang="ru-RU" sz="1600" dirty="0"/>
          </a:p>
          <a:p>
            <a:pPr lvl="0"/>
            <a:r>
              <a:rPr lang="ru-RU" sz="1600" dirty="0"/>
              <a:t>овладение различными видами деятельности по получению нового знания (получать информацию из различных источников, обобщать, систематизировать и анализировать, критически оценивать и интерпретировать, умело применять знания на практике);</a:t>
            </a:r>
          </a:p>
          <a:p>
            <a:pPr lvl="0"/>
            <a:r>
              <a:rPr lang="ru-RU" sz="1600" dirty="0"/>
              <a:t>определение проблем и причин их возникновения;</a:t>
            </a:r>
          </a:p>
          <a:p>
            <a:pPr lvl="0"/>
            <a:r>
              <a:rPr lang="ru-RU" sz="1600" dirty="0"/>
              <a:t>способность формировать и отстаивать собственное мнение, выявлять причинно-следственные связи различных процессов, в т. ч. экологических, принимать решения по их устранению;</a:t>
            </a:r>
          </a:p>
          <a:p>
            <a:pPr lvl="0"/>
            <a:r>
              <a:rPr lang="ru-RU" sz="1600" dirty="0" smtClean="0"/>
              <a:t>использовать </a:t>
            </a:r>
            <a:r>
              <a:rPr lang="ru-RU" sz="1600" dirty="0"/>
              <a:t>коммуникативные навыки при разработке стратегии решения экологических	проблем,	работать	в команде, аргументировать и представлять свою позицию в форме проектов, презентаций и т. д</a:t>
            </a:r>
            <a:r>
              <a:rPr lang="ru-RU" sz="1600" dirty="0" smtClean="0"/>
              <a:t>.</a:t>
            </a:r>
            <a:endParaRPr lang="ru-RU" sz="1600" dirty="0"/>
          </a:p>
        </p:txBody>
      </p:sp>
    </p:spTree>
    <p:extLst>
      <p:ext uri="{BB962C8B-B14F-4D97-AF65-F5344CB8AC3E}">
        <p14:creationId xmlns:p14="http://schemas.microsoft.com/office/powerpoint/2010/main" xmlns="" val="12891234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3361</TotalTime>
  <Words>6697</Words>
  <Application>Microsoft Office PowerPoint</Application>
  <PresentationFormat>Экран (4:3)</PresentationFormat>
  <Paragraphs>668</Paragraphs>
  <Slides>89</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89</vt:i4>
      </vt:variant>
    </vt:vector>
  </HeadingPairs>
  <TitlesOfParts>
    <vt:vector size="90" baseType="lpstr">
      <vt:lpstr>Тема Office</vt:lpstr>
      <vt:lpstr>Образовательные  результаты УМК «Экология» и подходы к диагностике</vt:lpstr>
      <vt:lpstr>«…Каждый урок  должен быть для наставника задачей, которую он должен выполнять заранее обдумывая: на каждом уроке он должен чего-нибудь достигнуть, сделать шаг дальше  и заставить весь класс сделать  этот шаг…» К.Д. Ушинский, 1824 – 1871, основоположник научной педагогики</vt:lpstr>
      <vt:lpstr>Целевые ориентиры программы учебного предмета</vt:lpstr>
      <vt:lpstr>Примерная основная образовательная программа</vt:lpstr>
      <vt:lpstr>Основные задачи курса</vt:lpstr>
      <vt:lpstr>Основные задачи курса</vt:lpstr>
      <vt:lpstr>Обзор планируемых результатов</vt:lpstr>
      <vt:lpstr>Личностные результаты</vt:lpstr>
      <vt:lpstr>Метапредметные результаты</vt:lpstr>
      <vt:lpstr>Предметные результаты</vt:lpstr>
      <vt:lpstr>Предметные результаты</vt:lpstr>
      <vt:lpstr>Пример: Раздел 4. Качество окружающей среды и системы жизнеобеспечения  (6 часов)</vt:lpstr>
      <vt:lpstr>Слайд 13</vt:lpstr>
      <vt:lpstr>Виды деятельности</vt:lpstr>
      <vt:lpstr>Слайд 15</vt:lpstr>
      <vt:lpstr>Слайд 16</vt:lpstr>
      <vt:lpstr>Слайд 17</vt:lpstr>
      <vt:lpstr>Слайд 18</vt:lpstr>
      <vt:lpstr>Слайд 19</vt:lpstr>
      <vt:lpstr>Виды деятельности</vt:lpstr>
      <vt:lpstr>«…Тот, кого я учу, - это прежде всего, живой человек, ребёнок, а потом ученик. Оценка, которую я ставлю ему это не только измеритель его знаний, но, прежде всего, моё отношение к нему как к человеку…»  В.А. Сухомлинский, 1918-1970 «Сердце отдаю детям»</vt:lpstr>
      <vt:lpstr>Новая система оценивания согласно ФГОС строится на следующих принципах: </vt:lpstr>
      <vt:lpstr>Слайд 23</vt:lpstr>
      <vt:lpstr>Слайд 24</vt:lpstr>
      <vt:lpstr>Слайд 25</vt:lpstr>
      <vt:lpstr>Слайд 26</vt:lpstr>
      <vt:lpstr>Слайд 27</vt:lpstr>
      <vt:lpstr>Слайд 28</vt:lpstr>
      <vt:lpstr>Экологическое образование в интересах устойчивого развития (ЭОУР)</vt:lpstr>
      <vt:lpstr>Цель ЭОУР</vt:lpstr>
      <vt:lpstr>Основные концептуальные положения ЭОУР</vt:lpstr>
      <vt:lpstr>ЦЕЛЕВОЙ КОМПОНЕНТ</vt:lpstr>
      <vt:lpstr>МОТИВАЦИОННО-ЦЕННОСТНЫЙ КОМПОНЕНТ</vt:lpstr>
      <vt:lpstr>ДЕЯТЕЛЬНОСТНЫЙ (ТЕХНОЛОГИЧЕСКИЙ) КОМПОНЕНТ</vt:lpstr>
      <vt:lpstr>Технология ЭОУР</vt:lpstr>
      <vt:lpstr>КЛЮЧЕВЫЕ ОБРАЗОВАТЕЛЬНЫЕ КОМПЕТЕНТНОСТИ В ЭОУР</vt:lpstr>
      <vt:lpstr>Основные термины</vt:lpstr>
      <vt:lpstr>Основные термины</vt:lpstr>
      <vt:lpstr>Уровни компетенций</vt:lpstr>
      <vt:lpstr>Основные термины</vt:lpstr>
      <vt:lpstr>Компетентности, формируемые ЭОУР</vt:lpstr>
      <vt:lpstr>Ключевые образовательные компетенции в ЭОУР:</vt:lpstr>
      <vt:lpstr>Ключевые образовательные компетенции в ЭОУР:</vt:lpstr>
      <vt:lpstr>Ключевые образовательные компетенции в ЭОУР:</vt:lpstr>
      <vt:lpstr>Ключевые образовательные компетентности</vt:lpstr>
      <vt:lpstr>Стадии формирования ключевых образовательных компетентностей</vt:lpstr>
      <vt:lpstr>Критерии оценки сформированности ключевых образовательных компетентностей учащихся</vt:lpstr>
      <vt:lpstr>Оценка уровня сформированности ключевых образовательных компетентностей (фрагмент таблицы на примере общекультурных компетенций)</vt:lpstr>
      <vt:lpstr>УК= К1 + К2 + К3 + К4 + К5 + К6+ К7</vt:lpstr>
      <vt:lpstr>Оценка уровня сформированности ключевых образовательных компетентностей</vt:lpstr>
      <vt:lpstr>Оценка уровня сформированности ключевых образовательных компетентностей</vt:lpstr>
      <vt:lpstr>Оценка уровня сформированности ключевых образовательных компетентностей</vt:lpstr>
      <vt:lpstr>Формы контроля</vt:lpstr>
      <vt:lpstr>Корреляция процессов формирования образовательных компетентностей и диагностики образовательных результатов </vt:lpstr>
      <vt:lpstr>Слайд 55</vt:lpstr>
      <vt:lpstr>РЕЗУЛЬТАТИВНО-ОЦЕНОЧНЫЙ КОМПОНЕНТ</vt:lpstr>
      <vt:lpstr>Особенности педагогической оценки и диагностики в ЭОУР:</vt:lpstr>
      <vt:lpstr>Диагностика и оценка результатов в рамках технологии ЭОУР</vt:lpstr>
      <vt:lpstr>Оценка уровня освоения надпредметного содержания ЭОУР</vt:lpstr>
      <vt:lpstr>Стадии оценки образовательных результатов учащихся</vt:lpstr>
      <vt:lpstr>Диагностика и оценка результатов</vt:lpstr>
      <vt:lpstr>Система  диагностики и оценки в ЭОУР</vt:lpstr>
      <vt:lpstr>Традиционная оценка</vt:lpstr>
      <vt:lpstr>Слайд 64</vt:lpstr>
      <vt:lpstr>Диагностика уровня сформированности когнитивной сферы учащихся (по Б. Блуму)</vt:lpstr>
      <vt:lpstr>Индивидуальная и групповая оценка при обучении в сотрудничестве</vt:lpstr>
      <vt:lpstr>Аутентичное оценивание</vt:lpstr>
      <vt:lpstr>Разделы портфолио</vt:lpstr>
      <vt:lpstr>Портфель достижений</vt:lpstr>
      <vt:lpstr>Рефлексивные технологии</vt:lpstr>
      <vt:lpstr>Слайд 71</vt:lpstr>
      <vt:lpstr>ДИСКУССИОННЫЕ ФОРМЫ РАБОТЫ</vt:lpstr>
      <vt:lpstr>Правила ведения дискуссии:</vt:lpstr>
      <vt:lpstr>ТЕХНОЛОГИЯ ПЕРЕКРЁСТНОЙ ДИСКУССИИ  включает следующие этапы:</vt:lpstr>
      <vt:lpstr>Слайд 75</vt:lpstr>
      <vt:lpstr>Дискуссия в форме диалога</vt:lpstr>
      <vt:lpstr>Оценка дискуссии:</vt:lpstr>
      <vt:lpstr>Оценка работы группы:</vt:lpstr>
      <vt:lpstr>Оценка собственной работы:</vt:lpstr>
      <vt:lpstr>Оценка деятельности учащихся на уроках</vt:lpstr>
      <vt:lpstr>Урок 11. Экологические кризисы в истории цивилизации</vt:lpstr>
      <vt:lpstr>Слайд 82</vt:lpstr>
      <vt:lpstr>Слайд 83</vt:lpstr>
      <vt:lpstr>Тест (пример к уроку 11)</vt:lpstr>
      <vt:lpstr>Слайд 85</vt:lpstr>
      <vt:lpstr>Слайд 86</vt:lpstr>
      <vt:lpstr>Слайд 87</vt:lpstr>
      <vt:lpstr>Слайд 88</vt:lpstr>
      <vt:lpstr>Благодарим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viniki</dc:creator>
  <cp:lastModifiedBy>Morgun</cp:lastModifiedBy>
  <cp:revision>256</cp:revision>
  <dcterms:created xsi:type="dcterms:W3CDTF">2016-12-19T12:06:33Z</dcterms:created>
  <dcterms:modified xsi:type="dcterms:W3CDTF">2019-05-27T13:49:12Z</dcterms:modified>
</cp:coreProperties>
</file>