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1" r:id="rId4"/>
    <p:sldId id="260" r:id="rId5"/>
    <p:sldId id="259" r:id="rId6"/>
    <p:sldId id="258" r:id="rId7"/>
    <p:sldId id="257"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6382924-2366-44AF-8867-3F4F6B0CFD4B}"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AD38A1-1ADC-4DDC-895F-6D794518947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82924-2366-44AF-8867-3F4F6B0CFD4B}" type="datetimeFigureOut">
              <a:rPr lang="ru-RU" smtClean="0"/>
              <a:pPr/>
              <a:t>25.01.2017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D38A1-1ADC-4DDC-895F-6D794518947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642919"/>
            <a:ext cx="6100778" cy="1928826"/>
          </a:xfrm>
        </p:spPr>
        <p:txBody>
          <a:bodyPr>
            <a:normAutofit fontScale="90000"/>
          </a:bodyPr>
          <a:lstStyle/>
          <a:p>
            <a:r>
              <a:rPr lang="ru-RU" b="1" i="1" dirty="0"/>
              <a:t>КНИЖКИНА </a:t>
            </a:r>
            <a:r>
              <a:rPr lang="ru-RU" b="1" i="1" dirty="0" smtClean="0"/>
              <a:t>НЕДЕЛЯ</a:t>
            </a:r>
            <a:br>
              <a:rPr lang="ru-RU" b="1" i="1" dirty="0" smtClean="0"/>
            </a:br>
            <a:r>
              <a:rPr lang="ru-RU" b="1" i="1" dirty="0" smtClean="0"/>
              <a:t>2-3 ГОДА</a:t>
            </a:r>
            <a:r>
              <a:rPr lang="ru-RU" dirty="0"/>
              <a:t/>
            </a:r>
            <a:br>
              <a:rPr lang="ru-RU" dirty="0"/>
            </a:br>
            <a:endParaRPr lang="ru-RU" dirty="0"/>
          </a:p>
        </p:txBody>
      </p:sp>
      <p:sp>
        <p:nvSpPr>
          <p:cNvPr id="3" name="Подзаголовок 2"/>
          <p:cNvSpPr>
            <a:spLocks noGrp="1"/>
          </p:cNvSpPr>
          <p:nvPr>
            <p:ph type="subTitle" idx="1"/>
          </p:nvPr>
        </p:nvSpPr>
        <p:spPr>
          <a:xfrm>
            <a:off x="5000628" y="4857760"/>
            <a:ext cx="2771772" cy="781040"/>
          </a:xfrm>
        </p:spPr>
        <p:txBody>
          <a:bodyPr/>
          <a:lstStyle/>
          <a:p>
            <a:r>
              <a:rPr lang="ru-RU" b="1" dirty="0" smtClean="0">
                <a:solidFill>
                  <a:schemeClr val="tx1"/>
                </a:solidFill>
              </a:rPr>
              <a:t>Ширяева С. В.</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jpg"/>
          <p:cNvPicPr>
            <a:picLocks noChangeAspect="1"/>
          </p:cNvPicPr>
          <p:nvPr/>
        </p:nvPicPr>
        <p:blipFill>
          <a:blip r:embed="rId2"/>
          <a:stretch>
            <a:fillRect/>
          </a:stretch>
        </p:blipFill>
        <p:spPr>
          <a:xfrm>
            <a:off x="17859" y="0"/>
            <a:ext cx="9108281" cy="6858000"/>
          </a:xfrm>
          <a:prstGeom prst="rect">
            <a:avLst/>
          </a:prstGeom>
        </p:spPr>
      </p:pic>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1"/>
            <a:ext cx="7772400" cy="1000107"/>
          </a:xfrm>
        </p:spPr>
        <p:txBody>
          <a:bodyPr>
            <a:normAutofit/>
          </a:bodyPr>
          <a:lstStyle/>
          <a:p>
            <a:r>
              <a:rPr lang="ru-RU" sz="3200" dirty="0" smtClean="0">
                <a:latin typeface="Times New Roman" pitchFamily="18" charset="0"/>
                <a:cs typeface="Times New Roman" pitchFamily="18" charset="0"/>
              </a:rPr>
              <a:t>5 день Закрытие недели</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1000108"/>
            <a:ext cx="8286808" cy="5286412"/>
          </a:xfrm>
        </p:spPr>
        <p:txBody>
          <a:bodyPr>
            <a:normAutofit/>
          </a:bodyPr>
          <a:lstStyle/>
          <a:p>
            <a:r>
              <a:rPr lang="ru-RU" sz="2400" dirty="0" smtClean="0">
                <a:solidFill>
                  <a:schemeClr val="tx1"/>
                </a:solidFill>
                <a:latin typeface="Times New Roman" pitchFamily="18" charset="0"/>
                <a:cs typeface="Times New Roman" pitchFamily="18" charset="0"/>
              </a:rPr>
              <a:t>Подведение итогов конкурса</a:t>
            </a:r>
          </a:p>
          <a:p>
            <a:r>
              <a:rPr lang="ru-RU" sz="2400" dirty="0" smtClean="0">
                <a:solidFill>
                  <a:schemeClr val="tx1"/>
                </a:solidFill>
                <a:latin typeface="Times New Roman" pitchFamily="18" charset="0"/>
                <a:cs typeface="Times New Roman" pitchFamily="18" charset="0"/>
              </a:rPr>
              <a:t>Презентация </a:t>
            </a:r>
            <a:r>
              <a:rPr lang="ru-RU" sz="2400" dirty="0">
                <a:solidFill>
                  <a:schemeClr val="tx1"/>
                </a:solidFill>
                <a:latin typeface="Times New Roman" pitchFamily="18" charset="0"/>
                <a:cs typeface="Times New Roman" pitchFamily="18" charset="0"/>
              </a:rPr>
              <a:t>книжек –малышек, созданных своими руками, на родительском собрании.</a:t>
            </a:r>
          </a:p>
          <a:p>
            <a:r>
              <a:rPr lang="ru-RU" sz="2400" dirty="0">
                <a:solidFill>
                  <a:schemeClr val="tx1"/>
                </a:solidFill>
                <a:latin typeface="Times New Roman" pitchFamily="18" charset="0"/>
                <a:cs typeface="Times New Roman" pitchFamily="18" charset="0"/>
              </a:rPr>
              <a:t>Цель : передача опыта изготовления, </a:t>
            </a:r>
          </a:p>
          <a:p>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jpg"/>
          <p:cNvPicPr>
            <a:picLocks noChangeAspect="1"/>
          </p:cNvPicPr>
          <p:nvPr/>
        </p:nvPicPr>
        <p:blipFill>
          <a:blip r:embed="rId2"/>
          <a:stretch>
            <a:fillRect/>
          </a:stretch>
        </p:blipFill>
        <p:spPr>
          <a:xfrm>
            <a:off x="17859" y="0"/>
            <a:ext cx="9108281" cy="6858000"/>
          </a:xfrm>
          <a:prstGeom prst="rect">
            <a:avLst/>
          </a:prstGeom>
        </p:spPr>
      </p:pic>
      <p:pic>
        <p:nvPicPr>
          <p:cNvPr id="4" name="Рисунок 3" descr="01.jpg"/>
          <p:cNvPicPr>
            <a:picLocks noChangeAspect="1"/>
          </p:cNvPicPr>
          <p:nvPr/>
        </p:nvPicPr>
        <p:blipFill>
          <a:blip r:embed="rId2"/>
          <a:stretch>
            <a:fillRect/>
          </a:stretch>
        </p:blipFill>
        <p:spPr>
          <a:xfrm>
            <a:off x="35719" y="0"/>
            <a:ext cx="9108281" cy="6858000"/>
          </a:xfrm>
          <a:prstGeom prst="rect">
            <a:avLst/>
          </a:prstGeom>
        </p:spPr>
      </p:pic>
      <p:sp>
        <p:nvSpPr>
          <p:cNvPr id="2" name="Заголовок 1"/>
          <p:cNvSpPr>
            <a:spLocks noGrp="1"/>
          </p:cNvSpPr>
          <p:nvPr>
            <p:ph type="ctrTitle"/>
          </p:nvPr>
        </p:nvSpPr>
        <p:spPr>
          <a:xfrm>
            <a:off x="685800" y="285728"/>
            <a:ext cx="7772400" cy="571504"/>
          </a:xfrm>
        </p:spPr>
        <p:txBody>
          <a:bodyPr>
            <a:normAutofit fontScale="90000"/>
          </a:bodyPr>
          <a:lstStyle/>
          <a:p>
            <a:r>
              <a:rPr lang="ru-RU" sz="3200" dirty="0" smtClean="0"/>
              <a:t>Памятка родителям «Как привить ребенку любовь к чтению?»</a:t>
            </a:r>
            <a:br>
              <a:rPr lang="ru-RU" sz="3200" dirty="0" smtClean="0"/>
            </a:b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1000108"/>
            <a:ext cx="8286808" cy="5286412"/>
          </a:xfrm>
        </p:spPr>
        <p:txBody>
          <a:bodyPr>
            <a:normAutofit/>
          </a:bodyPr>
          <a:lstStyle/>
          <a:p>
            <a:r>
              <a:rPr lang="ru-RU" sz="1600" b="1" dirty="0" smtClean="0">
                <a:solidFill>
                  <a:schemeClr val="tx1"/>
                </a:solidFill>
                <a:latin typeface="Times New Roman" pitchFamily="18" charset="0"/>
                <a:cs typeface="Times New Roman" pitchFamily="18" charset="0"/>
              </a:rPr>
              <a:t>1</a:t>
            </a:r>
            <a:r>
              <a:rPr lang="ru-RU" sz="1600" b="1" dirty="0">
                <a:solidFill>
                  <a:schemeClr val="tx1"/>
                </a:solidFill>
                <a:latin typeface="Times New Roman" pitchFamily="18" charset="0"/>
                <a:cs typeface="Times New Roman" pitchFamily="18" charset="0"/>
              </a:rPr>
              <a:t>. Прививайте ребёнку интерес к чтению с раннего детства.</a:t>
            </a:r>
          </a:p>
          <a:p>
            <a:r>
              <a:rPr lang="ru-RU" sz="1600" b="1" dirty="0">
                <a:solidFill>
                  <a:schemeClr val="tx1"/>
                </a:solidFill>
                <a:latin typeface="Times New Roman" pitchFamily="18" charset="0"/>
                <a:cs typeface="Times New Roman" pitchFamily="18" charset="0"/>
              </a:rPr>
              <a:t>2. Покупайте книги, выбирайте книги яркие по оформлению и интересные по содержанию.</a:t>
            </a:r>
          </a:p>
          <a:p>
            <a:r>
              <a:rPr lang="ru-RU" sz="1600" b="1" dirty="0">
                <a:solidFill>
                  <a:schemeClr val="tx1"/>
                </a:solidFill>
                <a:latin typeface="Times New Roman" pitchFamily="18" charset="0"/>
                <a:cs typeface="Times New Roman" pitchFamily="18" charset="0"/>
              </a:rPr>
              <a:t>3. Систематически читайте ребёнку. Это сформирует у него привычку ежедневного общения с книгой.</a:t>
            </a:r>
          </a:p>
          <a:p>
            <a:r>
              <a:rPr lang="ru-RU" sz="1600" b="1" dirty="0">
                <a:solidFill>
                  <a:schemeClr val="tx1"/>
                </a:solidFill>
                <a:latin typeface="Times New Roman" pitchFamily="18" charset="0"/>
                <a:cs typeface="Times New Roman" pitchFamily="18" charset="0"/>
              </a:rPr>
              <a:t>4. Обсуждайте прочитанную книгу среди членов своей семьи.</a:t>
            </a:r>
          </a:p>
          <a:p>
            <a:r>
              <a:rPr lang="ru-RU" sz="1600" b="1" dirty="0">
                <a:solidFill>
                  <a:schemeClr val="tx1"/>
                </a:solidFill>
                <a:latin typeface="Times New Roman" pitchFamily="18" charset="0"/>
                <a:cs typeface="Times New Roman" pitchFamily="18" charset="0"/>
              </a:rPr>
              <a:t>5. Рассказывайте ребёнку об авторе прочитанной книги.</a:t>
            </a:r>
          </a:p>
          <a:p>
            <a:r>
              <a:rPr lang="ru-RU" sz="1600" b="1" dirty="0">
                <a:solidFill>
                  <a:schemeClr val="tx1"/>
                </a:solidFill>
                <a:latin typeface="Times New Roman" pitchFamily="18" charset="0"/>
                <a:cs typeface="Times New Roman" pitchFamily="18" charset="0"/>
              </a:rPr>
              <a:t>6. Если вы читаете ребёнку книгу, старайтесь прервать чтение на самом интересном месте.</a:t>
            </a:r>
          </a:p>
          <a:p>
            <a:r>
              <a:rPr lang="ru-RU" sz="1600" b="1" dirty="0">
                <a:solidFill>
                  <a:schemeClr val="tx1"/>
                </a:solidFill>
                <a:latin typeface="Times New Roman" pitchFamily="18" charset="0"/>
                <a:cs typeface="Times New Roman" pitchFamily="18" charset="0"/>
              </a:rPr>
              <a:t>7. Вспоминая с ребёнком содержание ранее прочитанного, намеренно его искажайте, чтобы проверить, как он запомнил ранее прочитанный текст.</a:t>
            </a:r>
          </a:p>
          <a:p>
            <a:r>
              <a:rPr lang="ru-RU" sz="1600" b="1" dirty="0">
                <a:solidFill>
                  <a:schemeClr val="tx1"/>
                </a:solidFill>
                <a:latin typeface="Times New Roman" pitchFamily="18" charset="0"/>
                <a:cs typeface="Times New Roman" pitchFamily="18" charset="0"/>
              </a:rPr>
              <a:t>8. Рекомендуйте ребёнку книги своего детства, делитесь своими детскими впечатлениями от чтения той или иной книги, сопоставляйте ваши и его впечатления.</a:t>
            </a:r>
          </a:p>
          <a:p>
            <a:r>
              <a:rPr lang="ru-RU" sz="1600" b="1" dirty="0">
                <a:solidFill>
                  <a:schemeClr val="tx1"/>
                </a:solidFill>
                <a:latin typeface="Times New Roman" pitchFamily="18" charset="0"/>
                <a:cs typeface="Times New Roman" pitchFamily="18" charset="0"/>
              </a:rPr>
              <a:t>9. Устраивайте дома дискуссии по прочитанным книгам.</a:t>
            </a:r>
          </a:p>
          <a:p>
            <a:r>
              <a:rPr lang="ru-RU" sz="1600" b="1" dirty="0">
                <a:solidFill>
                  <a:schemeClr val="tx1"/>
                </a:solidFill>
                <a:latin typeface="Times New Roman" pitchFamily="18" charset="0"/>
                <a:cs typeface="Times New Roman" pitchFamily="18" charset="0"/>
              </a:rPr>
              <a:t>10. Покупайте, по возможности, книги полюбившихся ребёнку авторов, оформляйте его личную библиотеку.</a:t>
            </a:r>
          </a:p>
          <a:p>
            <a:r>
              <a:rPr lang="ru-RU" sz="1600" b="1" dirty="0">
                <a:solidFill>
                  <a:schemeClr val="tx1"/>
                </a:solidFill>
                <a:latin typeface="Times New Roman" pitchFamily="18" charset="0"/>
                <a:cs typeface="Times New Roman" pitchFamily="18" charset="0"/>
              </a:rPr>
              <a:t>11. Воспитывайте бережное отношение к книге, демонстрируя реликвии своей семьи.</a:t>
            </a:r>
          </a:p>
          <a:p>
            <a:r>
              <a:rPr lang="ru-RU" sz="1600" b="1" dirty="0">
                <a:solidFill>
                  <a:schemeClr val="tx1"/>
                </a:solidFill>
                <a:latin typeface="Times New Roman" pitchFamily="18" charset="0"/>
                <a:cs typeface="Times New Roman" pitchFamily="18" charset="0"/>
              </a:rPr>
              <a:t>12. Дарите своему ребёнку хорошие книги с дарственной надписью, добрыми и тёплыми пожеланиями.</a:t>
            </a:r>
          </a:p>
          <a:p>
            <a:endParaRPr lang="ru-RU"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1428737"/>
            <a:ext cx="7772400" cy="2171714"/>
          </a:xfrm>
        </p:spPr>
        <p:txBody>
          <a:bodyPr>
            <a:normAutofit/>
          </a:bodyPr>
          <a:lstStyle/>
          <a:p>
            <a:r>
              <a:rPr lang="ru-RU" sz="2800" b="1" i="1" dirty="0">
                <a:latin typeface="Times New Roman" pitchFamily="18" charset="0"/>
                <a:cs typeface="Times New Roman" pitchFamily="18" charset="0"/>
              </a:rPr>
              <a:t>Цель недели: </a:t>
            </a:r>
            <a:r>
              <a:rPr lang="ru-RU" sz="2800" dirty="0">
                <a:latin typeface="Times New Roman" pitchFamily="18" charset="0"/>
                <a:cs typeface="Times New Roman" pitchFamily="18" charset="0"/>
              </a:rPr>
              <a:t>привлечь родителей к совместному творчеству в рамках тематической недели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2786058"/>
            <a:ext cx="6400800" cy="2852742"/>
          </a:xfrm>
        </p:spPr>
        <p:txBody>
          <a:bodyPr>
            <a:normAutofit fontScale="77500" lnSpcReduction="20000"/>
          </a:bodyPr>
          <a:lstStyle/>
          <a:p>
            <a:r>
              <a:rPr lang="ru-RU" sz="4000" b="1" i="1" dirty="0">
                <a:solidFill>
                  <a:schemeClr val="tx1"/>
                </a:solidFill>
                <a:latin typeface="Times New Roman" pitchFamily="18" charset="0"/>
                <a:cs typeface="Times New Roman" pitchFamily="18" charset="0"/>
              </a:rPr>
              <a:t>Задачи недели:</a:t>
            </a:r>
            <a:endParaRPr lang="ru-RU" sz="4000" dirty="0">
              <a:solidFill>
                <a:schemeClr val="tx1"/>
              </a:solidFill>
              <a:latin typeface="Times New Roman" pitchFamily="18" charset="0"/>
              <a:cs typeface="Times New Roman" pitchFamily="18" charset="0"/>
            </a:endParaRPr>
          </a:p>
          <a:p>
            <a:r>
              <a:rPr lang="ru-RU" sz="4000" dirty="0">
                <a:solidFill>
                  <a:schemeClr val="tx1"/>
                </a:solidFill>
                <a:latin typeface="Times New Roman" pitchFamily="18" charset="0"/>
                <a:cs typeface="Times New Roman" pitchFamily="18" charset="0"/>
              </a:rPr>
              <a:t> - воспитывать партнерские отношении между </a:t>
            </a:r>
            <a:r>
              <a:rPr lang="ru-RU" sz="4000" dirty="0" smtClean="0">
                <a:solidFill>
                  <a:schemeClr val="tx1"/>
                </a:solidFill>
                <a:latin typeface="Times New Roman" pitchFamily="18" charset="0"/>
                <a:cs typeface="Times New Roman" pitchFamily="18" charset="0"/>
              </a:rPr>
              <a:t>родителями, детьми </a:t>
            </a:r>
            <a:r>
              <a:rPr lang="ru-RU" sz="4000" dirty="0">
                <a:solidFill>
                  <a:schemeClr val="tx1"/>
                </a:solidFill>
                <a:latin typeface="Times New Roman" pitchFamily="18" charset="0"/>
                <a:cs typeface="Times New Roman" pitchFamily="18" charset="0"/>
              </a:rPr>
              <a:t>и педагогами</a:t>
            </a:r>
          </a:p>
          <a:p>
            <a:r>
              <a:rPr lang="ru-RU" sz="4000" dirty="0">
                <a:solidFill>
                  <a:schemeClr val="tx1"/>
                </a:solidFill>
                <a:latin typeface="Times New Roman" pitchFamily="18" charset="0"/>
                <a:cs typeface="Times New Roman" pitchFamily="18" charset="0"/>
              </a:rPr>
              <a:t>- обогащать детско-родительские отношения вызвав интерес к книге</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357167"/>
            <a:ext cx="7772400" cy="1643073"/>
          </a:xfrm>
        </p:spPr>
        <p:txBody>
          <a:bodyPr>
            <a:normAutofit fontScale="90000"/>
          </a:bodyPr>
          <a:lstStyle/>
          <a:p>
            <a:r>
              <a:rPr lang="ru-RU" b="1" dirty="0"/>
              <a:t>1 день – Знакомство родителей с темой недели </a:t>
            </a:r>
            <a:r>
              <a:rPr lang="ru-RU" dirty="0"/>
              <a:t/>
            </a:r>
            <a:br>
              <a:rPr lang="ru-RU" dirty="0"/>
            </a:br>
            <a:endParaRPr lang="ru-RU" dirty="0"/>
          </a:p>
        </p:txBody>
      </p:sp>
      <p:sp>
        <p:nvSpPr>
          <p:cNvPr id="3" name="Подзаголовок 2"/>
          <p:cNvSpPr>
            <a:spLocks noGrp="1"/>
          </p:cNvSpPr>
          <p:nvPr>
            <p:ph type="subTitle" idx="1"/>
          </p:nvPr>
        </p:nvSpPr>
        <p:spPr>
          <a:xfrm>
            <a:off x="428596" y="1714488"/>
            <a:ext cx="8429684" cy="4643470"/>
          </a:xfrm>
        </p:spPr>
        <p:txBody>
          <a:bodyPr>
            <a:normAutofit/>
          </a:bodyPr>
          <a:lstStyle/>
          <a:p>
            <a:r>
              <a:rPr lang="ru-RU" i="1" dirty="0" smtClean="0">
                <a:solidFill>
                  <a:schemeClr val="tx1"/>
                </a:solidFill>
                <a:latin typeface="Times New Roman" pitchFamily="18" charset="0"/>
                <a:cs typeface="Times New Roman" pitchFamily="18" charset="0"/>
              </a:rPr>
              <a:t>Наглядная информация</a:t>
            </a:r>
          </a:p>
          <a:p>
            <a:r>
              <a:rPr lang="ru-RU" i="1" dirty="0" smtClean="0">
                <a:solidFill>
                  <a:schemeClr val="tx1"/>
                </a:solidFill>
                <a:latin typeface="Times New Roman" pitchFamily="18" charset="0"/>
                <a:cs typeface="Times New Roman" pitchFamily="18" charset="0"/>
              </a:rPr>
              <a:t>Консультации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5" name="Рисунок 4" descr="f13ce345-5b15-cf76-bcb4-79fcf67d53c8.jpg"/>
          <p:cNvPicPr>
            <a:picLocks noChangeAspect="1"/>
          </p:cNvPicPr>
          <p:nvPr/>
        </p:nvPicPr>
        <p:blipFill>
          <a:blip r:embed="rId3"/>
          <a:stretch>
            <a:fillRect/>
          </a:stretch>
        </p:blipFill>
        <p:spPr>
          <a:xfrm>
            <a:off x="0" y="0"/>
            <a:ext cx="9286908"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214291"/>
            <a:ext cx="6743720" cy="1071569"/>
          </a:xfrm>
        </p:spPr>
        <p:txBody>
          <a:bodyPr>
            <a:normAutofit fontScale="90000"/>
          </a:bodyPr>
          <a:lstStyle/>
          <a:p>
            <a:r>
              <a:rPr lang="ru-RU" b="1" dirty="0"/>
              <a:t>Консультация «Что и как читать ребенку дома»</a:t>
            </a:r>
            <a:r>
              <a:rPr lang="ru-RU" dirty="0"/>
              <a:t/>
            </a:r>
            <a:br>
              <a:rPr lang="ru-RU" dirty="0"/>
            </a:br>
            <a:endParaRPr lang="ru-RU" dirty="0"/>
          </a:p>
        </p:txBody>
      </p:sp>
      <p:sp>
        <p:nvSpPr>
          <p:cNvPr id="3" name="Подзаголовок 2"/>
          <p:cNvSpPr>
            <a:spLocks noGrp="1"/>
          </p:cNvSpPr>
          <p:nvPr>
            <p:ph type="subTitle" idx="1"/>
          </p:nvPr>
        </p:nvSpPr>
        <p:spPr>
          <a:xfrm>
            <a:off x="428596" y="1000108"/>
            <a:ext cx="8429684" cy="5857892"/>
          </a:xfrm>
        </p:spPr>
        <p:txBody>
          <a:bodyPr>
            <a:normAutofit fontScale="25000" lnSpcReduction="20000"/>
          </a:bodyPr>
          <a:lstStyle/>
          <a:p>
            <a:r>
              <a:rPr lang="ru-RU" sz="5600" dirty="0">
                <a:solidFill>
                  <a:schemeClr val="tx1"/>
                </a:solidFill>
                <a:latin typeface="Times New Roman" pitchFamily="18" charset="0"/>
                <a:cs typeface="Times New Roman" pitchFamily="18" charset="0"/>
              </a:rPr>
              <a:t>При выборе книг и последующем ознакомлении с ними ребенка обратите внимание на следующее:</a:t>
            </a:r>
          </a:p>
          <a:p>
            <a:r>
              <a:rPr lang="ru-RU" sz="5600" dirty="0">
                <a:solidFill>
                  <a:schemeClr val="tx1"/>
                </a:solidFill>
                <a:latin typeface="Times New Roman" pitchFamily="18" charset="0"/>
                <a:cs typeface="Times New Roman" pitchFamily="18" charset="0"/>
              </a:rPr>
              <a:t>·         Книга для ребенка дошкольного возраста должна быть иллюстрирована. Картинки должны быть органически связаны с текстом, наглядно и выразительно отображать наиболее существенные моменты содержания художественного произведения. Желательно, чтобы иллюстрации сопровождали текст, но не преобладали над ним. Чем старше ребенок, тем меньше может быть иллюстраций. При выборе книг предпочтение надо отдавать тем иллюстрированным изданиям, где изображения животных, людей, предметов реалистичны.</a:t>
            </a:r>
          </a:p>
          <a:p>
            <a:r>
              <a:rPr lang="ru-RU" sz="5600" dirty="0">
                <a:solidFill>
                  <a:schemeClr val="tx1"/>
                </a:solidFill>
                <a:latin typeface="Times New Roman" pitchFamily="18" charset="0"/>
                <a:cs typeface="Times New Roman" pitchFamily="18" charset="0"/>
              </a:rPr>
              <a:t>·         Выбирайте книги соответственно возрасту и интересам ребенка. Детям младшего дошкольного возраста читайте </a:t>
            </a:r>
            <a:r>
              <a:rPr lang="ru-RU" sz="5600" dirty="0" err="1">
                <a:solidFill>
                  <a:schemeClr val="tx1"/>
                </a:solidFill>
                <a:latin typeface="Times New Roman" pitchFamily="18" charset="0"/>
                <a:cs typeface="Times New Roman" pitchFamily="18" charset="0"/>
              </a:rPr>
              <a:t>потешки</a:t>
            </a:r>
            <a:r>
              <a:rPr lang="ru-RU" sz="5600" dirty="0">
                <a:solidFill>
                  <a:schemeClr val="tx1"/>
                </a:solidFill>
                <a:latin typeface="Times New Roman" pitchFamily="18" charset="0"/>
                <a:cs typeface="Times New Roman" pitchFamily="18" charset="0"/>
              </a:rPr>
              <a:t>, короткие стихотворные сказки, сказки о животных. Детям старшего дошкольного возраста интересны истории о других детях, волшебные и бытовые сказки.</a:t>
            </a:r>
          </a:p>
          <a:p>
            <a:r>
              <a:rPr lang="ru-RU" sz="5600" dirty="0">
                <a:solidFill>
                  <a:schemeClr val="tx1"/>
                </a:solidFill>
                <a:latin typeface="Times New Roman" pitchFamily="18" charset="0"/>
                <a:cs typeface="Times New Roman" pitchFamily="18" charset="0"/>
              </a:rPr>
              <a:t>·         Читайте старшим дошкольникам объемные («толстые») книги. Чтение каждой части длинной книги (чтение с продолжением) должно сопровождаться припоминанием того, что прочитано накануне. Спросите ребенка: «На чем мы вчера остановились?» Обязательно пользуйтесь закладкой.</a:t>
            </a:r>
          </a:p>
          <a:p>
            <a:r>
              <a:rPr lang="ru-RU" sz="5600" dirty="0">
                <a:solidFill>
                  <a:schemeClr val="tx1"/>
                </a:solidFill>
                <a:latin typeface="Times New Roman" pitchFamily="18" charset="0"/>
                <a:cs typeface="Times New Roman" pitchFamily="18" charset="0"/>
              </a:rPr>
              <a:t>·         Старайтесь читать по определенной системе, например, познакомьте ребенка с несколькими произведениями одного автора. Перед чтением книги независимо от возраста ребенка обязательно назовите имя писателя или поэта , жанр и название произведения. Например: «Я прочитаю тебе русскую народную сказку «Сестрица </a:t>
            </a:r>
            <a:r>
              <a:rPr lang="ru-RU" sz="5600" dirty="0" err="1">
                <a:solidFill>
                  <a:schemeClr val="tx1"/>
                </a:solidFill>
                <a:latin typeface="Times New Roman" pitchFamily="18" charset="0"/>
                <a:cs typeface="Times New Roman" pitchFamily="18" charset="0"/>
              </a:rPr>
              <a:t>Аленушка</a:t>
            </a:r>
            <a:r>
              <a:rPr lang="ru-RU" sz="5600" dirty="0">
                <a:solidFill>
                  <a:schemeClr val="tx1"/>
                </a:solidFill>
                <a:latin typeface="Times New Roman" pitchFamily="18" charset="0"/>
                <a:cs typeface="Times New Roman" pitchFamily="18" charset="0"/>
              </a:rPr>
              <a:t> и братец Иванушка»» Чередуйте чтение произведений разных жанров: рассказов, сказок и стихотворений.</a:t>
            </a:r>
          </a:p>
          <a:p>
            <a:r>
              <a:rPr lang="ru-RU" sz="5600" dirty="0">
                <a:solidFill>
                  <a:schemeClr val="tx1"/>
                </a:solidFill>
                <a:latin typeface="Times New Roman" pitchFamily="18" charset="0"/>
                <a:cs typeface="Times New Roman" pitchFamily="18" charset="0"/>
              </a:rPr>
              <a:t>   - Перечитывайте знакомые книги по многу раз. Однократное чтение произведения, стремление прочитать как можно больше приносят больше вреда, чем пользы. Дети не запоминают, что им читают, в результате формируется плохая привычка поверхностно относиться к книге.</a:t>
            </a:r>
          </a:p>
          <a:p>
            <a:r>
              <a:rPr lang="ru-RU" sz="5600" dirty="0">
                <a:solidFill>
                  <a:schemeClr val="tx1"/>
                </a:solidFill>
                <a:latin typeface="Times New Roman" pitchFamily="18" charset="0"/>
                <a:cs typeface="Times New Roman" pitchFamily="18" charset="0"/>
              </a:rPr>
              <a:t> - Не используйте литературных героев в качестве образца для исполнения правил поведения (надо помыть руки, как книжный герой). Воспитательная функция художественных произведений </a:t>
            </a:r>
            <a:r>
              <a:rPr lang="ru-RU" sz="5600" dirty="0" err="1">
                <a:solidFill>
                  <a:schemeClr val="tx1"/>
                </a:solidFill>
                <a:latin typeface="Times New Roman" pitchFamily="18" charset="0"/>
                <a:cs typeface="Times New Roman" pitchFamily="18" charset="0"/>
              </a:rPr>
              <a:t>самодостаточна</a:t>
            </a:r>
            <a:r>
              <a:rPr lang="ru-RU" sz="5600" dirty="0">
                <a:solidFill>
                  <a:schemeClr val="tx1"/>
                </a:solidFill>
                <a:latin typeface="Times New Roman" pitchFamily="18" charset="0"/>
                <a:cs typeface="Times New Roman" pitchFamily="18" charset="0"/>
              </a:rPr>
              <a:t>. Ребенок не должен воспринимать книгу как свод правил, в противном случае он начнет ее тихо ненавидеть, а порой и противостоять тому, о чем в ней говорится.</a:t>
            </a:r>
          </a:p>
          <a:p>
            <a:r>
              <a:rPr lang="ru-RU" sz="5600" dirty="0">
                <a:solidFill>
                  <a:schemeClr val="tx1"/>
                </a:solidFill>
                <a:latin typeface="Times New Roman" pitchFamily="18" charset="0"/>
                <a:cs typeface="Times New Roman" pitchFamily="18" charset="0"/>
              </a:rPr>
              <a:t>- Объясните до начала чтения значения тех слов, без понимания которых ребенку будут неясны основной смысл текста, характер героев. Если произведение не будет воспринято, понятно ребенком, оно не достигнет своей главной цели: не будет содействовать формированию личности подрастающего человека.</a:t>
            </a:r>
          </a:p>
          <a:p>
            <a:r>
              <a:rPr lang="ru-RU" sz="5600" dirty="0">
                <a:solidFill>
                  <a:schemeClr val="tx1"/>
                </a:solidFill>
                <a:latin typeface="Times New Roman" pitchFamily="18" charset="0"/>
                <a:cs typeface="Times New Roman" pitchFamily="18" charset="0"/>
              </a:rPr>
              <a:t> - Читайте выразительно, стремясь донести до ребенка эмоции, содержащиеся в художественном произведении. Если взрослый в процессе чтения не определяет свое отношение к героям и изображаемым событиям, вряд ли это сможет сделать ребенок. </a:t>
            </a:r>
          </a:p>
          <a:p>
            <a:r>
              <a:rPr lang="ru-RU" sz="5600" dirty="0">
                <a:solidFill>
                  <a:schemeClr val="tx1"/>
                </a:solidFill>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571472" y="214290"/>
            <a:ext cx="7772400" cy="1470025"/>
          </a:xfrm>
        </p:spPr>
        <p:txBody>
          <a:bodyPr>
            <a:normAutofit fontScale="90000"/>
          </a:bodyPr>
          <a:lstStyle/>
          <a:p>
            <a:r>
              <a:rPr lang="ru-RU" dirty="0" smtClean="0"/>
              <a:t>2 день </a:t>
            </a:r>
            <a:br>
              <a:rPr lang="ru-RU" dirty="0" smtClean="0"/>
            </a:br>
            <a:r>
              <a:rPr lang="ru-RU" dirty="0" smtClean="0"/>
              <a:t>Открытие конкурса на лучшую книжку-малышку</a:t>
            </a:r>
            <a:endParaRPr lang="ru-RU" dirty="0"/>
          </a:p>
        </p:txBody>
      </p:sp>
      <p:sp>
        <p:nvSpPr>
          <p:cNvPr id="3" name="Подзаголовок 2"/>
          <p:cNvSpPr>
            <a:spLocks noGrp="1"/>
          </p:cNvSpPr>
          <p:nvPr>
            <p:ph type="subTitle" idx="1"/>
          </p:nvPr>
        </p:nvSpPr>
        <p:spPr>
          <a:xfrm>
            <a:off x="214282" y="1785926"/>
            <a:ext cx="8358246" cy="4572032"/>
          </a:xfrm>
        </p:spPr>
        <p:txBody>
          <a:bodyPr>
            <a:normAutofit lnSpcReduction="10000"/>
          </a:bodyPr>
          <a:lstStyle/>
          <a:p>
            <a:r>
              <a:rPr lang="ru-RU" sz="2400" b="1" dirty="0">
                <a:solidFill>
                  <a:schemeClr val="tx1"/>
                </a:solidFill>
                <a:latin typeface="Times New Roman" pitchFamily="18" charset="0"/>
                <a:cs typeface="Times New Roman" pitchFamily="18" charset="0"/>
              </a:rPr>
              <a:t>Конкурс « Сделай книжку- малышку своими руками»</a:t>
            </a:r>
            <a:endParaRPr lang="ru-RU" sz="2400" dirty="0">
              <a:solidFill>
                <a:schemeClr val="tx1"/>
              </a:solidFill>
              <a:latin typeface="Times New Roman" pitchFamily="18" charset="0"/>
              <a:cs typeface="Times New Roman" pitchFamily="18" charset="0"/>
            </a:endParaRPr>
          </a:p>
          <a:p>
            <a:r>
              <a:rPr lang="ru-RU" sz="2400" dirty="0">
                <a:solidFill>
                  <a:schemeClr val="tx1"/>
                </a:solidFill>
                <a:latin typeface="Times New Roman" pitchFamily="18" charset="0"/>
                <a:cs typeface="Times New Roman" pitchFamily="18" charset="0"/>
              </a:rPr>
              <a:t>Цель: активизировать родителей на участие в конкурсе</a:t>
            </a:r>
          </a:p>
          <a:p>
            <a:r>
              <a:rPr lang="ru-RU" sz="2400" dirty="0">
                <a:solidFill>
                  <a:schemeClr val="tx1"/>
                </a:solidFill>
                <a:latin typeface="Times New Roman" pitchFamily="18" charset="0"/>
                <a:cs typeface="Times New Roman" pitchFamily="18" charset="0"/>
              </a:rPr>
              <a:t>Особые условия: сделать книгу своими руками; формат работы любой; книги могут быть: как с детскими рисунками, так и со взрослыми рисунками, в стихах и прозе; работы могут быть выполнены в любой технике (карандаш, фломастер, гуашь, акварель, гравюра, коллаж, аппликация и т.д.).   </a:t>
            </a:r>
          </a:p>
          <a:p>
            <a:r>
              <a:rPr lang="ru-RU" sz="2400" b="1" dirty="0">
                <a:solidFill>
                  <a:schemeClr val="tx1"/>
                </a:solidFill>
                <a:latin typeface="Times New Roman" pitchFamily="18" charset="0"/>
                <a:cs typeface="Times New Roman" pitchFamily="18" charset="0"/>
              </a:rPr>
              <a:t>Выставка  интересных книг.</a:t>
            </a:r>
            <a:endParaRPr lang="ru-RU" sz="2400" dirty="0">
              <a:solidFill>
                <a:schemeClr val="tx1"/>
              </a:solidFill>
              <a:latin typeface="Times New Roman" pitchFamily="18" charset="0"/>
              <a:cs typeface="Times New Roman" pitchFamily="18" charset="0"/>
            </a:endParaRPr>
          </a:p>
          <a:p>
            <a:r>
              <a:rPr lang="ru-RU" sz="2400" dirty="0">
                <a:solidFill>
                  <a:schemeClr val="tx1"/>
                </a:solidFill>
                <a:latin typeface="Times New Roman" pitchFamily="18" charset="0"/>
                <a:cs typeface="Times New Roman" pitchFamily="18" charset="0"/>
              </a:rPr>
              <a:t>Цель: привлечь родителей к оформлению выставки в группе</a:t>
            </a:r>
          </a:p>
          <a:p>
            <a:r>
              <a:rPr lang="ru-RU" sz="2400" dirty="0">
                <a:solidFill>
                  <a:schemeClr val="tx1"/>
                </a:solidFill>
                <a:latin typeface="Times New Roman" pitchFamily="18" charset="0"/>
                <a:cs typeface="Times New Roman" pitchFamily="18" charset="0"/>
              </a:rPr>
              <a:t>Попросить родителей принести различные « Книжки- забавы» : звучащие, раскладушки, </a:t>
            </a:r>
            <a:r>
              <a:rPr lang="ru-RU" sz="2400" dirty="0" err="1">
                <a:solidFill>
                  <a:schemeClr val="tx1"/>
                </a:solidFill>
                <a:latin typeface="Times New Roman" pitchFamily="18" charset="0"/>
                <a:cs typeface="Times New Roman" pitchFamily="18" charset="0"/>
              </a:rPr>
              <a:t>обьемные,с</a:t>
            </a:r>
            <a:r>
              <a:rPr lang="ru-RU" sz="2400" dirty="0">
                <a:solidFill>
                  <a:schemeClr val="tx1"/>
                </a:solidFill>
                <a:latin typeface="Times New Roman" pitchFamily="18" charset="0"/>
                <a:cs typeface="Times New Roman" pitchFamily="18" charset="0"/>
              </a:rPr>
              <a:t> окошечками и другие.</a:t>
            </a:r>
          </a:p>
          <a:p>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jpg"/>
          <p:cNvPicPr>
            <a:picLocks noChangeAspect="1"/>
          </p:cNvPicPr>
          <p:nvPr/>
        </p:nvPicPr>
        <p:blipFill>
          <a:blip r:embed="rId2"/>
          <a:stretch>
            <a:fillRect/>
          </a:stretch>
        </p:blipFill>
        <p:spPr>
          <a:xfrm>
            <a:off x="17859" y="0"/>
            <a:ext cx="9108281" cy="6858000"/>
          </a:xfrm>
          <a:prstGeom prst="rect">
            <a:avLst/>
          </a:prstGeom>
        </p:spPr>
      </p:pic>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1"/>
            <a:ext cx="7772400" cy="1000107"/>
          </a:xfrm>
        </p:spPr>
        <p:txBody>
          <a:bodyPr>
            <a:normAutofit fontScale="90000"/>
          </a:bodyPr>
          <a:lstStyle/>
          <a:p>
            <a:r>
              <a:rPr lang="ru-RU" sz="3200" dirty="0" smtClean="0">
                <a:latin typeface="Times New Roman" pitchFamily="18" charset="0"/>
                <a:cs typeface="Times New Roman" pitchFamily="18" charset="0"/>
              </a:rPr>
              <a:t>3 день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Акция « Подари книжку друзьям»</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1000108"/>
            <a:ext cx="8286808" cy="5286412"/>
          </a:xfrm>
        </p:spPr>
        <p:txBody>
          <a:bodyPr>
            <a:normAutofit/>
          </a:bodyPr>
          <a:lstStyle/>
          <a:p>
            <a:r>
              <a:rPr lang="ru-RU" sz="2800" dirty="0">
                <a:solidFill>
                  <a:schemeClr val="tx1"/>
                </a:solidFill>
                <a:latin typeface="Times New Roman" pitchFamily="18" charset="0"/>
                <a:cs typeface="Times New Roman" pitchFamily="18" charset="0"/>
              </a:rPr>
              <a:t>Цель: привлечение родителей к участию в совместных с педагогами мероприятиями и  пополнению  развивающей среды в группе</a:t>
            </a:r>
            <a:r>
              <a:rPr lang="ru-RU" sz="2800" b="1" dirty="0">
                <a:solidFill>
                  <a:schemeClr val="tx1"/>
                </a:solidFill>
                <a:latin typeface="Times New Roman" pitchFamily="18" charset="0"/>
                <a:cs typeface="Times New Roman" pitchFamily="18" charset="0"/>
              </a:rPr>
              <a:t>.  </a:t>
            </a:r>
            <a:endParaRPr lang="ru-RU" sz="2800" b="1" dirty="0" smtClean="0">
              <a:solidFill>
                <a:schemeClr val="tx1"/>
              </a:solidFill>
              <a:latin typeface="Times New Roman" pitchFamily="18" charset="0"/>
              <a:cs typeface="Times New Roman" pitchFamily="18" charset="0"/>
            </a:endParaRPr>
          </a:p>
          <a:p>
            <a:r>
              <a:rPr lang="ru-RU" sz="2800" b="1" dirty="0">
                <a:solidFill>
                  <a:schemeClr val="tx1"/>
                </a:solidFill>
                <a:latin typeface="Times New Roman" pitchFamily="18" charset="0"/>
                <a:cs typeface="Times New Roman" pitchFamily="18" charset="0"/>
              </a:rPr>
              <a:t>  </a:t>
            </a:r>
            <a:endParaRPr lang="ru-RU" sz="2800" dirty="0">
              <a:solidFill>
                <a:schemeClr val="tx1"/>
              </a:solidFill>
              <a:latin typeface="Times New Roman" pitchFamily="18" charset="0"/>
              <a:cs typeface="Times New Roman" pitchFamily="18" charset="0"/>
            </a:endParaRPr>
          </a:p>
          <a:p>
            <a:r>
              <a:rPr lang="ru-RU" sz="2800" dirty="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Условия акции</a:t>
            </a:r>
            <a:r>
              <a:rPr lang="ru-RU" sz="2800" dirty="0">
                <a:solidFill>
                  <a:schemeClr val="tx1"/>
                </a:solidFill>
                <a:latin typeface="Times New Roman" pitchFamily="18" charset="0"/>
                <a:cs typeface="Times New Roman" pitchFamily="18" charset="0"/>
              </a:rPr>
              <a:t>: принести в подарок книгу для детей (для рассматривания детям или для чтения детям взрослыми), детская книга должна быть с четкими, яркими, доступными пониманию ребенка, иллюстрациями и должна соответствовать возрасту детей,  быть в хорошем состоянии</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jpg"/>
          <p:cNvPicPr>
            <a:picLocks noChangeAspect="1"/>
          </p:cNvPicPr>
          <p:nvPr/>
        </p:nvPicPr>
        <p:blipFill>
          <a:blip r:embed="rId2"/>
          <a:stretch>
            <a:fillRect/>
          </a:stretch>
        </p:blipFill>
        <p:spPr>
          <a:xfrm>
            <a:off x="17859" y="0"/>
            <a:ext cx="9108281" cy="6858000"/>
          </a:xfrm>
          <a:prstGeom prst="rect">
            <a:avLst/>
          </a:prstGeom>
        </p:spPr>
      </p:pic>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1"/>
            <a:ext cx="7772400" cy="1000107"/>
          </a:xfrm>
        </p:spPr>
        <p:txBody>
          <a:bodyPr>
            <a:normAutofit/>
          </a:bodyPr>
          <a:lstStyle/>
          <a:p>
            <a:r>
              <a:rPr lang="ru-RU" sz="3200" dirty="0" smtClean="0">
                <a:latin typeface="Times New Roman" pitchFamily="18" charset="0"/>
                <a:cs typeface="Times New Roman" pitchFamily="18" charset="0"/>
              </a:rPr>
              <a:t>4 день </a:t>
            </a:r>
            <a:r>
              <a:rPr lang="ru-RU" sz="3200" b="1" dirty="0" err="1" smtClean="0"/>
              <a:t>Книжкина</a:t>
            </a:r>
            <a:r>
              <a:rPr lang="ru-RU" sz="3200" b="1" dirty="0" smtClean="0"/>
              <a:t> </a:t>
            </a:r>
            <a:r>
              <a:rPr lang="ru-RU" sz="3200" b="1" dirty="0"/>
              <a:t>больница</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1000108"/>
            <a:ext cx="8286808" cy="5286412"/>
          </a:xfrm>
        </p:spPr>
        <p:txBody>
          <a:bodyPr>
            <a:normAutofit fontScale="92500" lnSpcReduction="20000"/>
          </a:bodyPr>
          <a:lstStyle/>
          <a:p>
            <a:r>
              <a:rPr lang="ru-RU" sz="2400" dirty="0">
                <a:solidFill>
                  <a:schemeClr val="tx1"/>
                </a:solidFill>
                <a:latin typeface="Times New Roman" pitchFamily="18" charset="0"/>
                <a:cs typeface="Times New Roman" pitchFamily="18" charset="0"/>
              </a:rPr>
              <a:t>Совместная  реставрация книг в группе </a:t>
            </a:r>
          </a:p>
          <a:p>
            <a:r>
              <a:rPr lang="ru-RU" sz="2400" b="1" i="1" dirty="0">
                <a:solidFill>
                  <a:schemeClr val="tx1"/>
                </a:solidFill>
                <a:latin typeface="Times New Roman" pitchFamily="18" charset="0"/>
                <a:cs typeface="Times New Roman" pitchFamily="18" charset="0"/>
              </a:rPr>
              <a:t>Цель: </a:t>
            </a:r>
            <a:r>
              <a:rPr lang="ru-RU" sz="2400" dirty="0">
                <a:solidFill>
                  <a:schemeClr val="tx1"/>
                </a:solidFill>
                <a:latin typeface="Times New Roman" pitchFamily="18" charset="0"/>
                <a:cs typeface="Times New Roman" pitchFamily="18" charset="0"/>
              </a:rPr>
              <a:t>Привлечь родителей к воспитанию у детей любви к книге. Учить детей бережно относиться к книгам: не рвать, не рисовать на книгах, по мере необходимости подклеивать их </a:t>
            </a:r>
            <a:r>
              <a:rPr lang="ru-RU" sz="2400" dirty="0" smtClean="0">
                <a:solidFill>
                  <a:schemeClr val="tx1"/>
                </a:solidFill>
                <a:latin typeface="Times New Roman" pitchFamily="18" charset="0"/>
                <a:cs typeface="Times New Roman" pitchFamily="18" charset="0"/>
              </a:rPr>
              <a:t>самостоятельно </a:t>
            </a:r>
            <a:r>
              <a:rPr lang="ru-RU" sz="2400" dirty="0">
                <a:solidFill>
                  <a:schemeClr val="tx1"/>
                </a:solidFill>
                <a:latin typeface="Times New Roman" pitchFamily="18" charset="0"/>
                <a:cs typeface="Times New Roman" pitchFamily="18" charset="0"/>
              </a:rPr>
              <a:t>или с помощью старших</a:t>
            </a:r>
            <a:r>
              <a:rPr lang="ru-RU" sz="2400" dirty="0" smtClean="0">
                <a:solidFill>
                  <a:schemeClr val="tx1"/>
                </a:solidFill>
                <a:latin typeface="Times New Roman" pitchFamily="18" charset="0"/>
                <a:cs typeface="Times New Roman" pitchFamily="18" charset="0"/>
              </a:rPr>
              <a:t>.</a:t>
            </a:r>
          </a:p>
          <a:p>
            <a:r>
              <a:rPr lang="ru-RU" sz="2400" dirty="0">
                <a:solidFill>
                  <a:schemeClr val="tx1"/>
                </a:solidFill>
                <a:latin typeface="Times New Roman" pitchFamily="18" charset="0"/>
                <a:cs typeface="Times New Roman" pitchFamily="18" charset="0"/>
              </a:rPr>
              <a:t>Предварительная работа: анкетирование родителей</a:t>
            </a:r>
          </a:p>
          <a:p>
            <a:r>
              <a:rPr lang="ru-RU" sz="2400" dirty="0">
                <a:solidFill>
                  <a:schemeClr val="tx1"/>
                </a:solidFill>
                <a:latin typeface="Times New Roman" pitchFamily="18" charset="0"/>
                <a:cs typeface="Times New Roman" pitchFamily="18" charset="0"/>
              </a:rPr>
              <a:t>Ход мероприятия : Были приглашены родители.</a:t>
            </a:r>
          </a:p>
          <a:p>
            <a:r>
              <a:rPr lang="ru-RU" sz="2400" dirty="0">
                <a:solidFill>
                  <a:schemeClr val="tx1"/>
                </a:solidFill>
                <a:latin typeface="Times New Roman" pitchFamily="18" charset="0"/>
                <a:cs typeface="Times New Roman" pitchFamily="18" charset="0"/>
              </a:rPr>
              <a:t>В начале были подведены итоги анкетирования.</a:t>
            </a:r>
          </a:p>
          <a:p>
            <a:r>
              <a:rPr lang="ru-RU" sz="2400" dirty="0">
                <a:solidFill>
                  <a:schemeClr val="tx1"/>
                </a:solidFill>
                <a:latin typeface="Times New Roman" pitchFamily="18" charset="0"/>
                <a:cs typeface="Times New Roman" pitchFamily="18" charset="0"/>
              </a:rPr>
              <a:t>Затем мы с детьми попросили родителей помочь нам в ремонте наших книг. Все расположились за столами и приступили к работе. Дети были экспертами, они просматривали книги, а родители подклеивали их. Никто не сидел без дела. Ребята с интересом рассматривали книги одну за другой и находили ту, которой нужна была помощь</a:t>
            </a:r>
          </a:p>
          <a:p>
            <a:r>
              <a:rPr lang="ru-RU" sz="2400" dirty="0">
                <a:solidFill>
                  <a:schemeClr val="tx1"/>
                </a:solidFill>
                <a:latin typeface="Times New Roman" pitchFamily="18" charset="0"/>
                <a:cs typeface="Times New Roman" pitchFamily="18" charset="0"/>
              </a:rPr>
              <a:t>Выставка книг для родителей по вопросам приобщения детей к чтению</a:t>
            </a:r>
          </a:p>
          <a:p>
            <a:r>
              <a:rPr lang="ru-RU" sz="2400" dirty="0">
                <a:solidFill>
                  <a:schemeClr val="tx1"/>
                </a:solidFill>
                <a:latin typeface="Times New Roman" pitchFamily="18" charset="0"/>
                <a:cs typeface="Times New Roman" pitchFamily="18" charset="0"/>
              </a:rPr>
              <a:t>Цель: обогащать детско-родительские отношения </a:t>
            </a:r>
          </a:p>
          <a:p>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1.jpg"/>
          <p:cNvPicPr>
            <a:picLocks noChangeAspect="1"/>
          </p:cNvPicPr>
          <p:nvPr/>
        </p:nvPicPr>
        <p:blipFill>
          <a:blip r:embed="rId2"/>
          <a:stretch>
            <a:fillRect/>
          </a:stretch>
        </p:blipFill>
        <p:spPr>
          <a:xfrm>
            <a:off x="17859" y="0"/>
            <a:ext cx="9108281" cy="6858000"/>
          </a:xfrm>
          <a:prstGeom prst="rect">
            <a:avLst/>
          </a:prstGeom>
        </p:spPr>
      </p:pic>
      <p:pic>
        <p:nvPicPr>
          <p:cNvPr id="4" name="Рисунок 3" descr="01.jpg"/>
          <p:cNvPicPr>
            <a:picLocks noChangeAspect="1"/>
          </p:cNvPicPr>
          <p:nvPr/>
        </p:nvPicPr>
        <p:blipFill>
          <a:blip r:embed="rId2"/>
          <a:stretch>
            <a:fillRect/>
          </a:stretch>
        </p:blipFill>
        <p:spPr>
          <a:xfrm>
            <a:off x="17859" y="0"/>
            <a:ext cx="9108281" cy="6858000"/>
          </a:xfrm>
          <a:prstGeom prst="rect">
            <a:avLst/>
          </a:prstGeom>
        </p:spPr>
      </p:pic>
      <p:sp>
        <p:nvSpPr>
          <p:cNvPr id="2" name="Заголовок 1"/>
          <p:cNvSpPr>
            <a:spLocks noGrp="1"/>
          </p:cNvSpPr>
          <p:nvPr>
            <p:ph type="ctrTitle"/>
          </p:nvPr>
        </p:nvSpPr>
        <p:spPr>
          <a:xfrm>
            <a:off x="685800" y="1"/>
            <a:ext cx="7772400" cy="1000107"/>
          </a:xfrm>
        </p:spPr>
        <p:txBody>
          <a:bodyPr>
            <a:normAutofit/>
          </a:bodyPr>
          <a:lstStyle/>
          <a:p>
            <a:r>
              <a:rPr lang="ru-RU" sz="3200" dirty="0"/>
              <a:t>Анкета для родителей </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1000108"/>
            <a:ext cx="8286808" cy="5286412"/>
          </a:xfrm>
        </p:spPr>
        <p:txBody>
          <a:bodyPr>
            <a:normAutofit fontScale="92500"/>
          </a:bodyPr>
          <a:lstStyle/>
          <a:p>
            <a:r>
              <a:rPr lang="ru-RU" sz="1800" dirty="0">
                <a:solidFill>
                  <a:schemeClr val="tx1"/>
                </a:solidFill>
                <a:latin typeface="Times New Roman" pitchFamily="18" charset="0"/>
                <a:cs typeface="Times New Roman" pitchFamily="18" charset="0"/>
              </a:rPr>
              <a:t>1. Волнует ли Вас проблема детского чтения?</a:t>
            </a:r>
          </a:p>
          <a:p>
            <a:r>
              <a:rPr lang="ru-RU" sz="1800" dirty="0">
                <a:solidFill>
                  <a:schemeClr val="tx1"/>
                </a:solidFill>
                <a:latin typeface="Times New Roman" pitchFamily="18" charset="0"/>
                <a:cs typeface="Times New Roman" pitchFamily="18" charset="0"/>
              </a:rPr>
              <a:t>2. Нужно ли проводить тематические консультации, семинары для родителей по проблеме детского чтения?</a:t>
            </a:r>
          </a:p>
          <a:p>
            <a:r>
              <a:rPr lang="ru-RU" sz="1800" dirty="0">
                <a:solidFill>
                  <a:schemeClr val="tx1"/>
                </a:solidFill>
                <a:latin typeface="Times New Roman" pitchFamily="18" charset="0"/>
                <a:cs typeface="Times New Roman" pitchFamily="18" charset="0"/>
              </a:rPr>
              <a:t>3. На Ваш взгляд, семейное чтение – это…</a:t>
            </a:r>
          </a:p>
          <a:p>
            <a:r>
              <a:rPr lang="ru-RU" sz="1800" dirty="0">
                <a:solidFill>
                  <a:schemeClr val="tx1"/>
                </a:solidFill>
                <a:latin typeface="Times New Roman" pitchFamily="18" charset="0"/>
                <a:cs typeface="Times New Roman" pitchFamily="18" charset="0"/>
              </a:rPr>
              <a:t>4. Читаете ли Вы сами литературу? Если да, то что предпочитаете?</a:t>
            </a:r>
          </a:p>
          <a:p>
            <a:r>
              <a:rPr lang="ru-RU" sz="1800" dirty="0">
                <a:solidFill>
                  <a:schemeClr val="tx1"/>
                </a:solidFill>
                <a:latin typeface="Times New Roman" pitchFamily="18" charset="0"/>
                <a:cs typeface="Times New Roman" pitchFamily="18" charset="0"/>
              </a:rPr>
              <a:t>5. Читаете ли Вы ребёнку, книги? Если да, то как часто? Если нет, то что Вам мешает?</a:t>
            </a:r>
          </a:p>
          <a:p>
            <a:r>
              <a:rPr lang="ru-RU" sz="1800" dirty="0">
                <a:solidFill>
                  <a:schemeClr val="tx1"/>
                </a:solidFill>
                <a:latin typeface="Times New Roman" pitchFamily="18" charset="0"/>
                <a:cs typeface="Times New Roman" pitchFamily="18" charset="0"/>
              </a:rPr>
              <a:t>6. Кто преимущественно в Вашей семье читает книги ребёнку?</a:t>
            </a:r>
          </a:p>
          <a:p>
            <a:r>
              <a:rPr lang="ru-RU" sz="1800" dirty="0">
                <a:solidFill>
                  <a:schemeClr val="tx1"/>
                </a:solidFill>
                <a:latin typeface="Times New Roman" pitchFamily="18" charset="0"/>
                <a:cs typeface="Times New Roman" pitchFamily="18" charset="0"/>
              </a:rPr>
              <a:t>9. Какие книги предпочитает Ваш ребёнок?</a:t>
            </a:r>
          </a:p>
          <a:p>
            <a:r>
              <a:rPr lang="ru-RU" sz="1800" dirty="0">
                <a:solidFill>
                  <a:schemeClr val="tx1"/>
                </a:solidFill>
                <a:latin typeface="Times New Roman" pitchFamily="18" charset="0"/>
                <a:cs typeface="Times New Roman" pitchFamily="18" charset="0"/>
              </a:rPr>
              <a:t>10. Назовите, пожалуйста, 3 самые любимые книги Вашего ребёнка.</a:t>
            </a:r>
          </a:p>
          <a:p>
            <a:r>
              <a:rPr lang="ru-RU" sz="1800" dirty="0">
                <a:solidFill>
                  <a:schemeClr val="tx1"/>
                </a:solidFill>
                <a:latin typeface="Times New Roman" pitchFamily="18" charset="0"/>
                <a:cs typeface="Times New Roman" pitchFamily="18" charset="0"/>
              </a:rPr>
              <a:t>12. Есть ли у Вас домашняя библиотека? Если да, то назовите, пожалуйста, несколько книг, которые наиболее ценны для Вас и Вашей семьи.</a:t>
            </a:r>
          </a:p>
          <a:p>
            <a:r>
              <a:rPr lang="ru-RU" sz="1800" dirty="0">
                <a:solidFill>
                  <a:schemeClr val="tx1"/>
                </a:solidFill>
                <a:latin typeface="Times New Roman" pitchFamily="18" charset="0"/>
                <a:cs typeface="Times New Roman" pitchFamily="18" charset="0"/>
              </a:rPr>
              <a:t>13. Рассказывает ли Ваш ребёнок о тех книгах, которые прочитали в детском саду?</a:t>
            </a:r>
          </a:p>
          <a:p>
            <a:r>
              <a:rPr lang="ru-RU" sz="1800" dirty="0">
                <a:solidFill>
                  <a:schemeClr val="tx1"/>
                </a:solidFill>
                <a:latin typeface="Times New Roman" pitchFamily="18" charset="0"/>
                <a:cs typeface="Times New Roman" pitchFamily="18" charset="0"/>
              </a:rPr>
              <a:t>14. Вы считаете, что чтение – это…</a:t>
            </a:r>
          </a:p>
          <a:p>
            <a:r>
              <a:rPr lang="ru-RU" sz="1900" dirty="0">
                <a:solidFill>
                  <a:schemeClr val="tx1"/>
                </a:solidFill>
                <a:latin typeface="Times New Roman" pitchFamily="18" charset="0"/>
                <a:cs typeface="Times New Roman" pitchFamily="18" charset="0"/>
              </a:rPr>
              <a:t>16. Как Вы думаете, может ли компьютер заменить книгу?</a:t>
            </a:r>
          </a:p>
          <a:p>
            <a:r>
              <a:rPr lang="ru-RU" sz="1900" dirty="0">
                <a:solidFill>
                  <a:schemeClr val="tx1"/>
                </a:solidFill>
                <a:latin typeface="Times New Roman" pitchFamily="18" charset="0"/>
                <a:cs typeface="Times New Roman" pitchFamily="18" charset="0"/>
              </a:rPr>
              <a:t>17. Как Вы считаете, в каком возрасте ребёнок должен научиться читать?</a:t>
            </a:r>
          </a:p>
          <a:p>
            <a:r>
              <a:rPr lang="ru-RU" sz="1900" dirty="0">
                <a:solidFill>
                  <a:schemeClr val="tx1"/>
                </a:solidFill>
                <a:latin typeface="Times New Roman" pitchFamily="18" charset="0"/>
                <a:cs typeface="Times New Roman" pitchFamily="18" charset="0"/>
              </a:rPr>
              <a:t>18. Ваши просьбы, пожелания воспитателям по организации детского чтения в группе</a:t>
            </a:r>
          </a:p>
          <a:p>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722</Words>
  <Application>Microsoft Office PowerPoint</Application>
  <PresentationFormat>Экран (4:3)</PresentationFormat>
  <Paragraphs>72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КНИЖКИНА НЕДЕЛЯ 2-3 ГОДА </vt:lpstr>
      <vt:lpstr>Цель недели: привлечь родителей к совместному творчеству в рамках тематической недели </vt:lpstr>
      <vt:lpstr>1 день – Знакомство родителей с темой недели  </vt:lpstr>
      <vt:lpstr>Слайд 4</vt:lpstr>
      <vt:lpstr>Консультация «Что и как читать ребенку дома» </vt:lpstr>
      <vt:lpstr>2 день  Открытие конкурса на лучшую книжку-малышку</vt:lpstr>
      <vt:lpstr>3 день  Акция « Подари книжку друзьям»</vt:lpstr>
      <vt:lpstr>4 день Книжкина больница</vt:lpstr>
      <vt:lpstr>Анкета для родителей </vt:lpstr>
      <vt:lpstr>5 день Закрытие недели</vt:lpstr>
      <vt:lpstr>Памятка родителям «Как привить ребенку любовь к чтению?»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Home</cp:lastModifiedBy>
  <cp:revision>13</cp:revision>
  <dcterms:created xsi:type="dcterms:W3CDTF">2017-01-25T18:34:59Z</dcterms:created>
  <dcterms:modified xsi:type="dcterms:W3CDTF">2017-01-25T20:10:35Z</dcterms:modified>
</cp:coreProperties>
</file>