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1" r:id="rId3"/>
    <p:sldId id="257" r:id="rId4"/>
    <p:sldId id="260" r:id="rId5"/>
    <p:sldId id="261" r:id="rId6"/>
    <p:sldId id="258" r:id="rId7"/>
    <p:sldId id="262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5DB-2C24-41DF-8ADB-18F5CE67895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E1426-7E7D-456A-B0DB-635FEA0FBF6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5DB-2C24-41DF-8ADB-18F5CE67895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1426-7E7D-456A-B0DB-635FEA0FB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5DB-2C24-41DF-8ADB-18F5CE67895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1426-7E7D-456A-B0DB-635FEA0FB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2665DB-2C24-41DF-8ADB-18F5CE67895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2E1426-7E7D-456A-B0DB-635FEA0FBF6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5DB-2C24-41DF-8ADB-18F5CE67895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1426-7E7D-456A-B0DB-635FEA0FBF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5DB-2C24-41DF-8ADB-18F5CE67895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1426-7E7D-456A-B0DB-635FEA0FBF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1426-7E7D-456A-B0DB-635FEA0FBF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5DB-2C24-41DF-8ADB-18F5CE67895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5DB-2C24-41DF-8ADB-18F5CE67895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1426-7E7D-456A-B0DB-635FEA0FBF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5DB-2C24-41DF-8ADB-18F5CE67895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1426-7E7D-456A-B0DB-635FEA0FB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2665DB-2C24-41DF-8ADB-18F5CE67895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E1426-7E7D-456A-B0DB-635FEA0FBF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5DB-2C24-41DF-8ADB-18F5CE67895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E1426-7E7D-456A-B0DB-635FEA0FBF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2665DB-2C24-41DF-8ADB-18F5CE67895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2E1426-7E7D-456A-B0DB-635FEA0FBF6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8424936" cy="1440160"/>
          </a:xfrm>
        </p:spPr>
        <p:txBody>
          <a:bodyPr/>
          <a:lstStyle/>
          <a:p>
            <a:pPr algn="r"/>
            <a:r>
              <a:rPr lang="ru-RU" dirty="0" smtClean="0"/>
              <a:t>Пряхина Наталья Владимировна</a:t>
            </a:r>
          </a:p>
          <a:p>
            <a:pPr algn="r"/>
            <a:r>
              <a:rPr lang="ru-RU" dirty="0" smtClean="0"/>
              <a:t>МБОУ «Гимназия №1 </a:t>
            </a:r>
          </a:p>
          <a:p>
            <a:pPr algn="r"/>
            <a:r>
              <a:rPr lang="ru-RU" dirty="0" smtClean="0"/>
              <a:t>им. Н. М. Пржевальского»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208912" cy="212521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836712"/>
            <a:ext cx="81369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spc="-10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Актуальные приемы формирования читательской грамотности </a:t>
            </a:r>
            <a:r>
              <a:rPr lang="ru-RU" sz="4000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младших школьников</a:t>
            </a:r>
            <a:r>
              <a:rPr lang="ru-RU" sz="3200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 </a:t>
            </a:r>
          </a:p>
          <a:p>
            <a:pPr algn="ctr"/>
            <a:r>
              <a:rPr lang="ru-RU" sz="3200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(из опыта работы проблемной группы)</a:t>
            </a:r>
            <a:r>
              <a:rPr lang="ru-RU" sz="4800" spc="-10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/>
            </a:r>
            <a:br>
              <a:rPr lang="ru-RU" sz="4800" spc="-10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</a:br>
            <a:r>
              <a:rPr lang="ru-RU" sz="4800" spc="-10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/>
            </a:r>
            <a:br>
              <a:rPr lang="ru-RU" sz="4800" spc="-10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2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9"/>
          <a:stretch/>
        </p:blipFill>
        <p:spPr bwMode="auto">
          <a:xfrm>
            <a:off x="2193925" y="360363"/>
            <a:ext cx="5496914" cy="623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9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5"/>
          <a:stretch/>
        </p:blipFill>
        <p:spPr bwMode="auto">
          <a:xfrm>
            <a:off x="1334230" y="188639"/>
            <a:ext cx="6190098" cy="655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2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9"/>
            <a:ext cx="8061575" cy="586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2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404663"/>
            <a:ext cx="4736584" cy="626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5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К </a:t>
            </a:r>
            <a:r>
              <a:rPr lang="ru-RU" sz="2800" dirty="0" smtClean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не сплошным </a:t>
            </a:r>
            <a:r>
              <a:rPr lang="ru-RU" sz="2800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текстам относятся графики, диаграммы, таблицы, схемы (кластеры), географические карты и карты местности, план помещения, входные билеты, расписание движения транспорта, карты сайтов и т.д.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Работа с не сплошным текстом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5875"/>
            <a:ext cx="474345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6"/>
          <a:stretch/>
        </p:blipFill>
        <p:spPr bwMode="auto">
          <a:xfrm>
            <a:off x="2200274" y="82550"/>
            <a:ext cx="4985723" cy="658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4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0"/>
          <a:stretch/>
        </p:blipFill>
        <p:spPr bwMode="auto">
          <a:xfrm>
            <a:off x="2271713" y="52389"/>
            <a:ext cx="4598987" cy="65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4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95" y="260648"/>
            <a:ext cx="669085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5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4"/>
          <a:stretch/>
        </p:blipFill>
        <p:spPr bwMode="auto">
          <a:xfrm>
            <a:off x="2123728" y="260648"/>
            <a:ext cx="4983163" cy="641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8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9"/>
            <a:ext cx="84249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	В </a:t>
            </a:r>
            <a:r>
              <a:rPr lang="ru-RU" sz="3200" dirty="0"/>
              <a:t>Федеральном государственном образовательном стандарте начального образования читательская грамотность рассматривается как один из планируемых результатов обучения. </a:t>
            </a:r>
            <a:endParaRPr lang="ru-RU" sz="3200" dirty="0" smtClean="0"/>
          </a:p>
          <a:p>
            <a:r>
              <a:rPr lang="ru-RU" sz="3200" dirty="0"/>
              <a:t>	</a:t>
            </a:r>
            <a:r>
              <a:rPr lang="ru-RU" sz="3200" dirty="0" smtClean="0"/>
              <a:t>Требования </a:t>
            </a:r>
            <a:r>
              <a:rPr lang="ru-RU" sz="3200" dirty="0"/>
              <a:t>ФГОС НОО к читательской грамотности отражены в обобщенных планируемых результатах освоения междисциплинарной программы «Чтение: работа с текстом», а также в обобщенных планируемых результатах освоения учебных программ по всем предметам начальной школы.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68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65088"/>
            <a:ext cx="494347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22" y="404664"/>
            <a:ext cx="643357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5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4288"/>
            <a:ext cx="474345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9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54" y="260648"/>
            <a:ext cx="5253497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8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 повышение уровня читательской грамотности;</a:t>
            </a:r>
          </a:p>
          <a:p>
            <a:pPr marL="0" indent="0">
              <a:buNone/>
            </a:pPr>
            <a:r>
              <a:rPr lang="ru-RU" dirty="0"/>
              <a:t>- развитие умения извлекать информацию представленную в различном виде;</a:t>
            </a:r>
          </a:p>
          <a:p>
            <a:pPr marL="0" indent="0">
              <a:buNone/>
            </a:pPr>
            <a:r>
              <a:rPr lang="ru-RU" dirty="0"/>
              <a:t>- проявление интереса к чтению текстов различной направленности;</a:t>
            </a:r>
          </a:p>
          <a:p>
            <a:pPr marL="0" indent="0">
              <a:buNone/>
            </a:pPr>
            <a:r>
              <a:rPr lang="ru-RU" dirty="0"/>
              <a:t>- развитие критического мышления, связной речи и кругозора;</a:t>
            </a:r>
          </a:p>
          <a:p>
            <a:pPr marL="0" indent="0">
              <a:buNone/>
            </a:pPr>
            <a:r>
              <a:rPr lang="ru-RU" dirty="0"/>
              <a:t>- развитие умения выражать свои мысли.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Ожидаемые 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val="2797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- пополнение дидактического пособия </a:t>
            </a:r>
            <a:r>
              <a:rPr lang="ru-RU" dirty="0" smtClean="0"/>
              <a:t>«Ступеньки роста» (Карточки </a:t>
            </a:r>
            <a:r>
              <a:rPr lang="ru-RU" dirty="0"/>
              <a:t>для формирования читательской </a:t>
            </a:r>
            <a:r>
              <a:rPr lang="ru-RU" dirty="0" smtClean="0"/>
              <a:t>грамотности) </a:t>
            </a:r>
            <a:r>
              <a:rPr lang="ru-RU" dirty="0"/>
              <a:t>информацией по мере усвоения обучающимися предложенного материала.</a:t>
            </a:r>
          </a:p>
          <a:p>
            <a:pPr marL="0" indent="0">
              <a:buNone/>
            </a:pPr>
            <a:r>
              <a:rPr lang="ru-RU" dirty="0"/>
              <a:t>- использование в дальнейшей образовательной деятельности;</a:t>
            </a:r>
          </a:p>
          <a:p>
            <a:pPr marL="0" indent="0">
              <a:buNone/>
            </a:pPr>
            <a:r>
              <a:rPr lang="ru-RU" dirty="0"/>
              <a:t>- привлечение обучающихся к составлению подобных карточек;</a:t>
            </a:r>
          </a:p>
          <a:p>
            <a:pPr marL="0" indent="0">
              <a:buNone/>
            </a:pPr>
            <a:r>
              <a:rPr lang="ru-RU" dirty="0"/>
              <a:t>- создание цифрового интерактивного пособия на основе «Карточек для формирования читательской грамотности».</a:t>
            </a:r>
          </a:p>
          <a:p>
            <a:pPr marL="0" indent="0">
              <a:buNone/>
            </a:pPr>
            <a:r>
              <a:rPr lang="ru-RU" dirty="0"/>
              <a:t>Дидактическое пособие может стать творческим продуктом детской исследовательской или проектной деятельности.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Перспектива:</a:t>
            </a:r>
          </a:p>
        </p:txBody>
      </p:sp>
    </p:spTree>
    <p:extLst>
      <p:ext uri="{BB962C8B-B14F-4D97-AF65-F5344CB8AC3E}">
        <p14:creationId xmlns:p14="http://schemas.microsoft.com/office/powerpoint/2010/main" val="279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ctr">
              <a:spcBef>
                <a:spcPct val="20000"/>
              </a:spcBef>
              <a:buClrTx/>
              <a:buSzTx/>
              <a:buNone/>
            </a:pPr>
            <a:r>
              <a:rPr lang="ru-RU" sz="5400" b="1" i="1" dirty="0">
                <a:solidFill>
                  <a:srgbClr val="1F497D">
                    <a:lumMod val="50000"/>
                  </a:srgbClr>
                </a:solidFill>
                <a:latin typeface="Monotype Corsiva" pitchFamily="66" charset="0"/>
              </a:rPr>
              <a:t>Спасибо за внимание!</a:t>
            </a:r>
          </a:p>
          <a:p>
            <a:pPr marL="342900" lvl="0" indent="-342900" algn="ctr">
              <a:spcBef>
                <a:spcPct val="20000"/>
              </a:spcBef>
              <a:buClrTx/>
              <a:buSzTx/>
              <a:buNone/>
            </a:pPr>
            <a:r>
              <a:rPr lang="ru-RU" sz="5400" b="1" i="1" dirty="0">
                <a:solidFill>
                  <a:srgbClr val="1F497D">
                    <a:lumMod val="50000"/>
                  </a:srgbClr>
                </a:solidFill>
                <a:latin typeface="Monotype Corsiva" pitchFamily="66" charset="0"/>
              </a:rPr>
              <a:t>Хороших вам книг!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5-600x37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3573016"/>
            <a:ext cx="5040560" cy="31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3816424"/>
          </a:xfrm>
        </p:spPr>
        <p:txBody>
          <a:bodyPr>
            <a:norm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  <a:t>Дидактический материал </a:t>
            </a:r>
            <a:r>
              <a:rPr lang="ru-RU" sz="48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  <a:t>«Ступеньки роста» </a:t>
            </a:r>
            <a:br>
              <a:rPr lang="ru-RU" sz="48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0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ru-RU" sz="400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  <a:t>Карточки для формирования читательской грамотности)</a:t>
            </a:r>
            <a:r>
              <a:rPr lang="ru-RU" sz="320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spc="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</a:rPr>
              <a:t>Актуальность </a:t>
            </a:r>
            <a:r>
              <a:rPr lang="ru-RU" sz="4400" b="1" spc="0" dirty="0" smtClean="0">
                <a:ln>
                  <a:noFill/>
                </a:ln>
                <a:solidFill>
                  <a:prstClr val="black"/>
                </a:solidFill>
                <a:effectLst/>
                <a:latin typeface="Calibri"/>
              </a:rPr>
              <a:t>работы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289564"/>
              </p:ext>
            </p:extLst>
          </p:nvPr>
        </p:nvGraphicFramePr>
        <p:xfrm>
          <a:off x="457200" y="1524000"/>
          <a:ext cx="822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562696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4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Чтение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важнейший вид речевой и  умственной деятельности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комплекс умений и навыков </a:t>
                      </a:r>
                      <a:r>
                        <a:rPr kumimoji="0" lang="ru-RU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общеучебного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характера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125144"/>
              </p:ext>
            </p:extLst>
          </p:nvPr>
        </p:nvGraphicFramePr>
        <p:xfrm>
          <a:off x="899592" y="4581128"/>
          <a:ext cx="770485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184576"/>
              </a:tblGrid>
              <a:tr h="12241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Требования ФГОС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формирование ключевых  компетентностей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1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формирование читательской компетентности младших школьников на основе использования инновационных </a:t>
            </a:r>
            <a:r>
              <a:rPr lang="ru-RU" sz="3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технологий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повышение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уровня читательской грамотности.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Задачи: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формировать умение находить и извлекать информацию;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-формировать умение интерпретировать прочитанный текст в соответствии с поставленной целью;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формировать умение критически осмысливать и оценивать информацию;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обогащать словарный запас обучающихся, развивать связную речь, познавательную активность, наблюдательность, мыслительные процессы.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06896"/>
          </a:xfrm>
        </p:spPr>
        <p:txBody>
          <a:bodyPr>
            <a:normAutofit fontScale="90000"/>
          </a:bodyPr>
          <a:lstStyle/>
          <a:p>
            <a:r>
              <a:rPr lang="ru-RU" sz="4000" b="1" spc="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</a:rPr>
              <a:t>Ведущая педагогическая идея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2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4006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sz="4400" b="1" spc="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</a:rPr>
              <a:t>Направления работы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1196752"/>
            <a:ext cx="3600400" cy="21602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Урочная деятельность</a:t>
            </a:r>
          </a:p>
          <a:p>
            <a:pPr lvl="0" algn="ctr"/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(литературное и внеклассное чтение)</a:t>
            </a:r>
          </a:p>
        </p:txBody>
      </p:sp>
      <p:sp>
        <p:nvSpPr>
          <p:cNvPr id="5" name="Овал 4"/>
          <p:cNvSpPr/>
          <p:nvPr/>
        </p:nvSpPr>
        <p:spPr>
          <a:xfrm>
            <a:off x="5148064" y="1196752"/>
            <a:ext cx="3456384" cy="2088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Внеклассная работа</a:t>
            </a:r>
          </a:p>
        </p:txBody>
      </p:sp>
      <p:sp>
        <p:nvSpPr>
          <p:cNvPr id="6" name="Овал 5"/>
          <p:cNvSpPr/>
          <p:nvPr/>
        </p:nvSpPr>
        <p:spPr>
          <a:xfrm>
            <a:off x="395536" y="4149080"/>
            <a:ext cx="3240360" cy="19442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Домашнее чтение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4932040" y="4026502"/>
            <a:ext cx="3384376" cy="2088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Дистанционное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обучение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139952" y="2231153"/>
            <a:ext cx="7920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876256" y="3429000"/>
            <a:ext cx="4571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2015716" y="3501008"/>
            <a:ext cx="45719" cy="5254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flipV="1">
            <a:off x="3851920" y="5166907"/>
            <a:ext cx="79208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111115"/>
                </a:solidFill>
                <a:latin typeface="Times New Roman"/>
                <a:ea typeface="Times New Roman"/>
              </a:rPr>
              <a:t>К сплошным текстам относят тексты, читаемые в повседневной жизни: описание (отрывок из рассказа, стихотворения, описание человека, места, предмета и т.д.); повествование (рассказ, стихотворение, повесть, басня, письмо, статья в газете или журнале, статья в учебнике, инструкция, реклама, краткое содержание фильма, спектакля, пост блога, материалы различных сайтов и т.д.); рассуждение (сочинение-размышление, комментарий, аргументация собственного мнения).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894928"/>
          </a:xfrm>
        </p:spPr>
        <p:txBody>
          <a:bodyPr>
            <a:normAutofit fontScale="90000"/>
          </a:bodyPr>
          <a:lstStyle/>
          <a:p>
            <a:pPr lvl="0">
              <a:spcBef>
                <a:spcPts val="600"/>
              </a:spcBef>
            </a:pPr>
            <a:r>
              <a:rPr lang="ru-RU" sz="2600" spc="0" dirty="0" smtClean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600" spc="0" dirty="0" smtClean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600" spc="0" dirty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600" spc="0" dirty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600" spc="0" dirty="0" smtClean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600" spc="0" dirty="0" smtClean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600" spc="0" dirty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600" spc="0" dirty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600" spc="0" dirty="0" smtClean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600" spc="0" dirty="0" smtClean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600" spc="0" dirty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600" spc="0" dirty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600" spc="0" dirty="0" smtClean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600" spc="0" dirty="0" smtClean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3600" spc="0" dirty="0" smtClean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  <a:t>Работа со сплошным текстом.</a:t>
            </a:r>
            <a:br>
              <a:rPr lang="ru-RU" sz="3600" spc="0" dirty="0" smtClean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708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424936" cy="6264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9"/>
          <a:stretch/>
        </p:blipFill>
        <p:spPr bwMode="auto">
          <a:xfrm>
            <a:off x="2039938" y="74614"/>
            <a:ext cx="5550290" cy="659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7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82" y="188640"/>
            <a:ext cx="6637135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4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</TotalTime>
  <Words>217</Words>
  <Application>Microsoft Office PowerPoint</Application>
  <PresentationFormat>Экран (4:3)</PresentationFormat>
  <Paragraphs>51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                                    </vt:lpstr>
      <vt:lpstr>Презентация PowerPoint</vt:lpstr>
      <vt:lpstr>Дидактический материал «Ступеньки роста»  (Карточки для формирования читательской грамотности) </vt:lpstr>
      <vt:lpstr>Актуальность работы</vt:lpstr>
      <vt:lpstr>Ведущая педагогическая идея </vt:lpstr>
      <vt:lpstr>Направления работы</vt:lpstr>
      <vt:lpstr>       Работа со сплошным текстом.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не сплошным текстом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результаты:</vt:lpstr>
      <vt:lpstr>Перспектива: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</dc:title>
  <dc:creator>1</dc:creator>
  <cp:lastModifiedBy>1</cp:lastModifiedBy>
  <cp:revision>17</cp:revision>
  <dcterms:created xsi:type="dcterms:W3CDTF">2020-12-13T10:01:43Z</dcterms:created>
  <dcterms:modified xsi:type="dcterms:W3CDTF">2020-12-15T20:29:02Z</dcterms:modified>
</cp:coreProperties>
</file>