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EF8"/>
    <a:srgbClr val="521B93"/>
    <a:srgbClr val="011893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153"/>
  </p:normalViewPr>
  <p:slideViewPr>
    <p:cSldViewPr snapToGrid="0">
      <p:cViewPr varScale="1">
        <p:scale>
          <a:sx n="90" d="100"/>
          <a:sy n="90" d="100"/>
        </p:scale>
        <p:origin x="-4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93A8D0-021F-4828-1363-D4F1EED50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407EEBD-9714-18C0-4148-CB7FEB3B0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7AF7FE-BB38-6D68-31D0-4CCC9C358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935F-38E7-534D-A235-C035AE3C68F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0DB285-76F6-66C0-9C90-557A2E9A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29CCCF-DA9A-2A99-B4B6-887371F0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48D0-6578-6A4E-92BB-4AA73887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1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49A90D-25F5-4641-AB57-9FC470C0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045119-B303-E6C5-DCC5-057990324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C0A45B-7362-8B5E-32DF-28B5F3B5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935F-38E7-534D-A235-C035AE3C68F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D69827-8655-3432-E03D-3D08A15F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5142C-31DC-B2E8-4BF8-2013C8DC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48D0-6578-6A4E-92BB-4AA73887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4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5D2E92B-135A-2BD9-E8B1-E5AFDCD18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CC0394-6243-FF12-91C5-B26C7756A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D8BB32-15FE-9FE0-80CB-E3FF4694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935F-38E7-534D-A235-C035AE3C68F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3C7A1E-4434-CC20-942B-2AF4F9B5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AF24DA-C410-D7EC-22B9-EAA05C2A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48D0-6578-6A4E-92BB-4AA73887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2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2396A1-838F-018D-FCBF-12A2008C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E8188A-5EB7-C641-9492-4245EAA1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2917C3-0A52-8AC5-3773-81A4FA6B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935F-38E7-534D-A235-C035AE3C68F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A26B9D-88F1-C46F-5E6D-92F6B60E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DA4507-81F6-495E-C1DD-8561A5E1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48D0-6578-6A4E-92BB-4AA73887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9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FE422E-06CD-2C1C-5DCC-918D773C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BF15EE-AE5F-2EB7-0734-35C42BB5B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8B6398-F131-BAA1-BDC4-66D8664FB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935F-38E7-534D-A235-C035AE3C68F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B85288-FC4D-3570-D78F-7D2CB2F1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8168B5-681E-C315-5CDC-D66AB4C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48D0-6578-6A4E-92BB-4AA73887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5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9EE4ED-17ED-72A1-B71B-4FBBA64D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AEA676-D378-8237-41B0-1C22666A5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BFCD38D-E301-8004-067D-C2F62D17A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7D2287-C97C-E6E7-720A-AE758332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935F-38E7-534D-A235-C035AE3C68F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76232B-573B-1B0B-3BF7-FF0018DC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78645C-6C95-6EEF-9E02-6B6D09D7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48D0-6578-6A4E-92BB-4AA73887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81783F-A9FA-EE43-5BE4-6C36A9C3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A18661-ECD9-D2E5-DA53-6170E12D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CE500E8-F230-AA0E-8689-773C634CA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01DA699-F502-D446-D65D-7291A083F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4EB810B-0CCB-8784-8BDC-CA2E66EF1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8F0E646-1CE5-0445-1AC5-5272957A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935F-38E7-534D-A235-C035AE3C68F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6FE96D8-3941-F65F-6C3E-5000FAA6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36B28D7-BB2A-CEEE-B60A-7A9FB4CE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48D0-6578-6A4E-92BB-4AA73887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16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E3030C-2C3F-92E3-7CA1-5FA4E4E6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4C8B3E0-7F3D-6836-BD00-03F95B59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935F-38E7-534D-A235-C035AE3C68F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D453D9-7E94-0959-CBC7-3215B4C8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B7932AF-8EC8-A3E3-CB4E-3D5C78D3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48D0-6578-6A4E-92BB-4AA73887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6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F06721B-BBCC-D039-CBB2-A20AFC9F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935F-38E7-534D-A235-C035AE3C68F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56E8E2A-A759-93BE-F274-0AD3AAC8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99B9840-7204-BBD0-089F-573911AC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48D0-6578-6A4E-92BB-4AA73887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2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10C3F8-D991-4588-16C9-416CCF64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05C988-9F17-850A-1C82-E7B035307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9D0E50-F6F3-4AEE-86FF-81B6FC421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4CBDB1-07E1-8EFA-5E6E-4D601866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935F-38E7-534D-A235-C035AE3C68F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4065D5-7C00-7B3A-4A5B-88E3FAA7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833BA3-0223-A756-E3DA-62CEC718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48D0-6578-6A4E-92BB-4AA73887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5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0D49A3-8C97-EECB-2D87-A093F9AA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839D702-4A66-0A43-B868-447E9FE66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778E0D2-B1C8-51B1-1C16-7E1CA28DB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E4C67D-52E9-22EA-6015-E00277E2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935F-38E7-534D-A235-C035AE3C68F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32B2BC-8A0D-FEBC-4DE0-EC6D6511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9F75D5-07F4-C938-2B6B-C374900C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48D0-6578-6A4E-92BB-4AA73887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0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8BFE7E-9F27-B3C0-E9A0-0738F144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0EA9DE-A741-A8B6-6726-70C18FAB6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9B0C19-B7F1-402C-6B64-E8E302B36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935F-38E7-534D-A235-C035AE3C68F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53ABD6-D504-F8AA-091D-740489BF1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8360D8-B3BF-DCDC-A3C6-B1E6E4844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948D0-6578-6A4E-92BB-4AA73887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1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06EF7A8-FE96-FB88-DC5A-D7917C3332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1690255" y="-40474"/>
            <a:ext cx="10501745" cy="6890349"/>
          </a:xfrm>
          <a:prstGeom prst="rect">
            <a:avLst/>
          </a:prstGeom>
        </p:spPr>
      </p:pic>
      <p:sp>
        <p:nvSpPr>
          <p:cNvPr id="16" name="Документ 15">
            <a:extLst>
              <a:ext uri="{FF2B5EF4-FFF2-40B4-BE49-F238E27FC236}">
                <a16:creationId xmlns:a16="http://schemas.microsoft.com/office/drawing/2014/main" xmlns="" id="{F92800EC-6DE4-DE65-DD06-6870CE538EFD}"/>
              </a:ext>
            </a:extLst>
          </p:cNvPr>
          <p:cNvSpPr/>
          <p:nvPr/>
        </p:nvSpPr>
        <p:spPr>
          <a:xfrm rot="16200000">
            <a:off x="-39197" y="69902"/>
            <a:ext cx="6858001" cy="6701945"/>
          </a:xfrm>
          <a:prstGeom prst="flowChartDocument">
            <a:avLst/>
          </a:prstGeom>
          <a:solidFill>
            <a:srgbClr val="7030A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6AED7EC-FD30-8431-057C-6A86A48EE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24" y="-8126"/>
            <a:ext cx="2289196" cy="2117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FBCD16-C37C-7F6F-90BE-11C175243776}"/>
              </a:ext>
            </a:extLst>
          </p:cNvPr>
          <p:cNvSpPr txBox="1"/>
          <p:nvPr/>
        </p:nvSpPr>
        <p:spPr>
          <a:xfrm>
            <a:off x="-440189" y="2323014"/>
            <a:ext cx="6133623" cy="120032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Государственное бюджетное профессиональное образовательное учреждение Воронежской области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87EE55-916A-37FD-338F-648E7656C984}"/>
              </a:ext>
            </a:extLst>
          </p:cNvPr>
          <p:cNvSpPr txBox="1"/>
          <p:nvPr/>
        </p:nvSpPr>
        <p:spPr>
          <a:xfrm>
            <a:off x="-172919" y="3602321"/>
            <a:ext cx="6701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«Губернский педагогический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79609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229232E-6912-7BD5-47F0-10FD7BC9F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049" y="51816"/>
            <a:ext cx="12192000" cy="6858000"/>
          </a:xfrm>
          <a:prstGeom prst="rect">
            <a:avLst/>
          </a:prstGeom>
          <a:effectLst>
            <a:glow rad="762000">
              <a:schemeClr val="accent1">
                <a:alpha val="46000"/>
              </a:schemeClr>
            </a:glow>
          </a:effectLst>
        </p:spPr>
      </p:pic>
      <p:sp>
        <p:nvSpPr>
          <p:cNvPr id="2" name="object 2"/>
          <p:cNvSpPr txBox="1"/>
          <p:nvPr/>
        </p:nvSpPr>
        <p:spPr>
          <a:xfrm>
            <a:off x="12016231" y="6441744"/>
            <a:ext cx="971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10" dirty="0">
                <a:solidFill>
                  <a:srgbClr val="1F3863"/>
                </a:solidFill>
                <a:latin typeface="Trebuchet MS"/>
                <a:cs typeface="Trebuchet MS"/>
              </a:rPr>
              <a:t>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327" y="1232916"/>
            <a:ext cx="4860290" cy="266700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Социально-гуманитарный</a:t>
            </a:r>
            <a:r>
              <a:rPr sz="14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цикл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616" y="2668523"/>
            <a:ext cx="4860290" cy="269875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400" b="1" spc="6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бщепроф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ссио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ьн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r>
              <a:rPr sz="14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ц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кл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1547" y="1249680"/>
            <a:ext cx="4556760" cy="360045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157605">
              <a:lnSpc>
                <a:spcPct val="100000"/>
              </a:lnSpc>
              <a:spcBef>
                <a:spcPts val="525"/>
              </a:spcBef>
            </a:pP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Проф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ссио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ал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ый</a:t>
            </a:r>
            <a:r>
              <a:rPr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цикл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554" y="1524762"/>
            <a:ext cx="503618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80" dirty="0">
                <a:latin typeface="Trebuchet MS"/>
                <a:cs typeface="Trebuchet MS"/>
              </a:rPr>
              <a:t>Исто</a:t>
            </a:r>
            <a:r>
              <a:rPr sz="1400" spc="35" dirty="0">
                <a:latin typeface="Trebuchet MS"/>
                <a:cs typeface="Trebuchet MS"/>
              </a:rPr>
              <a:t>рия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85" dirty="0">
                <a:latin typeface="Trebuchet MS"/>
                <a:cs typeface="Trebuchet MS"/>
              </a:rPr>
              <a:t>Р</a:t>
            </a:r>
            <a:r>
              <a:rPr sz="1400" spc="90" dirty="0">
                <a:latin typeface="Trebuchet MS"/>
                <a:cs typeface="Trebuchet MS"/>
              </a:rPr>
              <a:t>о</a:t>
            </a:r>
            <a:r>
              <a:rPr sz="1400" spc="70" dirty="0">
                <a:latin typeface="Trebuchet MS"/>
                <a:cs typeface="Trebuchet MS"/>
              </a:rPr>
              <a:t>с</a:t>
            </a:r>
            <a:r>
              <a:rPr sz="1400" spc="60" dirty="0">
                <a:latin typeface="Trebuchet MS"/>
                <a:cs typeface="Trebuchet MS"/>
              </a:rPr>
              <a:t>с</a:t>
            </a:r>
            <a:r>
              <a:rPr sz="1400" spc="30" dirty="0">
                <a:latin typeface="Trebuchet MS"/>
                <a:cs typeface="Trebuchet MS"/>
              </a:rPr>
              <a:t>ии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Trebuchet MS"/>
                <a:cs typeface="Trebuchet MS"/>
              </a:rPr>
              <a:t>Иностранный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язык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профессиональной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деятельности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75" dirty="0">
                <a:latin typeface="Trebuchet MS"/>
                <a:cs typeface="Trebuchet MS"/>
              </a:rPr>
              <a:t>Ф</a:t>
            </a:r>
            <a:r>
              <a:rPr sz="1400" spc="65" dirty="0">
                <a:latin typeface="Trebuchet MS"/>
                <a:cs typeface="Trebuchet MS"/>
              </a:rPr>
              <a:t>и</a:t>
            </a:r>
            <a:r>
              <a:rPr sz="1400" spc="15" dirty="0">
                <a:latin typeface="Trebuchet MS"/>
                <a:cs typeface="Trebuchet MS"/>
              </a:rPr>
              <a:t>з</a:t>
            </a:r>
            <a:r>
              <a:rPr sz="1400" spc="25" dirty="0">
                <a:latin typeface="Trebuchet MS"/>
                <a:cs typeface="Trebuchet MS"/>
              </a:rPr>
              <a:t>и</a:t>
            </a:r>
            <a:r>
              <a:rPr sz="1400" spc="-25" dirty="0">
                <a:latin typeface="Trebuchet MS"/>
                <a:cs typeface="Trebuchet MS"/>
              </a:rPr>
              <a:t>ч</a:t>
            </a:r>
            <a:r>
              <a:rPr sz="1400" spc="45" dirty="0">
                <a:latin typeface="Trebuchet MS"/>
                <a:cs typeface="Trebuchet MS"/>
              </a:rPr>
              <a:t>еска</a:t>
            </a:r>
            <a:r>
              <a:rPr sz="1400" spc="-10" dirty="0">
                <a:latin typeface="Trebuchet MS"/>
                <a:cs typeface="Trebuchet MS"/>
              </a:rPr>
              <a:t>я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культура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Trebuchet MS"/>
                <a:cs typeface="Trebuchet MS"/>
              </a:rPr>
              <a:t>Безопасность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жизнедеятельности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Trebuchet MS"/>
                <a:cs typeface="Trebuchet MS"/>
              </a:rPr>
              <a:t>Основы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финансовой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грамотности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72301" y="1705737"/>
            <a:ext cx="4804790" cy="23705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6890" marR="732790" indent="-504825">
              <a:lnSpc>
                <a:spcPct val="100000"/>
              </a:lnSpc>
              <a:spcBef>
                <a:spcPts val="105"/>
              </a:spcBef>
            </a:pPr>
            <a:r>
              <a:rPr sz="1400" b="1" spc="30" dirty="0">
                <a:latin typeface="Trebuchet MS"/>
                <a:cs typeface="Trebuchet MS"/>
              </a:rPr>
              <a:t>ПМ01 </a:t>
            </a:r>
            <a:r>
              <a:rPr sz="1400" b="1" spc="35" dirty="0">
                <a:solidFill>
                  <a:srgbClr val="FF0000"/>
                </a:solidFill>
                <a:latin typeface="Trebuchet MS"/>
                <a:cs typeface="Trebuchet MS"/>
              </a:rPr>
              <a:t>Проектирование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, </a:t>
            </a:r>
            <a:r>
              <a:rPr sz="1400" spc="35" dirty="0" err="1">
                <a:solidFill>
                  <a:srgbClr val="FF0000"/>
                </a:solidFill>
                <a:latin typeface="Trebuchet MS"/>
                <a:cs typeface="Trebuchet MS"/>
              </a:rPr>
              <a:t>реализация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ru-RU" sz="1400" b="1" spc="30" dirty="0">
                <a:solidFill>
                  <a:srgbClr val="FF0000"/>
                </a:solidFill>
                <a:latin typeface="Trebuchet MS"/>
                <a:cs typeface="Trebuchet MS"/>
              </a:rPr>
              <a:t>и </a:t>
            </a:r>
            <a:r>
              <a:rPr sz="1400" b="1" spc="30" dirty="0" err="1">
                <a:solidFill>
                  <a:srgbClr val="FF0000"/>
                </a:solidFill>
                <a:latin typeface="Trebuchet MS"/>
                <a:cs typeface="Trebuchet MS"/>
              </a:rPr>
              <a:t>анализ</a:t>
            </a:r>
            <a:r>
              <a:rPr sz="1400" b="1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40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0000"/>
                </a:solidFill>
                <a:latin typeface="Trebuchet MS"/>
                <a:cs typeface="Trebuchet MS"/>
              </a:rPr>
              <a:t>процесса</a:t>
            </a:r>
            <a:r>
              <a:rPr sz="14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обучения</a:t>
            </a:r>
            <a:r>
              <a:rPr sz="14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начальном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общем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образовании</a:t>
            </a:r>
            <a:endParaRPr sz="1400" dirty="0">
              <a:latin typeface="Trebuchet MS"/>
              <a:cs typeface="Trebuchet MS"/>
            </a:endParaRPr>
          </a:p>
          <a:p>
            <a:pPr marL="516890" marR="5080" indent="-504825">
              <a:lnSpc>
                <a:spcPct val="100000"/>
              </a:lnSpc>
              <a:spcBef>
                <a:spcPts val="595"/>
              </a:spcBef>
            </a:pPr>
            <a:r>
              <a:rPr sz="1400" b="1" spc="55" dirty="0">
                <a:latin typeface="Trebuchet MS"/>
                <a:cs typeface="Trebuchet MS"/>
              </a:rPr>
              <a:t>ПМ02 </a:t>
            </a:r>
            <a:r>
              <a:rPr sz="1400" b="1" spc="35" dirty="0">
                <a:solidFill>
                  <a:srgbClr val="FF0000"/>
                </a:solidFill>
                <a:latin typeface="Trebuchet MS"/>
                <a:cs typeface="Trebuchet MS"/>
              </a:rPr>
              <a:t>Проектирование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400" spc="3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организация и </a:t>
            </a:r>
            <a:r>
              <a:rPr sz="1400" b="1" spc="30" dirty="0">
                <a:solidFill>
                  <a:srgbClr val="FF0000"/>
                </a:solidFill>
                <a:latin typeface="Trebuchet MS"/>
                <a:cs typeface="Trebuchet MS"/>
              </a:rPr>
              <a:t>анализ</a:t>
            </a:r>
            <a:r>
              <a:rPr sz="1400" b="1" spc="30" dirty="0"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внеурочной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деятельности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младших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школьников</a:t>
            </a:r>
            <a:endParaRPr sz="1400" dirty="0">
              <a:latin typeface="Trebuchet MS"/>
              <a:cs typeface="Trebuchet MS"/>
            </a:endParaRPr>
          </a:p>
          <a:p>
            <a:pPr marL="516890" marR="641985" indent="-504825">
              <a:lnSpc>
                <a:spcPct val="100000"/>
              </a:lnSpc>
              <a:spcBef>
                <a:spcPts val="605"/>
              </a:spcBef>
            </a:pPr>
            <a:r>
              <a:rPr sz="1400" b="1" spc="55" dirty="0">
                <a:latin typeface="Trebuchet MS"/>
                <a:cs typeface="Trebuchet MS"/>
              </a:rPr>
              <a:t>ПМ03</a:t>
            </a:r>
            <a:r>
              <a:rPr sz="1400" b="1" spc="-105" dirty="0">
                <a:latin typeface="Trebuchet MS"/>
                <a:cs typeface="Trebuchet MS"/>
              </a:rPr>
              <a:t> </a:t>
            </a:r>
            <a:r>
              <a:rPr sz="1400" spc="110" dirty="0">
                <a:solidFill>
                  <a:srgbClr val="FF0000"/>
                </a:solidFill>
                <a:latin typeface="Trebuchet MS"/>
                <a:cs typeface="Trebuchet MS"/>
              </a:rPr>
              <a:t>Во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sz="1400" spc="45" dirty="0">
                <a:solidFill>
                  <a:srgbClr val="FF0000"/>
                </a:solidFill>
                <a:latin typeface="Trebuchet MS"/>
                <a:cs typeface="Trebuchet MS"/>
              </a:rPr>
              <a:t>п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та</a:t>
            </a:r>
            <a:r>
              <a:rPr sz="1400" spc="45" dirty="0">
                <a:solidFill>
                  <a:srgbClr val="FF0000"/>
                </a:solidFill>
                <a:latin typeface="Trebuchet MS"/>
                <a:cs typeface="Trebuchet MS"/>
              </a:rPr>
              <a:t>те</a:t>
            </a:r>
            <a:r>
              <a:rPr sz="1400" spc="10" dirty="0">
                <a:solidFill>
                  <a:srgbClr val="FF0000"/>
                </a:solidFill>
                <a:latin typeface="Trebuchet MS"/>
                <a:cs typeface="Trebuchet MS"/>
              </a:rPr>
              <a:t>льная</a:t>
            </a:r>
            <a:r>
              <a:rPr sz="1400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де</a:t>
            </a:r>
            <a:r>
              <a:rPr sz="1400" spc="-10" dirty="0">
                <a:solidFill>
                  <a:srgbClr val="FF0000"/>
                </a:solidFill>
                <a:latin typeface="Trebuchet MS"/>
                <a:cs typeface="Trebuchet MS"/>
              </a:rPr>
              <a:t>я</a:t>
            </a:r>
            <a:r>
              <a:rPr sz="1400" spc="45" dirty="0">
                <a:solidFill>
                  <a:srgbClr val="FF0000"/>
                </a:solidFill>
                <a:latin typeface="Trebuchet MS"/>
                <a:cs typeface="Trebuchet MS"/>
              </a:rPr>
              <a:t>те</a:t>
            </a:r>
            <a:r>
              <a:rPr sz="1400" spc="10" dirty="0">
                <a:solidFill>
                  <a:srgbClr val="FF0000"/>
                </a:solidFill>
                <a:latin typeface="Trebuchet MS"/>
                <a:cs typeface="Trebuchet MS"/>
              </a:rPr>
              <a:t>л</a:t>
            </a:r>
            <a:r>
              <a:rPr sz="1400" spc="-5" dirty="0">
                <a:solidFill>
                  <a:srgbClr val="FF0000"/>
                </a:solidFill>
                <a:latin typeface="Trebuchet MS"/>
                <a:cs typeface="Trebuchet MS"/>
              </a:rPr>
              <a:t>ьность</a:t>
            </a:r>
            <a:r>
              <a:rPr sz="1400" spc="-5" dirty="0">
                <a:latin typeface="Trebuchet MS"/>
                <a:cs typeface="Trebuchet MS"/>
              </a:rPr>
              <a:t>,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к</a:t>
            </a:r>
            <a:r>
              <a:rPr sz="1400" spc="10" dirty="0">
                <a:latin typeface="Trebuchet MS"/>
                <a:cs typeface="Trebuchet MS"/>
              </a:rPr>
              <a:t>л</a:t>
            </a:r>
            <a:r>
              <a:rPr sz="1400" spc="55" dirty="0">
                <a:latin typeface="Trebuchet MS"/>
                <a:cs typeface="Trebuchet MS"/>
              </a:rPr>
              <a:t>асс</a:t>
            </a:r>
            <a:r>
              <a:rPr sz="1400" spc="50" dirty="0">
                <a:latin typeface="Trebuchet MS"/>
                <a:cs typeface="Trebuchet MS"/>
              </a:rPr>
              <a:t>н</a:t>
            </a:r>
            <a:r>
              <a:rPr sz="1400" spc="80" dirty="0">
                <a:latin typeface="Trebuchet MS"/>
                <a:cs typeface="Trebuchet MS"/>
              </a:rPr>
              <a:t>о</a:t>
            </a:r>
            <a:r>
              <a:rPr sz="1400" spc="40" dirty="0">
                <a:latin typeface="Trebuchet MS"/>
                <a:cs typeface="Trebuchet MS"/>
              </a:rPr>
              <a:t>е  </a:t>
            </a:r>
            <a:r>
              <a:rPr sz="1400" spc="50" dirty="0">
                <a:latin typeface="Trebuchet MS"/>
                <a:cs typeface="Trebuchet MS"/>
              </a:rPr>
              <a:t>руководство</a:t>
            </a:r>
            <a:endParaRPr sz="1400" dirty="0">
              <a:latin typeface="Trebuchet MS"/>
              <a:cs typeface="Trebuchet MS"/>
            </a:endParaRPr>
          </a:p>
          <a:p>
            <a:pPr marL="786130" marR="1223010" indent="39370">
              <a:lnSpc>
                <a:spcPct val="100000"/>
              </a:lnSpc>
              <a:spcBef>
                <a:spcPts val="1085"/>
              </a:spcBef>
            </a:pPr>
            <a:r>
              <a:rPr sz="1200" b="1" spc="80" dirty="0">
                <a:solidFill>
                  <a:srgbClr val="244694"/>
                </a:solidFill>
                <a:latin typeface="Trebuchet MS"/>
                <a:cs typeface="Trebuchet MS"/>
              </a:rPr>
              <a:t>ПМ</a:t>
            </a:r>
            <a:r>
              <a:rPr sz="1200" b="1" spc="-8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244694"/>
                </a:solidFill>
                <a:latin typeface="Trebuchet MS"/>
                <a:cs typeface="Trebuchet MS"/>
              </a:rPr>
              <a:t>соответствуют</a:t>
            </a:r>
            <a:r>
              <a:rPr sz="1200" b="1" spc="-11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44694"/>
                </a:solidFill>
                <a:latin typeface="Trebuchet MS"/>
                <a:cs typeface="Trebuchet MS"/>
              </a:rPr>
              <a:t>ВД,</a:t>
            </a:r>
            <a:r>
              <a:rPr sz="1200" b="1" spc="-75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spc="25" dirty="0" err="1">
                <a:solidFill>
                  <a:srgbClr val="244694"/>
                </a:solidFill>
                <a:latin typeface="Trebuchet MS"/>
                <a:cs typeface="Trebuchet MS"/>
              </a:rPr>
              <a:t>включают</a:t>
            </a:r>
            <a:r>
              <a:rPr lang="ru-RU" sz="1200" b="1" spc="-11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spc="15" dirty="0">
                <a:solidFill>
                  <a:srgbClr val="244694"/>
                </a:solidFill>
                <a:latin typeface="Trebuchet MS"/>
                <a:cs typeface="Trebuchet MS"/>
              </a:rPr>
              <a:t>МДК, </a:t>
            </a:r>
            <a:r>
              <a:rPr sz="1200" b="1" spc="2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44694"/>
                </a:solidFill>
                <a:latin typeface="Trebuchet MS"/>
                <a:cs typeface="Trebuchet MS"/>
              </a:rPr>
              <a:t>у</a:t>
            </a:r>
            <a:r>
              <a:rPr sz="1200" b="1" spc="-25" dirty="0">
                <a:solidFill>
                  <a:srgbClr val="244694"/>
                </a:solidFill>
                <a:latin typeface="Trebuchet MS"/>
                <a:cs typeface="Trebuchet MS"/>
              </a:rPr>
              <a:t>ч</a:t>
            </a:r>
            <a:r>
              <a:rPr sz="1200" b="1" spc="25" dirty="0">
                <a:solidFill>
                  <a:srgbClr val="244694"/>
                </a:solidFill>
                <a:latin typeface="Trebuchet MS"/>
                <a:cs typeface="Trebuchet MS"/>
              </a:rPr>
              <a:t>е</a:t>
            </a:r>
            <a:r>
              <a:rPr sz="1200" b="1" spc="40" dirty="0">
                <a:solidFill>
                  <a:srgbClr val="244694"/>
                </a:solidFill>
                <a:latin typeface="Trebuchet MS"/>
                <a:cs typeface="Trebuchet MS"/>
              </a:rPr>
              <a:t>б</a:t>
            </a:r>
            <a:r>
              <a:rPr sz="1200" b="1" spc="10" dirty="0">
                <a:solidFill>
                  <a:srgbClr val="244694"/>
                </a:solidFill>
                <a:latin typeface="Trebuchet MS"/>
                <a:cs typeface="Trebuchet MS"/>
              </a:rPr>
              <a:t>н</a:t>
            </a:r>
            <a:r>
              <a:rPr sz="1200" b="1" dirty="0">
                <a:solidFill>
                  <a:srgbClr val="244694"/>
                </a:solidFill>
                <a:latin typeface="Trebuchet MS"/>
                <a:cs typeface="Trebuchet MS"/>
              </a:rPr>
              <a:t>у</a:t>
            </a:r>
            <a:r>
              <a:rPr sz="1200" b="1" spc="65" dirty="0">
                <a:solidFill>
                  <a:srgbClr val="244694"/>
                </a:solidFill>
                <a:latin typeface="Trebuchet MS"/>
                <a:cs typeface="Trebuchet MS"/>
              </a:rPr>
              <a:t>ю</a:t>
            </a:r>
            <a:r>
              <a:rPr sz="1200" b="1" spc="-95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spc="15" dirty="0">
                <a:solidFill>
                  <a:srgbClr val="244694"/>
                </a:solidFill>
                <a:latin typeface="Trebuchet MS"/>
                <a:cs typeface="Trebuchet MS"/>
              </a:rPr>
              <a:t>и</a:t>
            </a:r>
            <a:r>
              <a:rPr sz="1200" b="1" spc="-8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244694"/>
                </a:solidFill>
                <a:latin typeface="Trebuchet MS"/>
                <a:cs typeface="Trebuchet MS"/>
              </a:rPr>
              <a:t>произв</a:t>
            </a:r>
            <a:r>
              <a:rPr sz="1200" b="1" spc="35" dirty="0">
                <a:solidFill>
                  <a:srgbClr val="244694"/>
                </a:solidFill>
                <a:latin typeface="Trebuchet MS"/>
                <a:cs typeface="Trebuchet MS"/>
              </a:rPr>
              <a:t>о</a:t>
            </a:r>
            <a:r>
              <a:rPr sz="1200" b="1" spc="10" dirty="0">
                <a:solidFill>
                  <a:srgbClr val="244694"/>
                </a:solidFill>
                <a:latin typeface="Trebuchet MS"/>
                <a:cs typeface="Trebuchet MS"/>
              </a:rPr>
              <a:t>д</a:t>
            </a:r>
            <a:r>
              <a:rPr sz="1200" b="1" spc="40" dirty="0">
                <a:solidFill>
                  <a:srgbClr val="244694"/>
                </a:solidFill>
                <a:latin typeface="Trebuchet MS"/>
                <a:cs typeface="Trebuchet MS"/>
              </a:rPr>
              <a:t>с</a:t>
            </a:r>
            <a:r>
              <a:rPr sz="1200" b="1" spc="15" dirty="0">
                <a:solidFill>
                  <a:srgbClr val="244694"/>
                </a:solidFill>
                <a:latin typeface="Trebuchet MS"/>
                <a:cs typeface="Trebuchet MS"/>
              </a:rPr>
              <a:t>тве</a:t>
            </a:r>
            <a:r>
              <a:rPr sz="1200" b="1" spc="10" dirty="0">
                <a:solidFill>
                  <a:srgbClr val="244694"/>
                </a:solidFill>
                <a:latin typeface="Trebuchet MS"/>
                <a:cs typeface="Trebuchet MS"/>
              </a:rPr>
              <a:t>нн</a:t>
            </a:r>
            <a:r>
              <a:rPr sz="1200" b="1" dirty="0">
                <a:solidFill>
                  <a:srgbClr val="244694"/>
                </a:solidFill>
                <a:latin typeface="Trebuchet MS"/>
                <a:cs typeface="Trebuchet MS"/>
              </a:rPr>
              <a:t>у</a:t>
            </a:r>
            <a:r>
              <a:rPr sz="1200" b="1" spc="65" dirty="0">
                <a:solidFill>
                  <a:srgbClr val="244694"/>
                </a:solidFill>
                <a:latin typeface="Trebuchet MS"/>
                <a:cs typeface="Trebuchet MS"/>
              </a:rPr>
              <a:t>ю</a:t>
            </a:r>
            <a:r>
              <a:rPr sz="1200" b="1" spc="-11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spc="35" dirty="0">
                <a:solidFill>
                  <a:srgbClr val="244694"/>
                </a:solidFill>
                <a:latin typeface="Trebuchet MS"/>
                <a:cs typeface="Trebuchet MS"/>
              </a:rPr>
              <a:t>пр</a:t>
            </a:r>
            <a:r>
              <a:rPr sz="1200" b="1" spc="40" dirty="0">
                <a:solidFill>
                  <a:srgbClr val="244694"/>
                </a:solidFill>
                <a:latin typeface="Trebuchet MS"/>
                <a:cs typeface="Trebuchet MS"/>
              </a:rPr>
              <a:t>а</a:t>
            </a:r>
            <a:r>
              <a:rPr sz="1200" b="1" spc="20" dirty="0">
                <a:solidFill>
                  <a:srgbClr val="244694"/>
                </a:solidFill>
                <a:latin typeface="Trebuchet MS"/>
                <a:cs typeface="Trebuchet MS"/>
              </a:rPr>
              <a:t>ктики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051" y="2938399"/>
            <a:ext cx="5941695" cy="386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65455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Trebuchet MS"/>
                <a:cs typeface="Trebuchet MS"/>
              </a:rPr>
              <a:t>Русский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язык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культура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профессиональной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коммуникации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педагога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Trebuchet MS"/>
                <a:cs typeface="Trebuchet MS"/>
              </a:rPr>
              <a:t>Математика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b="1" spc="25" dirty="0">
                <a:latin typeface="Trebuchet MS"/>
                <a:cs typeface="Trebuchet MS"/>
              </a:rPr>
              <a:t>в</a:t>
            </a:r>
            <a:r>
              <a:rPr sz="1400" b="1" spc="-80" dirty="0">
                <a:latin typeface="Trebuchet MS"/>
                <a:cs typeface="Trebuchet MS"/>
              </a:rPr>
              <a:t> </a:t>
            </a:r>
            <a:r>
              <a:rPr sz="1400" b="1" spc="35" dirty="0">
                <a:latin typeface="Trebuchet MS"/>
                <a:cs typeface="Trebuchet MS"/>
              </a:rPr>
              <a:t>профессиональной</a:t>
            </a:r>
            <a:r>
              <a:rPr sz="1400" b="1" spc="-8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деятельности</a:t>
            </a:r>
            <a:r>
              <a:rPr sz="1400" b="1" spc="-60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учителя</a:t>
            </a:r>
            <a:endParaRPr sz="1400" b="1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35" dirty="0">
                <a:latin typeface="Trebuchet MS"/>
                <a:cs typeface="Trebuchet MS"/>
              </a:rPr>
              <a:t>Информатика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информационно-коммуникационные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технологии</a:t>
            </a:r>
            <a:endParaRPr sz="14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профессиональной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деятельности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65" dirty="0">
                <a:latin typeface="Trebuchet MS"/>
                <a:cs typeface="Trebuchet MS"/>
              </a:rPr>
              <a:t>Основ</a:t>
            </a:r>
            <a:r>
              <a:rPr sz="1400" spc="-10" dirty="0">
                <a:latin typeface="Trebuchet MS"/>
                <a:cs typeface="Trebuchet MS"/>
              </a:rPr>
              <a:t>ы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п</a:t>
            </a:r>
            <a:r>
              <a:rPr sz="1400" spc="30" dirty="0">
                <a:latin typeface="Trebuchet MS"/>
                <a:cs typeface="Trebuchet MS"/>
              </a:rPr>
              <a:t>ед</a:t>
            </a:r>
            <a:r>
              <a:rPr sz="1400" spc="15" dirty="0">
                <a:latin typeface="Trebuchet MS"/>
                <a:cs typeface="Trebuchet MS"/>
              </a:rPr>
              <a:t>агоги</a:t>
            </a:r>
            <a:r>
              <a:rPr sz="1400" spc="20" dirty="0">
                <a:latin typeface="Trebuchet MS"/>
                <a:cs typeface="Trebuchet MS"/>
              </a:rPr>
              <a:t>ки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65" dirty="0">
                <a:latin typeface="Trebuchet MS"/>
                <a:cs typeface="Trebuchet MS"/>
              </a:rPr>
              <a:t>Основ</a:t>
            </a:r>
            <a:r>
              <a:rPr sz="1400" spc="-10" dirty="0">
                <a:latin typeface="Trebuchet MS"/>
                <a:cs typeface="Trebuchet MS"/>
              </a:rPr>
              <a:t>ы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п</a:t>
            </a:r>
            <a:r>
              <a:rPr sz="1400" spc="45" dirty="0">
                <a:latin typeface="Trebuchet MS"/>
                <a:cs typeface="Trebuchet MS"/>
              </a:rPr>
              <a:t>сих</a:t>
            </a:r>
            <a:r>
              <a:rPr sz="1400" spc="50" dirty="0">
                <a:latin typeface="Trebuchet MS"/>
                <a:cs typeface="Trebuchet MS"/>
              </a:rPr>
              <a:t>о</a:t>
            </a:r>
            <a:r>
              <a:rPr sz="1400" spc="10" dirty="0">
                <a:latin typeface="Trebuchet MS"/>
                <a:cs typeface="Trebuchet MS"/>
              </a:rPr>
              <a:t>л</a:t>
            </a:r>
            <a:r>
              <a:rPr sz="1400" spc="80" dirty="0">
                <a:latin typeface="Trebuchet MS"/>
                <a:cs typeface="Trebuchet MS"/>
              </a:rPr>
              <a:t>о</a:t>
            </a:r>
            <a:r>
              <a:rPr sz="1400" spc="-45" dirty="0">
                <a:latin typeface="Trebuchet MS"/>
                <a:cs typeface="Trebuchet MS"/>
              </a:rPr>
              <a:t>г</a:t>
            </a:r>
            <a:r>
              <a:rPr sz="1400" spc="30" dirty="0">
                <a:latin typeface="Trebuchet MS"/>
                <a:cs typeface="Trebuchet MS"/>
              </a:rPr>
              <a:t>ии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110" dirty="0">
                <a:latin typeface="Trebuchet MS"/>
                <a:cs typeface="Trebuchet MS"/>
              </a:rPr>
              <a:t>Во</a:t>
            </a:r>
            <a:r>
              <a:rPr sz="1400" spc="40" dirty="0">
                <a:latin typeface="Trebuchet MS"/>
                <a:cs typeface="Trebuchet MS"/>
              </a:rPr>
              <a:t>зрастная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п</a:t>
            </a:r>
            <a:r>
              <a:rPr sz="1400" spc="45" dirty="0">
                <a:latin typeface="Trebuchet MS"/>
                <a:cs typeface="Trebuchet MS"/>
              </a:rPr>
              <a:t>сих</a:t>
            </a:r>
            <a:r>
              <a:rPr sz="1400" spc="50" dirty="0">
                <a:latin typeface="Trebuchet MS"/>
                <a:cs typeface="Trebuchet MS"/>
              </a:rPr>
              <a:t>о</a:t>
            </a:r>
            <a:r>
              <a:rPr sz="1400" spc="10" dirty="0">
                <a:latin typeface="Trebuchet MS"/>
                <a:cs typeface="Trebuchet MS"/>
              </a:rPr>
              <a:t>л</a:t>
            </a:r>
            <a:r>
              <a:rPr sz="1400" spc="80" dirty="0">
                <a:latin typeface="Trebuchet MS"/>
                <a:cs typeface="Trebuchet MS"/>
              </a:rPr>
              <a:t>о</a:t>
            </a:r>
            <a:r>
              <a:rPr sz="1400" spc="-45" dirty="0">
                <a:latin typeface="Trebuchet MS"/>
                <a:cs typeface="Trebuchet MS"/>
              </a:rPr>
              <a:t>г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10" dirty="0">
                <a:latin typeface="Trebuchet MS"/>
                <a:cs typeface="Trebuchet MS"/>
              </a:rPr>
              <a:t>я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25" dirty="0">
                <a:latin typeface="Trebuchet MS"/>
                <a:cs typeface="Trebuchet MS"/>
              </a:rPr>
              <a:t>Педагогическая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психология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35" dirty="0">
                <a:latin typeface="Trebuchet MS"/>
                <a:cs typeface="Trebuchet MS"/>
              </a:rPr>
              <a:t>Психология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общения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55" dirty="0">
                <a:latin typeface="Trebuchet MS"/>
                <a:cs typeface="Trebuchet MS"/>
              </a:rPr>
              <a:t>Возрастная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анатомия,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физиология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гигиена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5600" algn="l"/>
              </a:tabLst>
            </a:pPr>
            <a:r>
              <a:rPr sz="1400" spc="65" dirty="0">
                <a:latin typeface="Trebuchet MS"/>
                <a:cs typeface="Trebuchet MS"/>
              </a:rPr>
              <a:t>Правовое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обеспечение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профессиональной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деятельности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Основы</a:t>
            </a:r>
            <a:r>
              <a:rPr sz="1400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0000"/>
                </a:solidFill>
                <a:latin typeface="Trebuchet MS"/>
                <a:cs typeface="Trebuchet MS"/>
              </a:rPr>
              <a:t>педагогического</a:t>
            </a:r>
            <a:r>
              <a:rPr sz="14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мастерства</a:t>
            </a:r>
            <a:endParaRPr sz="1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Основы</a:t>
            </a:r>
            <a:r>
              <a:rPr sz="14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специальной</a:t>
            </a:r>
            <a:r>
              <a:rPr sz="1400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0000"/>
                </a:solidFill>
                <a:latin typeface="Trebuchet MS"/>
                <a:cs typeface="Trebuchet MS"/>
              </a:rPr>
              <a:t>педагогики</a:t>
            </a:r>
            <a:r>
              <a:rPr sz="1400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психологии</a:t>
            </a:r>
            <a:endParaRPr sz="1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marR="106807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Основы</a:t>
            </a:r>
            <a:r>
              <a:rPr sz="14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обучения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лиц</a:t>
            </a:r>
            <a:r>
              <a:rPr sz="14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особыми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образовательными </a:t>
            </a:r>
            <a:r>
              <a:rPr sz="1400" spc="-40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потребностями</a:t>
            </a:r>
            <a:endParaRPr sz="1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marR="1596390" indent="-34290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400" b="1" spc="110" dirty="0">
                <a:solidFill>
                  <a:srgbClr val="FF0000"/>
                </a:solidFill>
                <a:latin typeface="Trebuchet MS"/>
                <a:cs typeface="Trebuchet MS"/>
              </a:rPr>
              <a:t>П</a:t>
            </a:r>
            <a:r>
              <a:rPr sz="1400" b="1" spc="75" dirty="0">
                <a:solidFill>
                  <a:srgbClr val="FF0000"/>
                </a:solidFill>
                <a:latin typeface="Trebuchet MS"/>
                <a:cs typeface="Trebuchet MS"/>
              </a:rPr>
              <a:t>рое</a:t>
            </a:r>
            <a:r>
              <a:rPr sz="1400" b="1" spc="20" dirty="0">
                <a:solidFill>
                  <a:srgbClr val="FF0000"/>
                </a:solidFill>
                <a:latin typeface="Trebuchet MS"/>
                <a:cs typeface="Trebuchet MS"/>
              </a:rPr>
              <a:t>кт</a:t>
            </a:r>
            <a:r>
              <a:rPr sz="1400" b="1" spc="25" dirty="0">
                <a:solidFill>
                  <a:srgbClr val="FF0000"/>
                </a:solidFill>
                <a:latin typeface="Trebuchet MS"/>
                <a:cs typeface="Trebuchet MS"/>
              </a:rPr>
              <a:t>ная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и</a:t>
            </a:r>
            <a:r>
              <a:rPr sz="1400" spc="70" dirty="0">
                <a:latin typeface="Trebuchet MS"/>
                <a:cs typeface="Trebuchet MS"/>
              </a:rPr>
              <a:t>с</a:t>
            </a:r>
            <a:r>
              <a:rPr sz="1400" spc="60" dirty="0">
                <a:latin typeface="Trebuchet MS"/>
                <a:cs typeface="Trebuchet MS"/>
              </a:rPr>
              <a:t>с</a:t>
            </a:r>
            <a:r>
              <a:rPr sz="1400" spc="10" dirty="0">
                <a:latin typeface="Trebuchet MS"/>
                <a:cs typeface="Trebuchet MS"/>
              </a:rPr>
              <a:t>л</a:t>
            </a:r>
            <a:r>
              <a:rPr sz="1400" spc="30" dirty="0">
                <a:latin typeface="Trebuchet MS"/>
                <a:cs typeface="Trebuchet MS"/>
              </a:rPr>
              <a:t>ед</a:t>
            </a:r>
            <a:r>
              <a:rPr sz="1400" spc="80" dirty="0">
                <a:latin typeface="Trebuchet MS"/>
                <a:cs typeface="Trebuchet MS"/>
              </a:rPr>
              <a:t>о</a:t>
            </a: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40" dirty="0">
                <a:latin typeface="Trebuchet MS"/>
                <a:cs typeface="Trebuchet MS"/>
              </a:rPr>
              <a:t>а</a:t>
            </a:r>
            <a:r>
              <a:rPr sz="1400" spc="25" dirty="0">
                <a:latin typeface="Trebuchet MS"/>
                <a:cs typeface="Trebuchet MS"/>
              </a:rPr>
              <a:t>т</a:t>
            </a:r>
            <a:r>
              <a:rPr sz="1400" spc="30" dirty="0">
                <a:latin typeface="Trebuchet MS"/>
                <a:cs typeface="Trebuchet MS"/>
              </a:rPr>
              <a:t>е</a:t>
            </a:r>
            <a:r>
              <a:rPr sz="1400" spc="40" dirty="0">
                <a:latin typeface="Trebuchet MS"/>
                <a:cs typeface="Trebuchet MS"/>
              </a:rPr>
              <a:t>л</a:t>
            </a:r>
            <a:r>
              <a:rPr sz="1400" spc="15" dirty="0">
                <a:latin typeface="Trebuchet MS"/>
                <a:cs typeface="Trebuchet MS"/>
              </a:rPr>
              <a:t>ьс</a:t>
            </a:r>
            <a:r>
              <a:rPr sz="1400" spc="5" dirty="0">
                <a:latin typeface="Trebuchet MS"/>
                <a:cs typeface="Trebuchet MS"/>
              </a:rPr>
              <a:t>к</a:t>
            </a:r>
            <a:r>
              <a:rPr sz="1400" spc="20" dirty="0">
                <a:latin typeface="Trebuchet MS"/>
                <a:cs typeface="Trebuchet MS"/>
              </a:rPr>
              <a:t>ая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де</a:t>
            </a:r>
            <a:r>
              <a:rPr sz="1400" spc="-10" dirty="0">
                <a:solidFill>
                  <a:srgbClr val="FF0000"/>
                </a:solidFill>
                <a:latin typeface="Trebuchet MS"/>
                <a:cs typeface="Trebuchet MS"/>
              </a:rPr>
              <a:t>я</a:t>
            </a:r>
            <a:r>
              <a:rPr sz="1400" spc="45" dirty="0">
                <a:solidFill>
                  <a:srgbClr val="FF0000"/>
                </a:solidFill>
                <a:latin typeface="Trebuchet MS"/>
                <a:cs typeface="Trebuchet MS"/>
              </a:rPr>
              <a:t>те</a:t>
            </a:r>
            <a:r>
              <a:rPr sz="1400" spc="10" dirty="0">
                <a:solidFill>
                  <a:srgbClr val="FF0000"/>
                </a:solidFill>
                <a:latin typeface="Trebuchet MS"/>
                <a:cs typeface="Trebuchet MS"/>
              </a:rPr>
              <a:t>л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ьнос</a:t>
            </a:r>
            <a:r>
              <a:rPr sz="1400" spc="20" dirty="0">
                <a:solidFill>
                  <a:srgbClr val="FF0000"/>
                </a:solidFill>
                <a:latin typeface="Trebuchet MS"/>
                <a:cs typeface="Trebuchet MS"/>
              </a:rPr>
              <a:t>т</a:t>
            </a:r>
            <a:r>
              <a:rPr sz="1400" spc="-20" dirty="0">
                <a:solidFill>
                  <a:srgbClr val="FF0000"/>
                </a:solidFill>
                <a:latin typeface="Trebuchet MS"/>
                <a:cs typeface="Trebuchet MS"/>
              </a:rPr>
              <a:t>ь  </a:t>
            </a:r>
            <a:r>
              <a:rPr sz="1400" spc="25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4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профессиональной</a:t>
            </a:r>
            <a:r>
              <a:rPr sz="14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сфере</a:t>
            </a:r>
            <a:endParaRPr sz="1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43470" y="4116070"/>
            <a:ext cx="446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FF0000"/>
                </a:solidFill>
                <a:latin typeface="Trebuchet MS"/>
                <a:cs typeface="Trebuchet MS"/>
              </a:rPr>
              <a:t>! </a:t>
            </a:r>
            <a:r>
              <a:rPr sz="1400" b="1" spc="55" dirty="0">
                <a:latin typeface="Trebuchet MS"/>
                <a:cs typeface="Trebuchet MS"/>
              </a:rPr>
              <a:t>ПМ04</a:t>
            </a:r>
            <a:r>
              <a:rPr sz="1400" b="1" spc="-95" dirty="0"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на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выбор</a:t>
            </a:r>
            <a:r>
              <a:rPr sz="1400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285" dirty="0">
                <a:solidFill>
                  <a:srgbClr val="FF0000"/>
                </a:solidFill>
                <a:latin typeface="Trebuchet MS"/>
                <a:cs typeface="Trebuchet MS"/>
              </a:rPr>
              <a:t>–</a:t>
            </a:r>
            <a:r>
              <a:rPr sz="1400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по</a:t>
            </a:r>
            <a:r>
              <a:rPr sz="14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направленности</a:t>
            </a:r>
            <a:r>
              <a:rPr sz="14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Trebuchet MS"/>
                <a:cs typeface="Trebuchet MS"/>
              </a:rPr>
              <a:t>(след.</a:t>
            </a:r>
            <a:r>
              <a:rPr sz="14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0000"/>
                </a:solidFill>
                <a:latin typeface="Trebuchet MS"/>
                <a:cs typeface="Trebuchet MS"/>
              </a:rPr>
              <a:t>слайд)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1979" y="409254"/>
            <a:ext cx="116680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200" b="1" spc="120" dirty="0"/>
              <a:t>СТРУКТУРА ОБРАЗОВАТЕЛЬНОЙ ПРОГРАММЫ ПО СПЕЦИАЛЬНОСТИ 44.02.02 ПРЕПОДАВАНИЕВ НАЧАЛЬНЫХ КЛАССАХ (квалификация «Учитель начальных классов»)</a:t>
            </a:r>
            <a:endParaRPr sz="2200" b="1" spc="120" dirty="0"/>
          </a:p>
        </p:txBody>
      </p:sp>
      <p:sp>
        <p:nvSpPr>
          <p:cNvPr id="12" name="object 12"/>
          <p:cNvSpPr txBox="1"/>
          <p:nvPr/>
        </p:nvSpPr>
        <p:spPr>
          <a:xfrm>
            <a:off x="6972300" y="4716779"/>
            <a:ext cx="4715510" cy="361315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523875">
              <a:lnSpc>
                <a:spcPct val="100000"/>
              </a:lnSpc>
              <a:spcBef>
                <a:spcPts val="535"/>
              </a:spcBef>
            </a:pP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Производств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нн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ая</a:t>
            </a:r>
            <a:r>
              <a:rPr sz="14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ракти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4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рофил</a:t>
            </a:r>
            <a:r>
              <a:rPr sz="1400" b="1" spc="85" dirty="0">
                <a:solidFill>
                  <a:srgbClr val="FFFFFF"/>
                </a:solidFill>
                <a:latin typeface="Trebuchet MS"/>
                <a:cs typeface="Trebuchet MS"/>
              </a:rPr>
              <a:t>ю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2300" y="5471159"/>
            <a:ext cx="4715510" cy="360045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Государственная</a:t>
            </a:r>
            <a:r>
              <a:rPr sz="14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итоговая</a:t>
            </a:r>
            <a:r>
              <a:rPr sz="14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аттестация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ADB8289-DD52-D183-49D6-B2181125AE85}"/>
              </a:ext>
            </a:extLst>
          </p:cNvPr>
          <p:cNvSpPr/>
          <p:nvPr/>
        </p:nvSpPr>
        <p:spPr>
          <a:xfrm>
            <a:off x="3061950" y="90858"/>
            <a:ext cx="8715141" cy="293250"/>
          </a:xfrm>
          <a:prstGeom prst="rect">
            <a:avLst/>
          </a:prstGeom>
          <a:solidFill>
            <a:srgbClr val="AE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ГБПОУ ВО «Губернский педагогический колледж»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D5B7BDB-4F57-1286-61E8-1CDDC8B2D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459" y="10552"/>
            <a:ext cx="766549" cy="6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456" y="75946"/>
            <a:ext cx="45808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95" dirty="0"/>
              <a:t>НАПРАВЛЕННОСТИ</a:t>
            </a:r>
            <a:r>
              <a:rPr sz="2200" spc="-105" dirty="0"/>
              <a:t> </a:t>
            </a:r>
            <a:r>
              <a:rPr sz="2200" spc="175" dirty="0"/>
              <a:t>В</a:t>
            </a:r>
            <a:r>
              <a:rPr sz="2200" spc="-145" dirty="0"/>
              <a:t> </a:t>
            </a:r>
            <a:r>
              <a:rPr sz="2200" spc="120" dirty="0"/>
              <a:t>ПООП</a:t>
            </a:r>
            <a:r>
              <a:rPr sz="2200" spc="-125" dirty="0"/>
              <a:t> </a:t>
            </a:r>
            <a:r>
              <a:rPr sz="2200" spc="135" dirty="0"/>
              <a:t>СПО</a:t>
            </a:r>
            <a:endParaRPr sz="2200" dirty="0"/>
          </a:p>
        </p:txBody>
      </p:sp>
      <p:sp>
        <p:nvSpPr>
          <p:cNvPr id="3" name="object 3"/>
          <p:cNvSpPr txBox="1"/>
          <p:nvPr/>
        </p:nvSpPr>
        <p:spPr>
          <a:xfrm>
            <a:off x="708456" y="377393"/>
            <a:ext cx="6761480" cy="583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55"/>
              </a:lnSpc>
              <a:spcBef>
                <a:spcPts val="95"/>
              </a:spcBef>
            </a:pPr>
            <a:r>
              <a:rPr sz="2200" b="1" spc="-90" dirty="0">
                <a:solidFill>
                  <a:srgbClr val="1F3863"/>
                </a:solidFill>
                <a:latin typeface="Trebuchet MS"/>
                <a:cs typeface="Trebuchet MS"/>
              </a:rPr>
              <a:t>44.02.02</a:t>
            </a:r>
            <a:r>
              <a:rPr sz="2200" b="1" spc="-10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2200" b="1" spc="100" dirty="0">
                <a:solidFill>
                  <a:srgbClr val="1F3863"/>
                </a:solidFill>
                <a:latin typeface="Trebuchet MS"/>
                <a:cs typeface="Trebuchet MS"/>
              </a:rPr>
              <a:t>ПРЕПОДАВАНИЕ</a:t>
            </a:r>
            <a:r>
              <a:rPr sz="2200" b="1" spc="-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2200" b="1" spc="180" dirty="0">
                <a:solidFill>
                  <a:srgbClr val="1F3863"/>
                </a:solidFill>
                <a:latin typeface="Trebuchet MS"/>
                <a:cs typeface="Trebuchet MS"/>
              </a:rPr>
              <a:t>В</a:t>
            </a:r>
            <a:r>
              <a:rPr sz="2200" b="1" spc="-13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2200" b="1" spc="90" dirty="0">
                <a:solidFill>
                  <a:srgbClr val="1F3863"/>
                </a:solidFill>
                <a:latin typeface="Trebuchet MS"/>
                <a:cs typeface="Trebuchet MS"/>
              </a:rPr>
              <a:t>НАЧАЛЬНОЙ</a:t>
            </a:r>
            <a:r>
              <a:rPr sz="2200" b="1" spc="-13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2200" b="1" spc="95" dirty="0">
                <a:solidFill>
                  <a:srgbClr val="1F3863"/>
                </a:solidFill>
                <a:latin typeface="Trebuchet MS"/>
                <a:cs typeface="Trebuchet MS"/>
              </a:rPr>
              <a:t>ШКОЛЕ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1839"/>
              </a:lnSpc>
            </a:pPr>
            <a:r>
              <a:rPr sz="1600" spc="10" dirty="0">
                <a:solidFill>
                  <a:srgbClr val="1F3863"/>
                </a:solidFill>
                <a:latin typeface="Trebuchet MS"/>
                <a:cs typeface="Trebuchet MS"/>
              </a:rPr>
              <a:t>квалификация</a:t>
            </a:r>
            <a:r>
              <a:rPr sz="1600" spc="-5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1F3863"/>
                </a:solidFill>
                <a:latin typeface="Trebuchet MS"/>
                <a:cs typeface="Trebuchet MS"/>
              </a:rPr>
              <a:t>«Учитель</a:t>
            </a:r>
            <a:r>
              <a:rPr sz="1600" spc="-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1F3863"/>
                </a:solidFill>
                <a:latin typeface="Trebuchet MS"/>
                <a:cs typeface="Trebuchet MS"/>
              </a:rPr>
              <a:t>начальных</a:t>
            </a:r>
            <a:r>
              <a:rPr sz="1600" spc="-6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1F3863"/>
                </a:solidFill>
                <a:latin typeface="Trebuchet MS"/>
                <a:cs typeface="Trebuchet MS"/>
              </a:rPr>
              <a:t>классов»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08611" y="6441744"/>
            <a:ext cx="1054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75" dirty="0">
                <a:solidFill>
                  <a:srgbClr val="1F3863"/>
                </a:solidFill>
                <a:latin typeface="Trebuchet MS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69565F1-98CA-3EAB-0F4F-B38D85DAE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46"/>
            <a:ext cx="12192000" cy="6858000"/>
          </a:xfrm>
          <a:prstGeom prst="rect">
            <a:avLst/>
          </a:prstGeom>
          <a:effectLst>
            <a:glow rad="762000">
              <a:schemeClr val="accent1">
                <a:alpha val="46000"/>
              </a:schemeClr>
            </a:glow>
          </a:effectLst>
        </p:spPr>
      </p:pic>
      <p:graphicFrame>
        <p:nvGraphicFramePr>
          <p:cNvPr id="5" name="object 5"/>
          <p:cNvGraphicFramePr>
            <a:graphicFrameLocks noGrp="1"/>
          </p:cNvGraphicFramePr>
          <p:nvPr>
            <p:extLst/>
          </p:nvPr>
        </p:nvGraphicFramePr>
        <p:xfrm>
          <a:off x="445008" y="2131546"/>
          <a:ext cx="11660110" cy="3357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5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90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038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1932">
                <a:tc>
                  <a:txBody>
                    <a:bodyPr/>
                    <a:lstStyle/>
                    <a:p>
                      <a:pPr marL="7880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716280">
                        <a:lnSpc>
                          <a:spcPts val="1630"/>
                        </a:lnSpc>
                        <a:spcBef>
                          <a:spcPts val="250"/>
                        </a:spcBef>
                      </a:pPr>
                      <a:r>
                        <a:rPr sz="1800" b="1" spc="30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направленности</a:t>
                      </a:r>
                      <a:r>
                        <a:rPr lang="ru-RU" sz="18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Вид</a:t>
                      </a:r>
                      <a:r>
                        <a:rPr sz="1800" b="1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деятельности</a:t>
                      </a:r>
                      <a:r>
                        <a:rPr sz="1800" b="1" spc="-10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800" b="1" spc="-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800" b="1" spc="-8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выбору)</a:t>
                      </a:r>
                      <a:endParaRPr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1630"/>
                        </a:lnSpc>
                        <a:spcBef>
                          <a:spcPts val="250"/>
                        </a:spcBef>
                      </a:pPr>
                      <a:r>
                        <a:rPr sz="1800" b="1" spc="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800" b="1" spc="-8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соответствии</a:t>
                      </a:r>
                      <a:r>
                        <a:rPr sz="1800" b="1" spc="-9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800" b="1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направленностью</a:t>
                      </a:r>
                      <a:endParaRPr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Наименование ПМ 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93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Пре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одав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ние</a:t>
                      </a: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800" b="1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остр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нного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68580">
                        <a:lnSpc>
                          <a:spcPts val="163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языка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8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нач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льной</a:t>
                      </a: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ш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коле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50" dirty="0">
                          <a:latin typeface="Trebuchet MS"/>
                          <a:cs typeface="Trebuchet MS"/>
                        </a:rPr>
                        <a:t>Преподавание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5" dirty="0">
                          <a:latin typeface="Trebuchet MS"/>
                          <a:cs typeface="Trebuchet MS"/>
                        </a:rPr>
                        <a:t>иностранного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0" dirty="0">
                          <a:latin typeface="Trebuchet MS"/>
                          <a:cs typeface="Trebuchet MS"/>
                        </a:rPr>
                        <a:t>языка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lang="ru-RU" sz="1800" spc="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 err="1">
                          <a:latin typeface="Trebuchet MS"/>
                          <a:cs typeface="Trebuchet MS"/>
                        </a:rPr>
                        <a:t>начальной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0" dirty="0">
                          <a:latin typeface="Trebuchet MS"/>
                          <a:cs typeface="Trebuchet MS"/>
                        </a:rPr>
                        <a:t>школе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latin typeface="Trebuchet MS"/>
                          <a:cs typeface="Trebuchet MS"/>
                        </a:rPr>
                        <a:t>выбору)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ПМ04</a:t>
                      </a: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(1)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Преподавание</a:t>
                      </a:r>
                      <a:r>
                        <a:rPr sz="18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иностран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языка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lang="ru-RU"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 err="1">
                          <a:latin typeface="Trebuchet MS"/>
                          <a:cs typeface="Trebuchet MS"/>
                        </a:rPr>
                        <a:t>начальной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0" dirty="0">
                          <a:latin typeface="Trebuchet MS"/>
                          <a:cs typeface="Trebuchet MS"/>
                        </a:rPr>
                        <a:t>школе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latin typeface="Trebuchet MS"/>
                          <a:cs typeface="Trebuchet MS"/>
                        </a:rPr>
                        <a:t>выбору)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33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од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ние</a:t>
                      </a:r>
                      <a:r>
                        <a:rPr sz="180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инфо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рм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ики</a:t>
                      </a: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в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68580">
                        <a:lnSpc>
                          <a:spcPts val="1625"/>
                        </a:lnSpc>
                        <a:spcBef>
                          <a:spcPts val="254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аль</a:t>
                      </a:r>
                      <a:r>
                        <a:rPr sz="1800" b="1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ой</a:t>
                      </a: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ш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коле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Пре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одавание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информатики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в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69215">
                        <a:lnSpc>
                          <a:spcPts val="1625"/>
                        </a:lnSpc>
                        <a:spcBef>
                          <a:spcPts val="254"/>
                        </a:spcBef>
                      </a:pPr>
                      <a:r>
                        <a:rPr sz="1800" spc="25" dirty="0">
                          <a:latin typeface="Trebuchet MS"/>
                          <a:cs typeface="Trebuchet MS"/>
                        </a:rPr>
                        <a:t>начальной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0" dirty="0">
                          <a:latin typeface="Trebuchet MS"/>
                          <a:cs typeface="Trebuchet MS"/>
                        </a:rPr>
                        <a:t>школе</a:t>
                      </a:r>
                      <a:r>
                        <a:rPr sz="1800" spc="2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latin typeface="Trebuchet MS"/>
                          <a:cs typeface="Trebuchet MS"/>
                        </a:rPr>
                        <a:t>выбору)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04</a:t>
                      </a: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800" b="1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Пре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одавание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 err="1">
                          <a:latin typeface="Trebuchet MS"/>
                          <a:cs typeface="Trebuchet MS"/>
                        </a:rPr>
                        <a:t>информатики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lang="ru-RU"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 err="1">
                          <a:latin typeface="Trebuchet MS"/>
                          <a:cs typeface="Trebuchet MS"/>
                        </a:rPr>
                        <a:t>начальной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0" dirty="0">
                          <a:latin typeface="Trebuchet MS"/>
                          <a:cs typeface="Trebuchet MS"/>
                        </a:rPr>
                        <a:t>школе</a:t>
                      </a:r>
                      <a:r>
                        <a:rPr sz="1800" spc="25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latin typeface="Trebuchet MS"/>
                          <a:cs typeface="Trebuchet MS"/>
                        </a:rPr>
                        <a:t>выбору)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729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Пре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одав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ние</a:t>
                      </a: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дис</a:t>
                      </a:r>
                      <a:r>
                        <a:rPr sz="1800" b="1" spc="5" dirty="0"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иплин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68580" marR="62230">
                        <a:lnSpc>
                          <a:spcPts val="1930"/>
                        </a:lnSpc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дожест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енн</a:t>
                      </a:r>
                      <a:r>
                        <a:rPr sz="1800" b="1" spc="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э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сте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ического  ц</a:t>
                      </a:r>
                      <a:r>
                        <a:rPr sz="1800" b="1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800" b="1" spc="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8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нач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льной</a:t>
                      </a: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ш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коле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Преподавание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сци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лин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69215" marR="153670">
                        <a:lnSpc>
                          <a:spcPts val="1930"/>
                        </a:lnSpc>
                      </a:pPr>
                      <a:r>
                        <a:rPr sz="1800" spc="40" dirty="0">
                          <a:latin typeface="Trebuchet MS"/>
                          <a:cs typeface="Trebuchet MS"/>
                        </a:rPr>
                        <a:t>художественно-эстетического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30" dirty="0">
                          <a:latin typeface="Trebuchet MS"/>
                          <a:cs typeface="Trebuchet MS"/>
                        </a:rPr>
                        <a:t>цикла </a:t>
                      </a:r>
                      <a:r>
                        <a:rPr sz="1800" spc="-40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latin typeface="Trebuchet MS"/>
                          <a:cs typeface="Trebuchet MS"/>
                        </a:rPr>
                        <a:t>начальной</a:t>
                      </a:r>
                      <a:r>
                        <a:rPr sz="18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0" dirty="0">
                          <a:latin typeface="Trebuchet MS"/>
                          <a:cs typeface="Trebuchet MS"/>
                        </a:rPr>
                        <a:t>школе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sz="1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latin typeface="Trebuchet MS"/>
                          <a:cs typeface="Trebuchet MS"/>
                        </a:rPr>
                        <a:t>выбору)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ПМ04</a:t>
                      </a: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800" b="1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Преподавание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сци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лин</a:t>
                      </a:r>
                    </a:p>
                    <a:p>
                      <a:pPr marL="69215" marR="937894">
                        <a:lnSpc>
                          <a:spcPts val="1930"/>
                        </a:lnSpc>
                      </a:pPr>
                      <a:r>
                        <a:rPr lang="ru-RU" sz="1800" spc="40" dirty="0"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sz="1800" spc="40" dirty="0" err="1">
                          <a:latin typeface="Trebuchet MS"/>
                          <a:cs typeface="Trebuchet MS"/>
                        </a:rPr>
                        <a:t>удожественно</a:t>
                      </a:r>
                      <a:r>
                        <a:rPr lang="ru-RU" sz="1800" spc="4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800" spc="40" dirty="0" err="1">
                          <a:latin typeface="Trebuchet MS"/>
                          <a:cs typeface="Trebuchet MS"/>
                        </a:rPr>
                        <a:t>эстетического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30" dirty="0">
                          <a:latin typeface="Trebuchet MS"/>
                          <a:cs typeface="Trebuchet MS"/>
                        </a:rPr>
                        <a:t>цикла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sz="1800" spc="-40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latin typeface="Trebuchet MS"/>
                          <a:cs typeface="Trebuchet MS"/>
                        </a:rPr>
                        <a:t>начальной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0" dirty="0">
                          <a:latin typeface="Trebuchet MS"/>
                          <a:cs typeface="Trebuchet MS"/>
                        </a:rPr>
                        <a:t>школе</a:t>
                      </a:r>
                      <a:r>
                        <a:rPr sz="18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latin typeface="Trebuchet MS"/>
                          <a:cs typeface="Trebuchet MS"/>
                        </a:rPr>
                        <a:t>выбору)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830609" y="5867069"/>
            <a:ext cx="9099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1F3863"/>
                </a:solidFill>
                <a:latin typeface="Trebuchet MS"/>
                <a:cs typeface="Trebuchet MS"/>
              </a:rPr>
              <a:t>Направленность</a:t>
            </a:r>
            <a:r>
              <a:rPr sz="1800" spc="-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F3863"/>
                </a:solidFill>
                <a:latin typeface="Trebuchet MS"/>
                <a:cs typeface="Trebuchet MS"/>
              </a:rPr>
              <a:t>образовательной</a:t>
            </a:r>
            <a:r>
              <a:rPr sz="1800" spc="-6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F3863"/>
                </a:solidFill>
                <a:latin typeface="Trebuchet MS"/>
                <a:cs typeface="Trebuchet MS"/>
              </a:rPr>
              <a:t>программы</a:t>
            </a:r>
            <a:r>
              <a:rPr sz="1800" spc="-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F3863"/>
                </a:solidFill>
                <a:latin typeface="Trebuchet MS"/>
                <a:cs typeface="Trebuchet MS"/>
              </a:rPr>
              <a:t>конкретизирует</a:t>
            </a:r>
            <a:r>
              <a:rPr sz="1800" spc="-5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1F3863"/>
                </a:solidFill>
                <a:latin typeface="Trebuchet MS"/>
                <a:cs typeface="Trebuchet MS"/>
              </a:rPr>
              <a:t>содержание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55" dirty="0">
                <a:solidFill>
                  <a:srgbClr val="1F3863"/>
                </a:solidFill>
                <a:latin typeface="Trebuchet MS"/>
                <a:cs typeface="Trebuchet MS"/>
              </a:rPr>
              <a:t>образовательной</a:t>
            </a:r>
            <a:r>
              <a:rPr sz="1800" spc="-5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F3863"/>
                </a:solidFill>
                <a:latin typeface="Trebuchet MS"/>
                <a:cs typeface="Trebuchet MS"/>
              </a:rPr>
              <a:t>программы</a:t>
            </a:r>
            <a:r>
              <a:rPr sz="1800" spc="-7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F3863"/>
                </a:solidFill>
                <a:latin typeface="Trebuchet MS"/>
                <a:cs typeface="Trebuchet MS"/>
              </a:rPr>
              <a:t>путем</a:t>
            </a:r>
            <a:r>
              <a:rPr sz="1800" spc="-6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F3863"/>
                </a:solidFill>
                <a:latin typeface="Trebuchet MS"/>
                <a:cs typeface="Trebuchet MS"/>
              </a:rPr>
              <a:t>ориентации</a:t>
            </a:r>
            <a:r>
              <a:rPr sz="1800" spc="-6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F3863"/>
                </a:solidFill>
                <a:latin typeface="Trebuchet MS"/>
                <a:cs typeface="Trebuchet MS"/>
              </a:rPr>
              <a:t>на</a:t>
            </a:r>
            <a:r>
              <a:rPr sz="1800" spc="-6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F3863"/>
                </a:solidFill>
                <a:latin typeface="Trebuchet MS"/>
                <a:cs typeface="Trebuchet MS"/>
              </a:rPr>
              <a:t>конкретный</a:t>
            </a:r>
            <a:r>
              <a:rPr sz="1800" spc="-3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20" dirty="0" err="1">
                <a:solidFill>
                  <a:srgbClr val="1F3863"/>
                </a:solidFill>
                <a:latin typeface="Trebuchet MS"/>
                <a:cs typeface="Trebuchet MS"/>
              </a:rPr>
              <a:t>вид</a:t>
            </a:r>
            <a:r>
              <a:rPr sz="1800" spc="-6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10" dirty="0" err="1">
                <a:solidFill>
                  <a:srgbClr val="1F3863"/>
                </a:solidFill>
                <a:latin typeface="Trebuchet MS"/>
                <a:cs typeface="Trebuchet MS"/>
              </a:rPr>
              <a:t>деятельности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Заголовок 8">
            <a:extLst>
              <a:ext uri="{FF2B5EF4-FFF2-40B4-BE49-F238E27FC236}">
                <a16:creationId xmlns="" xmlns:a16="http://schemas.microsoft.com/office/drawing/2014/main" id="{C4DA4BE5-DE9F-1425-F368-038DCBC886E1}"/>
              </a:ext>
            </a:extLst>
          </p:cNvPr>
          <p:cNvSpPr txBox="1">
            <a:spLocks/>
          </p:cNvSpPr>
          <p:nvPr/>
        </p:nvSpPr>
        <p:spPr>
          <a:xfrm>
            <a:off x="759332" y="946814"/>
            <a:ext cx="11031462" cy="10464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400" b="1" i="0">
                <a:solidFill>
                  <a:srgbClr val="1F386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ru-RU" sz="2200" kern="0" dirty="0"/>
              <a:t>НАПРАВЛЕННОСТИ  В ПООП СПО ПО СПЕЦИАЛЬНОСТИ 44.02.02 ПРЕПОДАВАНИЕ В НАЧАЛЬНЫХ КЛАССАХ (квалификация «Учитель начальных классов»)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63BFEFA-69B5-BF8C-84F5-E2B2CFFF8C2C}"/>
              </a:ext>
            </a:extLst>
          </p:cNvPr>
          <p:cNvSpPr/>
          <p:nvPr/>
        </p:nvSpPr>
        <p:spPr>
          <a:xfrm>
            <a:off x="3293470" y="280489"/>
            <a:ext cx="8715141" cy="293250"/>
          </a:xfrm>
          <a:prstGeom prst="rect">
            <a:avLst/>
          </a:prstGeom>
          <a:solidFill>
            <a:srgbClr val="AE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ГБПОУ ВО «Губернский педагогический колледж»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6ADC672-78D1-F017-FD21-5B5D534D7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063" y="114397"/>
            <a:ext cx="766548" cy="6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8819F58-C692-FBDE-D850-B5EA5A48A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78" y="0"/>
            <a:ext cx="3913721" cy="21132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2288066-422F-E225-4AB2-AD590F6D4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305" y="0"/>
            <a:ext cx="12192000" cy="6858000"/>
          </a:xfrm>
          <a:prstGeom prst="rect">
            <a:avLst/>
          </a:prstGeom>
          <a:effectLst>
            <a:glow rad="762000">
              <a:schemeClr val="accent1">
                <a:alpha val="46000"/>
              </a:schemeClr>
            </a:glo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3C4D434-64E2-5993-4ACA-B0ED188F382D}"/>
              </a:ext>
            </a:extLst>
          </p:cNvPr>
          <p:cNvSpPr/>
          <p:nvPr/>
        </p:nvSpPr>
        <p:spPr>
          <a:xfrm>
            <a:off x="3035420" y="132335"/>
            <a:ext cx="8715141" cy="293250"/>
          </a:xfrm>
          <a:prstGeom prst="rect">
            <a:avLst/>
          </a:prstGeom>
          <a:solidFill>
            <a:srgbClr val="AE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ГБПОУ ВО «Губернский педагогический колледж»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5DDAEE-E4AC-7CB4-DA93-F4E73B173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2449" y="-79875"/>
            <a:ext cx="766548" cy="685455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="" xmlns:a16="http://schemas.microsoft.com/office/drawing/2014/main" id="{BAC27F1C-22FC-E83F-46A9-0482F9B90C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859" y="537080"/>
            <a:ext cx="1101344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200" b="1" spc="105" dirty="0"/>
              <a:t>НОРМАТИВНЫЕ</a:t>
            </a:r>
            <a:r>
              <a:rPr sz="2200" b="1" spc="-105" dirty="0"/>
              <a:t> </a:t>
            </a:r>
            <a:r>
              <a:rPr sz="2200" b="1" spc="120" dirty="0"/>
              <a:t>ОСНОВАНИЯ</a:t>
            </a:r>
            <a:r>
              <a:rPr sz="2200" b="1" spc="-105" dirty="0"/>
              <a:t> </a:t>
            </a:r>
            <a:r>
              <a:rPr sz="2200" b="1" spc="80" dirty="0"/>
              <a:t>РАЗРАБОТКИ</a:t>
            </a:r>
            <a:r>
              <a:rPr sz="2200" b="1" spc="-114" dirty="0"/>
              <a:t> </a:t>
            </a:r>
            <a:r>
              <a:rPr sz="2200" b="1" spc="120" dirty="0"/>
              <a:t>ПООП</a:t>
            </a:r>
            <a:r>
              <a:rPr sz="2200" b="1" spc="-140" dirty="0"/>
              <a:t> </a:t>
            </a:r>
            <a:r>
              <a:rPr sz="2200" b="1" spc="135" dirty="0"/>
              <a:t>СПО</a:t>
            </a:r>
            <a:r>
              <a:rPr lang="ru-RU" sz="2200" b="1" spc="135" dirty="0"/>
              <a:t> по специальностям 44.02.01 Дошкольное образование, 44.02.02 Преподавание в начальных классах</a:t>
            </a:r>
            <a:endParaRPr sz="2200" b="1" dirty="0"/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A90C930D-40B8-3C52-A813-AF66FB921488}"/>
              </a:ext>
            </a:extLst>
          </p:cNvPr>
          <p:cNvSpPr txBox="1"/>
          <p:nvPr/>
        </p:nvSpPr>
        <p:spPr>
          <a:xfrm>
            <a:off x="52903" y="1338344"/>
            <a:ext cx="11490488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600" spc="35" dirty="0">
                <a:latin typeface="Trebuchet MS"/>
                <a:cs typeface="Trebuchet MS"/>
              </a:rPr>
              <a:t>Федеральный</a:t>
            </a:r>
            <a:r>
              <a:rPr lang="ru-RU" sz="1600" spc="-35" dirty="0">
                <a:latin typeface="Trebuchet MS"/>
                <a:cs typeface="Trebuchet MS"/>
              </a:rPr>
              <a:t> </a:t>
            </a:r>
            <a:r>
              <a:rPr lang="ru-RU" sz="1600" spc="35" dirty="0">
                <a:latin typeface="Trebuchet MS"/>
                <a:cs typeface="Trebuchet MS"/>
              </a:rPr>
              <a:t>закон</a:t>
            </a:r>
            <a:r>
              <a:rPr lang="ru-RU" sz="1600" spc="-35" dirty="0">
                <a:latin typeface="Trebuchet MS"/>
                <a:cs typeface="Trebuchet MS"/>
              </a:rPr>
              <a:t> </a:t>
            </a:r>
            <a:r>
              <a:rPr lang="ru-RU" sz="1600" spc="60" dirty="0">
                <a:latin typeface="Trebuchet MS"/>
                <a:cs typeface="Trebuchet MS"/>
              </a:rPr>
              <a:t>от</a:t>
            </a:r>
            <a:r>
              <a:rPr lang="ru-RU" sz="1600" spc="-70" dirty="0">
                <a:latin typeface="Trebuchet MS"/>
                <a:cs typeface="Trebuchet MS"/>
              </a:rPr>
              <a:t> </a:t>
            </a:r>
            <a:r>
              <a:rPr lang="ru-RU" sz="1600" spc="40" dirty="0">
                <a:latin typeface="Trebuchet MS"/>
                <a:cs typeface="Trebuchet MS"/>
              </a:rPr>
              <a:t>29</a:t>
            </a:r>
            <a:r>
              <a:rPr lang="ru-RU" sz="1600" spc="-65" dirty="0">
                <a:latin typeface="Trebuchet MS"/>
                <a:cs typeface="Trebuchet MS"/>
              </a:rPr>
              <a:t> </a:t>
            </a:r>
            <a:r>
              <a:rPr lang="ru-RU" sz="1600" spc="35" dirty="0">
                <a:latin typeface="Trebuchet MS"/>
                <a:cs typeface="Trebuchet MS"/>
              </a:rPr>
              <a:t>декабря</a:t>
            </a:r>
            <a:r>
              <a:rPr lang="ru-RU" sz="1600" spc="-35" dirty="0">
                <a:latin typeface="Trebuchet MS"/>
                <a:cs typeface="Trebuchet MS"/>
              </a:rPr>
              <a:t> </a:t>
            </a:r>
            <a:r>
              <a:rPr lang="ru-RU" sz="1600" spc="-15" dirty="0">
                <a:latin typeface="Trebuchet MS"/>
                <a:cs typeface="Trebuchet MS"/>
              </a:rPr>
              <a:t>2012</a:t>
            </a:r>
            <a:r>
              <a:rPr lang="ru-RU" sz="1600" spc="-50" dirty="0">
                <a:latin typeface="Trebuchet MS"/>
                <a:cs typeface="Trebuchet MS"/>
              </a:rPr>
              <a:t> </a:t>
            </a:r>
            <a:r>
              <a:rPr lang="ru-RU" sz="1600" spc="-170" dirty="0">
                <a:latin typeface="Trebuchet MS"/>
                <a:cs typeface="Trebuchet MS"/>
              </a:rPr>
              <a:t>г.</a:t>
            </a:r>
            <a:r>
              <a:rPr lang="ru-RU" sz="1600" spc="-60" dirty="0">
                <a:latin typeface="Trebuchet MS"/>
                <a:cs typeface="Trebuchet MS"/>
              </a:rPr>
              <a:t> </a:t>
            </a:r>
            <a:r>
              <a:rPr lang="ru-RU" sz="1600" spc="85" dirty="0">
                <a:latin typeface="Trebuchet MS"/>
                <a:cs typeface="Trebuchet MS"/>
              </a:rPr>
              <a:t>№273-ФЗ</a:t>
            </a:r>
            <a:r>
              <a:rPr lang="ru-RU" sz="1600" spc="-50" dirty="0">
                <a:latin typeface="Trebuchet MS"/>
                <a:cs typeface="Trebuchet MS"/>
              </a:rPr>
              <a:t> </a:t>
            </a:r>
            <a:r>
              <a:rPr lang="ru-RU" sz="1600" spc="95" dirty="0">
                <a:latin typeface="Trebuchet MS"/>
                <a:cs typeface="Trebuchet MS"/>
              </a:rPr>
              <a:t>«Об</a:t>
            </a:r>
            <a:r>
              <a:rPr lang="ru-RU" sz="1600" spc="-60" dirty="0">
                <a:latin typeface="Trebuchet MS"/>
                <a:cs typeface="Trebuchet MS"/>
              </a:rPr>
              <a:t> </a:t>
            </a:r>
            <a:r>
              <a:rPr lang="ru-RU" sz="1600" spc="50" dirty="0">
                <a:latin typeface="Trebuchet MS"/>
                <a:cs typeface="Trebuchet MS"/>
              </a:rPr>
              <a:t>образовании</a:t>
            </a:r>
            <a:r>
              <a:rPr lang="ru-RU" sz="1600" spc="-15" dirty="0">
                <a:latin typeface="Trebuchet MS"/>
                <a:cs typeface="Trebuchet MS"/>
              </a:rPr>
              <a:t> </a:t>
            </a:r>
            <a:r>
              <a:rPr lang="ru-RU" sz="1600" spc="25" dirty="0">
                <a:latin typeface="Trebuchet MS"/>
                <a:cs typeface="Trebuchet MS"/>
              </a:rPr>
              <a:t>в</a:t>
            </a:r>
            <a:r>
              <a:rPr lang="ru-RU" sz="1600" spc="-75" dirty="0">
                <a:latin typeface="Trebuchet MS"/>
                <a:cs typeface="Trebuchet MS"/>
              </a:rPr>
              <a:t> </a:t>
            </a:r>
            <a:r>
              <a:rPr lang="ru-RU" sz="1600" spc="60" dirty="0">
                <a:latin typeface="Trebuchet MS"/>
                <a:cs typeface="Trebuchet MS"/>
              </a:rPr>
              <a:t>Российской</a:t>
            </a:r>
            <a:r>
              <a:rPr lang="ru-RU" sz="1600" spc="-50" dirty="0">
                <a:latin typeface="Trebuchet MS"/>
                <a:cs typeface="Trebuchet MS"/>
              </a:rPr>
              <a:t> </a:t>
            </a:r>
            <a:r>
              <a:rPr lang="ru-RU" sz="1600" spc="25" dirty="0">
                <a:latin typeface="Trebuchet MS"/>
                <a:cs typeface="Trebuchet MS"/>
              </a:rPr>
              <a:t>Федерации»;</a:t>
            </a:r>
            <a:endParaRPr lang="ru-RU" sz="1600" dirty="0">
              <a:latin typeface="Trebuchet MS"/>
              <a:cs typeface="Trebuchet MS"/>
            </a:endParaRPr>
          </a:p>
          <a:p>
            <a:pPr marL="285750" marR="1253490" indent="-285750">
              <a:buFont typeface="Arial" panose="020B0604020202020204" pitchFamily="34" charset="0"/>
              <a:buChar char="•"/>
            </a:pPr>
            <a:r>
              <a:rPr sz="1600" b="1" spc="50" dirty="0" err="1">
                <a:latin typeface="Trebuchet MS"/>
                <a:cs typeface="Trebuchet MS"/>
              </a:rPr>
              <a:t>Приказ</a:t>
            </a:r>
            <a:r>
              <a:rPr sz="1600" b="1" spc="-100" dirty="0">
                <a:latin typeface="Trebuchet MS"/>
                <a:cs typeface="Trebuchet MS"/>
              </a:rPr>
              <a:t> </a:t>
            </a:r>
            <a:r>
              <a:rPr sz="1600" b="1" spc="40" dirty="0">
                <a:latin typeface="Trebuchet MS"/>
                <a:cs typeface="Trebuchet MS"/>
              </a:rPr>
              <a:t>Минпросвещения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45" dirty="0">
                <a:latin typeface="Trebuchet MS"/>
                <a:cs typeface="Trebuchet MS"/>
              </a:rPr>
              <a:t>России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30" dirty="0">
                <a:latin typeface="Trebuchet MS"/>
                <a:cs typeface="Trebuchet MS"/>
              </a:rPr>
              <a:t>от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spc="-100" dirty="0">
                <a:latin typeface="Trebuchet MS"/>
                <a:cs typeface="Trebuchet MS"/>
              </a:rPr>
              <a:t>17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20" dirty="0">
                <a:latin typeface="Trebuchet MS"/>
                <a:cs typeface="Trebuchet MS"/>
              </a:rPr>
              <a:t>августа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2022</a:t>
            </a:r>
            <a:r>
              <a:rPr sz="1600" b="1" spc="-70" dirty="0">
                <a:latin typeface="Trebuchet MS"/>
                <a:cs typeface="Trebuchet MS"/>
              </a:rPr>
              <a:t> </a:t>
            </a:r>
            <a:r>
              <a:rPr sz="1600" b="1" spc="-150" dirty="0">
                <a:latin typeface="Trebuchet MS"/>
                <a:cs typeface="Trebuchet MS"/>
              </a:rPr>
              <a:t>г.</a:t>
            </a:r>
            <a:r>
              <a:rPr sz="1600" b="1" spc="-90" dirty="0">
                <a:latin typeface="Trebuchet MS"/>
                <a:cs typeface="Trebuchet MS"/>
              </a:rPr>
              <a:t> </a:t>
            </a:r>
            <a:r>
              <a:rPr sz="1600" b="1" spc="295" dirty="0">
                <a:latin typeface="Trebuchet MS"/>
                <a:cs typeface="Trebuchet MS"/>
              </a:rPr>
              <a:t>№</a:t>
            </a:r>
            <a:r>
              <a:rPr sz="1600" b="1" spc="-8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743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80" dirty="0">
                <a:latin typeface="Trebuchet MS"/>
                <a:cs typeface="Trebuchet MS"/>
              </a:rPr>
              <a:t>«Об</a:t>
            </a:r>
            <a:r>
              <a:rPr sz="1600" b="1" spc="-70" dirty="0">
                <a:latin typeface="Trebuchet MS"/>
                <a:cs typeface="Trebuchet MS"/>
              </a:rPr>
              <a:t> </a:t>
            </a:r>
            <a:r>
              <a:rPr sz="1600" b="1" spc="30" dirty="0">
                <a:latin typeface="Trebuchet MS"/>
                <a:cs typeface="Trebuchet MS"/>
              </a:rPr>
              <a:t>утверждении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федерального </a:t>
            </a:r>
            <a:r>
              <a:rPr sz="1600" b="1" spc="-465" dirty="0">
                <a:latin typeface="Trebuchet MS"/>
                <a:cs typeface="Trebuchet MS"/>
              </a:rPr>
              <a:t> </a:t>
            </a:r>
            <a:r>
              <a:rPr sz="1600" b="1" spc="25" dirty="0">
                <a:latin typeface="Trebuchet MS"/>
                <a:cs typeface="Trebuchet MS"/>
              </a:rPr>
              <a:t>государственного </a:t>
            </a:r>
            <a:r>
              <a:rPr sz="1600" b="1" spc="30" dirty="0">
                <a:latin typeface="Trebuchet MS"/>
                <a:cs typeface="Trebuchet MS"/>
              </a:rPr>
              <a:t>образовательного </a:t>
            </a:r>
            <a:r>
              <a:rPr sz="1600" b="1" spc="40" dirty="0">
                <a:latin typeface="Trebuchet MS"/>
                <a:cs typeface="Trebuchet MS"/>
              </a:rPr>
              <a:t>стандарта </a:t>
            </a:r>
            <a:r>
              <a:rPr sz="1600" b="1" spc="25" dirty="0">
                <a:latin typeface="Trebuchet MS"/>
                <a:cs typeface="Trebuchet MS"/>
              </a:rPr>
              <a:t>среднего </a:t>
            </a:r>
            <a:r>
              <a:rPr sz="1600" b="1" spc="20" dirty="0">
                <a:latin typeface="Trebuchet MS"/>
                <a:cs typeface="Trebuchet MS"/>
              </a:rPr>
              <a:t>профессионального </a:t>
            </a:r>
            <a:r>
              <a:rPr sz="1600" b="1" spc="40" dirty="0">
                <a:latin typeface="Trebuchet MS"/>
                <a:cs typeface="Trebuchet MS"/>
              </a:rPr>
              <a:t>образования </a:t>
            </a:r>
            <a:r>
              <a:rPr sz="1600" b="1" spc="45" dirty="0">
                <a:latin typeface="Trebuchet MS"/>
                <a:cs typeface="Trebuchet MS"/>
              </a:rPr>
              <a:t> </a:t>
            </a:r>
            <a:r>
              <a:rPr sz="1600" b="1" spc="30" dirty="0">
                <a:latin typeface="Trebuchet MS"/>
                <a:cs typeface="Trebuchet MS"/>
              </a:rPr>
              <a:t>по</a:t>
            </a:r>
            <a:r>
              <a:rPr sz="1600" b="1" spc="-80" dirty="0">
                <a:latin typeface="Trebuchet MS"/>
                <a:cs typeface="Trebuchet MS"/>
              </a:rPr>
              <a:t> </a:t>
            </a:r>
            <a:r>
              <a:rPr sz="1600" b="1" spc="35" dirty="0">
                <a:latin typeface="Trebuchet MS"/>
                <a:cs typeface="Trebuchet MS"/>
              </a:rPr>
              <a:t>спе</a:t>
            </a:r>
            <a:r>
              <a:rPr sz="1600" b="1" spc="15" dirty="0">
                <a:latin typeface="Trebuchet MS"/>
                <a:cs typeface="Trebuchet MS"/>
              </a:rPr>
              <a:t>ци</a:t>
            </a:r>
            <a:r>
              <a:rPr sz="1600" b="1" spc="20" dirty="0">
                <a:latin typeface="Trebuchet MS"/>
                <a:cs typeface="Trebuchet MS"/>
              </a:rPr>
              <a:t>а</a:t>
            </a:r>
            <a:r>
              <a:rPr sz="1600" b="1" spc="15" dirty="0">
                <a:latin typeface="Trebuchet MS"/>
                <a:cs typeface="Trebuchet MS"/>
              </a:rPr>
              <a:t>льно</a:t>
            </a:r>
            <a:r>
              <a:rPr sz="1600" b="1" spc="35" dirty="0">
                <a:latin typeface="Trebuchet MS"/>
                <a:cs typeface="Trebuchet MS"/>
              </a:rPr>
              <a:t>сти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44.0</a:t>
            </a:r>
            <a:r>
              <a:rPr sz="1600" b="1" spc="-75" dirty="0">
                <a:latin typeface="Trebuchet MS"/>
                <a:cs typeface="Trebuchet MS"/>
              </a:rPr>
              <a:t>2.0</a:t>
            </a:r>
            <a:r>
              <a:rPr sz="1600" b="1" spc="-150" dirty="0">
                <a:latin typeface="Trebuchet MS"/>
                <a:cs typeface="Trebuchet MS"/>
              </a:rPr>
              <a:t>1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70" dirty="0">
                <a:latin typeface="Trebuchet MS"/>
                <a:cs typeface="Trebuchet MS"/>
              </a:rPr>
              <a:t>До</a:t>
            </a:r>
            <a:r>
              <a:rPr sz="1600" b="1" spc="60" dirty="0">
                <a:latin typeface="Trebuchet MS"/>
                <a:cs typeface="Trebuchet MS"/>
              </a:rPr>
              <a:t>шко</a:t>
            </a:r>
            <a:r>
              <a:rPr sz="1600" b="1" spc="10" dirty="0">
                <a:latin typeface="Trebuchet MS"/>
                <a:cs typeface="Trebuchet MS"/>
              </a:rPr>
              <a:t>льно</a:t>
            </a:r>
            <a:r>
              <a:rPr sz="1600" b="1" spc="30" dirty="0">
                <a:latin typeface="Trebuchet MS"/>
                <a:cs typeface="Trebuchet MS"/>
              </a:rPr>
              <a:t>е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55" dirty="0" err="1">
                <a:latin typeface="Trebuchet MS"/>
                <a:cs typeface="Trebuchet MS"/>
              </a:rPr>
              <a:t>о</a:t>
            </a:r>
            <a:r>
              <a:rPr sz="1600" b="1" spc="50" dirty="0" err="1">
                <a:latin typeface="Trebuchet MS"/>
                <a:cs typeface="Trebuchet MS"/>
              </a:rPr>
              <a:t>бразов</a:t>
            </a:r>
            <a:r>
              <a:rPr sz="1600" b="1" spc="40" dirty="0" err="1">
                <a:latin typeface="Trebuchet MS"/>
                <a:cs typeface="Trebuchet MS"/>
              </a:rPr>
              <a:t>а</a:t>
            </a:r>
            <a:r>
              <a:rPr sz="1600" b="1" spc="20" dirty="0" err="1">
                <a:latin typeface="Trebuchet MS"/>
                <a:cs typeface="Trebuchet MS"/>
              </a:rPr>
              <a:t>ни</a:t>
            </a:r>
            <a:r>
              <a:rPr sz="1600" b="1" spc="25" dirty="0" err="1">
                <a:latin typeface="Trebuchet MS"/>
                <a:cs typeface="Trebuchet MS"/>
              </a:rPr>
              <a:t>е</a:t>
            </a:r>
            <a:r>
              <a:rPr sz="1600" b="1" spc="114" dirty="0">
                <a:latin typeface="Trebuchet MS"/>
                <a:cs typeface="Trebuchet MS"/>
              </a:rPr>
              <a:t>»</a:t>
            </a:r>
            <a:r>
              <a:rPr sz="1600" spc="-265" dirty="0">
                <a:latin typeface="Trebuchet MS"/>
                <a:cs typeface="Trebuchet MS"/>
              </a:rPr>
              <a:t>;</a:t>
            </a:r>
            <a:endParaRPr lang="ru-RU" sz="1600" spc="-265" dirty="0">
              <a:latin typeface="Trebuchet MS"/>
              <a:cs typeface="Trebuchet MS"/>
            </a:endParaRPr>
          </a:p>
          <a:p>
            <a:pPr marL="285750" marR="1253490" indent="-285750">
              <a:buFont typeface="Arial" panose="020B0604020202020204" pitchFamily="34" charset="0"/>
              <a:buChar char="•"/>
              <a:tabLst>
                <a:tab pos="7983538" algn="l"/>
              </a:tabLst>
            </a:pPr>
            <a:r>
              <a:rPr lang="ru-RU" sz="1600" b="1" spc="50" dirty="0">
                <a:latin typeface="Trebuchet MS"/>
                <a:cs typeface="Trebuchet MS"/>
              </a:rPr>
              <a:t>Приказ</a:t>
            </a:r>
            <a:r>
              <a:rPr lang="ru-RU" sz="1600" b="1" spc="-100" dirty="0">
                <a:latin typeface="Trebuchet MS"/>
                <a:cs typeface="Trebuchet MS"/>
              </a:rPr>
              <a:t> </a:t>
            </a:r>
            <a:r>
              <a:rPr lang="ru-RU" sz="1600" b="1" spc="40" dirty="0" err="1">
                <a:latin typeface="Trebuchet MS"/>
                <a:cs typeface="Trebuchet MS"/>
              </a:rPr>
              <a:t>Минпросвещения</a:t>
            </a:r>
            <a:r>
              <a:rPr lang="ru-RU" sz="1600" b="1" spc="-65" dirty="0">
                <a:latin typeface="Trebuchet MS"/>
                <a:cs typeface="Trebuchet MS"/>
              </a:rPr>
              <a:t> </a:t>
            </a:r>
            <a:r>
              <a:rPr lang="ru-RU" sz="1600" b="1" spc="45" dirty="0">
                <a:latin typeface="Trebuchet MS"/>
                <a:cs typeface="Trebuchet MS"/>
              </a:rPr>
              <a:t>России</a:t>
            </a:r>
            <a:r>
              <a:rPr lang="ru-RU" sz="1600" b="1" spc="-80" dirty="0">
                <a:latin typeface="Trebuchet MS"/>
                <a:cs typeface="Trebuchet MS"/>
              </a:rPr>
              <a:t> </a:t>
            </a:r>
            <a:r>
              <a:rPr lang="ru-RU" sz="1600" b="1" spc="30" dirty="0">
                <a:latin typeface="Trebuchet MS"/>
                <a:cs typeface="Trebuchet MS"/>
              </a:rPr>
              <a:t>от</a:t>
            </a:r>
            <a:r>
              <a:rPr lang="ru-RU" sz="1600" b="1" spc="-80" dirty="0">
                <a:latin typeface="Trebuchet MS"/>
                <a:cs typeface="Trebuchet MS"/>
              </a:rPr>
              <a:t> </a:t>
            </a:r>
            <a:r>
              <a:rPr lang="ru-RU" sz="1600" b="1" spc="-100" dirty="0">
                <a:latin typeface="Trebuchet MS"/>
                <a:cs typeface="Trebuchet MS"/>
              </a:rPr>
              <a:t>17</a:t>
            </a:r>
            <a:r>
              <a:rPr lang="ru-RU" sz="1600" b="1" spc="-85" dirty="0">
                <a:latin typeface="Trebuchet MS"/>
                <a:cs typeface="Trebuchet MS"/>
              </a:rPr>
              <a:t> </a:t>
            </a:r>
            <a:r>
              <a:rPr lang="ru-RU" sz="1600" b="1" spc="20" dirty="0">
                <a:latin typeface="Trebuchet MS"/>
                <a:cs typeface="Trebuchet MS"/>
              </a:rPr>
              <a:t>августа</a:t>
            </a:r>
            <a:r>
              <a:rPr lang="ru-RU" sz="1600" b="1" spc="-80" dirty="0">
                <a:latin typeface="Trebuchet MS"/>
                <a:cs typeface="Trebuchet MS"/>
              </a:rPr>
              <a:t> </a:t>
            </a:r>
            <a:r>
              <a:rPr lang="ru-RU" sz="1600" b="1" spc="-20" dirty="0">
                <a:latin typeface="Trebuchet MS"/>
                <a:cs typeface="Trebuchet MS"/>
              </a:rPr>
              <a:t>2022</a:t>
            </a:r>
            <a:r>
              <a:rPr lang="ru-RU" sz="1600" b="1" spc="-75" dirty="0">
                <a:latin typeface="Trebuchet MS"/>
                <a:cs typeface="Trebuchet MS"/>
              </a:rPr>
              <a:t> </a:t>
            </a:r>
            <a:r>
              <a:rPr lang="ru-RU" sz="1600" b="1" spc="-150" dirty="0">
                <a:latin typeface="Trebuchet MS"/>
                <a:cs typeface="Trebuchet MS"/>
              </a:rPr>
              <a:t>г.</a:t>
            </a:r>
            <a:r>
              <a:rPr lang="ru-RU" sz="1600" b="1" spc="-90" dirty="0">
                <a:latin typeface="Trebuchet MS"/>
                <a:cs typeface="Trebuchet MS"/>
              </a:rPr>
              <a:t> </a:t>
            </a:r>
            <a:r>
              <a:rPr lang="ru-RU" sz="1600" b="1" spc="295" dirty="0">
                <a:latin typeface="Trebuchet MS"/>
                <a:cs typeface="Trebuchet MS"/>
              </a:rPr>
              <a:t>№</a:t>
            </a:r>
            <a:r>
              <a:rPr lang="ru-RU" sz="1600" b="1" spc="-50" dirty="0">
                <a:latin typeface="Trebuchet MS"/>
                <a:cs typeface="Trebuchet MS"/>
              </a:rPr>
              <a:t> </a:t>
            </a:r>
            <a:r>
              <a:rPr lang="ru-RU" sz="1600" b="1" spc="-40" dirty="0">
                <a:latin typeface="Trebuchet MS"/>
                <a:cs typeface="Trebuchet MS"/>
              </a:rPr>
              <a:t>742</a:t>
            </a:r>
            <a:r>
              <a:rPr lang="ru-RU" sz="1600" b="1" spc="-90" dirty="0">
                <a:latin typeface="Trebuchet MS"/>
                <a:cs typeface="Trebuchet MS"/>
              </a:rPr>
              <a:t> </a:t>
            </a:r>
            <a:r>
              <a:rPr lang="ru-RU" sz="1600" b="1" spc="75" dirty="0">
                <a:latin typeface="Trebuchet MS"/>
                <a:cs typeface="Trebuchet MS"/>
              </a:rPr>
              <a:t>«Об</a:t>
            </a:r>
            <a:r>
              <a:rPr lang="ru-RU" sz="1600" b="1" spc="-65" dirty="0">
                <a:latin typeface="Trebuchet MS"/>
                <a:cs typeface="Trebuchet MS"/>
              </a:rPr>
              <a:t> </a:t>
            </a:r>
            <a:r>
              <a:rPr lang="ru-RU" sz="1600" b="1" spc="30" dirty="0">
                <a:latin typeface="Trebuchet MS"/>
                <a:cs typeface="Trebuchet MS"/>
              </a:rPr>
              <a:t>утверждении</a:t>
            </a:r>
            <a:r>
              <a:rPr lang="ru-RU" sz="1600" b="1" spc="-60" dirty="0">
                <a:latin typeface="Trebuchet MS"/>
                <a:cs typeface="Trebuchet MS"/>
              </a:rPr>
              <a:t> </a:t>
            </a:r>
            <a:r>
              <a:rPr lang="ru-RU" sz="1600" b="1" spc="10" dirty="0">
                <a:latin typeface="Trebuchet MS"/>
                <a:cs typeface="Trebuchet MS"/>
              </a:rPr>
              <a:t>федерального </a:t>
            </a:r>
            <a:r>
              <a:rPr lang="ru-RU" sz="1600" b="1" spc="-465" dirty="0">
                <a:latin typeface="Trebuchet MS"/>
                <a:cs typeface="Trebuchet MS"/>
              </a:rPr>
              <a:t> </a:t>
            </a:r>
            <a:r>
              <a:rPr lang="ru-RU" sz="1600" b="1" spc="25" dirty="0">
                <a:latin typeface="Trebuchet MS"/>
                <a:cs typeface="Trebuchet MS"/>
              </a:rPr>
              <a:t>государственного </a:t>
            </a:r>
            <a:r>
              <a:rPr lang="ru-RU" sz="1600" b="1" spc="30" dirty="0">
                <a:latin typeface="Trebuchet MS"/>
                <a:cs typeface="Trebuchet MS"/>
              </a:rPr>
              <a:t>образовательного </a:t>
            </a:r>
            <a:r>
              <a:rPr lang="ru-RU" sz="1600" b="1" spc="40" dirty="0">
                <a:latin typeface="Trebuchet MS"/>
                <a:cs typeface="Trebuchet MS"/>
              </a:rPr>
              <a:t>стандарта </a:t>
            </a:r>
            <a:r>
              <a:rPr lang="ru-RU" sz="1600" b="1" spc="25" dirty="0">
                <a:latin typeface="Trebuchet MS"/>
                <a:cs typeface="Trebuchet MS"/>
              </a:rPr>
              <a:t>среднего </a:t>
            </a:r>
            <a:r>
              <a:rPr lang="ru-RU" sz="1600" b="1" spc="20" dirty="0">
                <a:latin typeface="Trebuchet MS"/>
                <a:cs typeface="Trebuchet MS"/>
              </a:rPr>
              <a:t>профессионального </a:t>
            </a:r>
            <a:r>
              <a:rPr lang="ru-RU" sz="1600" b="1" spc="40" dirty="0">
                <a:latin typeface="Trebuchet MS"/>
                <a:cs typeface="Trebuchet MS"/>
              </a:rPr>
              <a:t>образования </a:t>
            </a:r>
            <a:r>
              <a:rPr lang="ru-RU" sz="1600" b="1" spc="45" dirty="0">
                <a:latin typeface="Trebuchet MS"/>
                <a:cs typeface="Trebuchet MS"/>
              </a:rPr>
              <a:t> </a:t>
            </a:r>
            <a:r>
              <a:rPr lang="ru-RU" sz="1600" b="1" spc="30" dirty="0">
                <a:latin typeface="Trebuchet MS"/>
                <a:cs typeface="Trebuchet MS"/>
              </a:rPr>
              <a:t>по</a:t>
            </a:r>
            <a:r>
              <a:rPr lang="ru-RU" sz="1600" b="1" spc="-80" dirty="0">
                <a:latin typeface="Trebuchet MS"/>
                <a:cs typeface="Trebuchet MS"/>
              </a:rPr>
              <a:t> </a:t>
            </a:r>
            <a:r>
              <a:rPr lang="ru-RU" sz="1600" b="1" spc="25" dirty="0">
                <a:latin typeface="Trebuchet MS"/>
                <a:cs typeface="Trebuchet MS"/>
              </a:rPr>
              <a:t>специальности</a:t>
            </a:r>
            <a:r>
              <a:rPr lang="ru-RU" sz="1600" b="1" spc="-100" dirty="0">
                <a:latin typeface="Trebuchet MS"/>
                <a:cs typeface="Trebuchet MS"/>
              </a:rPr>
              <a:t> </a:t>
            </a:r>
            <a:r>
              <a:rPr lang="ru-RU" sz="1600" b="1" spc="-65" dirty="0">
                <a:latin typeface="Trebuchet MS"/>
                <a:cs typeface="Trebuchet MS"/>
              </a:rPr>
              <a:t>44.02.02</a:t>
            </a:r>
            <a:r>
              <a:rPr lang="ru-RU" sz="1600" b="1" spc="-75" dirty="0">
                <a:latin typeface="Trebuchet MS"/>
                <a:cs typeface="Trebuchet MS"/>
              </a:rPr>
              <a:t> </a:t>
            </a:r>
            <a:r>
              <a:rPr lang="ru-RU" sz="1600" b="1" spc="40" dirty="0">
                <a:latin typeface="Trebuchet MS"/>
                <a:cs typeface="Trebuchet MS"/>
              </a:rPr>
              <a:t>Преподавание</a:t>
            </a:r>
            <a:r>
              <a:rPr lang="ru-RU" sz="1600" b="1" spc="-85" dirty="0">
                <a:latin typeface="Trebuchet MS"/>
                <a:cs typeface="Trebuchet MS"/>
              </a:rPr>
              <a:t> </a:t>
            </a:r>
            <a:r>
              <a:rPr lang="ru-RU" sz="1600" b="1" spc="30" dirty="0">
                <a:latin typeface="Trebuchet MS"/>
                <a:cs typeface="Trebuchet MS"/>
              </a:rPr>
              <a:t>в</a:t>
            </a:r>
            <a:r>
              <a:rPr lang="ru-RU" sz="1600" b="1" spc="-100" dirty="0">
                <a:latin typeface="Trebuchet MS"/>
                <a:cs typeface="Trebuchet MS"/>
              </a:rPr>
              <a:t> </a:t>
            </a:r>
            <a:r>
              <a:rPr lang="ru-RU" sz="1600" b="1" spc="5" dirty="0">
                <a:latin typeface="Trebuchet MS"/>
                <a:cs typeface="Trebuchet MS"/>
              </a:rPr>
              <a:t>начальных</a:t>
            </a:r>
            <a:r>
              <a:rPr lang="ru-RU" sz="1600" b="1" spc="-85" dirty="0">
                <a:latin typeface="Trebuchet MS"/>
                <a:cs typeface="Trebuchet MS"/>
              </a:rPr>
              <a:t> </a:t>
            </a:r>
            <a:r>
              <a:rPr lang="ru-RU" sz="1600" b="1" dirty="0">
                <a:latin typeface="Trebuchet MS"/>
                <a:cs typeface="Trebuchet MS"/>
              </a:rPr>
              <a:t>классах»</a:t>
            </a:r>
            <a:r>
              <a:rPr lang="ru-RU" sz="1600" dirty="0">
                <a:latin typeface="Trebuchet MS"/>
                <a:cs typeface="Trebuchet MS"/>
              </a:rPr>
              <a:t>;</a:t>
            </a:r>
          </a:p>
          <a:p>
            <a:pPr marL="285750" marR="1464310" indent="-285750">
              <a:buFont typeface="Arial" panose="020B0604020202020204" pitchFamily="34" charset="0"/>
              <a:buChar char="•"/>
            </a:pPr>
            <a:r>
              <a:rPr sz="1600" spc="50" dirty="0" err="1">
                <a:latin typeface="Trebuchet MS"/>
                <a:cs typeface="Trebuchet MS"/>
              </a:rPr>
              <a:t>Приказ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Минобрнауки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России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60" dirty="0" err="1">
                <a:latin typeface="Trebuchet MS"/>
                <a:cs typeface="Trebuchet MS"/>
              </a:rPr>
              <a:t>от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lang="ru-RU" sz="1600" spc="-65" dirty="0" smtClean="0">
                <a:latin typeface="Trebuchet MS"/>
                <a:cs typeface="Trebuchet MS"/>
              </a:rPr>
              <a:t>24</a:t>
            </a:r>
            <a:r>
              <a:rPr sz="1600" spc="-65" dirty="0" smtClean="0">
                <a:latin typeface="Trebuchet MS"/>
                <a:cs typeface="Trebuchet MS"/>
              </a:rPr>
              <a:t> </a:t>
            </a:r>
            <a:r>
              <a:rPr lang="ru-RU" sz="1600" spc="35" dirty="0" smtClean="0">
                <a:latin typeface="Trebuchet MS"/>
                <a:cs typeface="Trebuchet MS"/>
              </a:rPr>
              <a:t>августа</a:t>
            </a:r>
            <a:r>
              <a:rPr sz="1600" spc="-45" dirty="0" smtClean="0">
                <a:latin typeface="Trebuchet MS"/>
                <a:cs typeface="Trebuchet MS"/>
              </a:rPr>
              <a:t> </a:t>
            </a:r>
            <a:r>
              <a:rPr sz="1600" spc="-10" dirty="0" smtClean="0">
                <a:latin typeface="Trebuchet MS"/>
                <a:cs typeface="Trebuchet MS"/>
              </a:rPr>
              <a:t>20</a:t>
            </a:r>
            <a:r>
              <a:rPr lang="ru-RU" sz="1600" spc="-10" dirty="0" smtClean="0">
                <a:latin typeface="Trebuchet MS"/>
                <a:cs typeface="Trebuchet MS"/>
              </a:rPr>
              <a:t>22</a:t>
            </a:r>
            <a:r>
              <a:rPr sz="1600" spc="-50" dirty="0" smtClean="0">
                <a:latin typeface="Trebuchet MS"/>
                <a:cs typeface="Trebuchet MS"/>
              </a:rPr>
              <a:t> </a:t>
            </a:r>
            <a:r>
              <a:rPr sz="1600" spc="-170" dirty="0">
                <a:latin typeface="Trebuchet MS"/>
                <a:cs typeface="Trebuchet MS"/>
              </a:rPr>
              <a:t>г.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355" dirty="0">
                <a:latin typeface="Trebuchet MS"/>
                <a:cs typeface="Trebuchet MS"/>
              </a:rPr>
              <a:t>№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lang="ru-RU" sz="1600" spc="60" dirty="0" smtClean="0">
                <a:latin typeface="Trebuchet MS"/>
                <a:cs typeface="Trebuchet MS"/>
              </a:rPr>
              <a:t>762</a:t>
            </a:r>
            <a:r>
              <a:rPr sz="1600" spc="-70" dirty="0" smtClean="0">
                <a:latin typeface="Trebuchet MS"/>
                <a:cs typeface="Trebuchet MS"/>
              </a:rPr>
              <a:t> </a:t>
            </a:r>
            <a:r>
              <a:rPr sz="1600" spc="95" dirty="0">
                <a:latin typeface="Trebuchet MS"/>
                <a:cs typeface="Trebuchet MS"/>
              </a:rPr>
              <a:t>«Об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45" dirty="0">
                <a:latin typeface="Trebuchet MS"/>
                <a:cs typeface="Trebuchet MS"/>
              </a:rPr>
              <a:t>утверждении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45" dirty="0">
                <a:latin typeface="Trebuchet MS"/>
                <a:cs typeface="Trebuchet MS"/>
              </a:rPr>
              <a:t>Порядка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организации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30" dirty="0">
                <a:latin typeface="Trebuchet MS"/>
                <a:cs typeface="Trebuchet MS"/>
              </a:rPr>
              <a:t>и </a:t>
            </a:r>
            <a:r>
              <a:rPr sz="1600" spc="45" dirty="0">
                <a:latin typeface="Trebuchet MS"/>
                <a:cs typeface="Trebuchet MS"/>
              </a:rPr>
              <a:t>осуществления образовательной </a:t>
            </a:r>
            <a:r>
              <a:rPr sz="1600" spc="30" dirty="0">
                <a:latin typeface="Trebuchet MS"/>
                <a:cs typeface="Trebuchet MS"/>
              </a:rPr>
              <a:t>деятельности </a:t>
            </a:r>
            <a:r>
              <a:rPr sz="1600" spc="60" dirty="0">
                <a:latin typeface="Trebuchet MS"/>
                <a:cs typeface="Trebuchet MS"/>
              </a:rPr>
              <a:t>по </a:t>
            </a:r>
            <a:r>
              <a:rPr sz="1600" spc="35" dirty="0">
                <a:latin typeface="Trebuchet MS"/>
                <a:cs typeface="Trebuchet MS"/>
              </a:rPr>
              <a:t>образовательным </a:t>
            </a:r>
            <a:r>
              <a:rPr sz="1600" spc="40" dirty="0">
                <a:latin typeface="Trebuchet MS"/>
                <a:cs typeface="Trebuchet MS"/>
              </a:rPr>
              <a:t>программам </a:t>
            </a:r>
            <a:r>
              <a:rPr sz="1600" spc="45" dirty="0">
                <a:latin typeface="Trebuchet MS"/>
                <a:cs typeface="Trebuchet MS"/>
              </a:rPr>
              <a:t>среднего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профессионального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25" dirty="0">
                <a:latin typeface="Trebuchet MS"/>
                <a:cs typeface="Trebuchet MS"/>
              </a:rPr>
              <a:t>образования»;</a:t>
            </a:r>
            <a:endParaRPr sz="1600" dirty="0">
              <a:latin typeface="Trebuchet MS"/>
              <a:cs typeface="Trebuchet MS"/>
            </a:endParaRPr>
          </a:p>
          <a:p>
            <a:pPr marL="285750" marR="591820" indent="-285750">
              <a:buFont typeface="Arial" panose="020B0604020202020204" pitchFamily="34" charset="0"/>
              <a:buChar char="•"/>
            </a:pPr>
            <a:r>
              <a:rPr sz="1600" spc="50" dirty="0">
                <a:latin typeface="Trebuchet MS"/>
                <a:cs typeface="Trebuchet MS"/>
              </a:rPr>
              <a:t>Приказ </a:t>
            </a:r>
            <a:r>
              <a:rPr sz="1600" spc="60" dirty="0">
                <a:latin typeface="Trebuchet MS"/>
                <a:cs typeface="Trebuchet MS"/>
              </a:rPr>
              <a:t>Минпросвещения </a:t>
            </a:r>
            <a:r>
              <a:rPr sz="1600" spc="65" dirty="0">
                <a:latin typeface="Trebuchet MS"/>
                <a:cs typeface="Trebuchet MS"/>
              </a:rPr>
              <a:t>России </a:t>
            </a:r>
            <a:r>
              <a:rPr sz="1600" spc="60" dirty="0">
                <a:latin typeface="Trebuchet MS"/>
                <a:cs typeface="Trebuchet MS"/>
              </a:rPr>
              <a:t>от </a:t>
            </a:r>
            <a:r>
              <a:rPr sz="1600" spc="114" dirty="0">
                <a:latin typeface="Trebuchet MS"/>
                <a:cs typeface="Trebuchet MS"/>
              </a:rPr>
              <a:t>08 </a:t>
            </a:r>
            <a:r>
              <a:rPr sz="1600" spc="45" dirty="0">
                <a:latin typeface="Trebuchet MS"/>
                <a:cs typeface="Trebuchet MS"/>
              </a:rPr>
              <a:t>ноября </a:t>
            </a:r>
            <a:r>
              <a:rPr sz="1600" spc="-15" dirty="0">
                <a:latin typeface="Trebuchet MS"/>
                <a:cs typeface="Trebuchet MS"/>
              </a:rPr>
              <a:t>2021 </a:t>
            </a:r>
            <a:r>
              <a:rPr sz="1600" spc="-170" dirty="0">
                <a:latin typeface="Trebuchet MS"/>
                <a:cs typeface="Trebuchet MS"/>
              </a:rPr>
              <a:t>г. </a:t>
            </a:r>
            <a:r>
              <a:rPr sz="1600" spc="355" dirty="0">
                <a:latin typeface="Trebuchet MS"/>
                <a:cs typeface="Trebuchet MS"/>
              </a:rPr>
              <a:t>№ </a:t>
            </a:r>
            <a:r>
              <a:rPr sz="1600" spc="125" dirty="0">
                <a:latin typeface="Trebuchet MS"/>
                <a:cs typeface="Trebuchet MS"/>
              </a:rPr>
              <a:t>800 </a:t>
            </a:r>
            <a:r>
              <a:rPr sz="1600" spc="90" dirty="0">
                <a:latin typeface="Trebuchet MS"/>
                <a:cs typeface="Trebuchet MS"/>
              </a:rPr>
              <a:t>«Об </a:t>
            </a:r>
            <a:r>
              <a:rPr sz="1600" spc="45" dirty="0">
                <a:latin typeface="Trebuchet MS"/>
                <a:cs typeface="Trebuchet MS"/>
              </a:rPr>
              <a:t>утверждении Порядка </a:t>
            </a:r>
            <a:r>
              <a:rPr sz="1600" spc="40" dirty="0">
                <a:latin typeface="Trebuchet MS"/>
                <a:cs typeface="Trebuchet MS"/>
              </a:rPr>
              <a:t>проведения </a:t>
            </a:r>
            <a:r>
              <a:rPr sz="1600" spc="45" dirty="0">
                <a:latin typeface="Trebuchet MS"/>
                <a:cs typeface="Trebuchet MS"/>
              </a:rPr>
              <a:t> государственной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40" dirty="0">
                <a:latin typeface="Trebuchet MS"/>
                <a:cs typeface="Trebuchet MS"/>
              </a:rPr>
              <a:t>итоговой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40" dirty="0">
                <a:latin typeface="Trebuchet MS"/>
                <a:cs typeface="Trebuchet MS"/>
              </a:rPr>
              <a:t>аттестации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Trebuchet MS"/>
                <a:cs typeface="Trebuchet MS"/>
              </a:rPr>
              <a:t>по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образовательным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40" dirty="0">
                <a:latin typeface="Trebuchet MS"/>
                <a:cs typeface="Trebuchet MS"/>
              </a:rPr>
              <a:t>программам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45" dirty="0">
                <a:latin typeface="Trebuchet MS"/>
                <a:cs typeface="Trebuchet MS"/>
              </a:rPr>
              <a:t>среднего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профессионального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25" dirty="0">
                <a:latin typeface="Trebuchet MS"/>
                <a:cs typeface="Trebuchet MS"/>
              </a:rPr>
              <a:t>образования»;</a:t>
            </a:r>
            <a:endParaRPr sz="1600" dirty="0">
              <a:latin typeface="Trebuchet MS"/>
              <a:cs typeface="Trebuchet MS"/>
            </a:endParaRPr>
          </a:p>
          <a:p>
            <a:pPr marL="285750" marR="239395" indent="-285750">
              <a:buFont typeface="Arial" panose="020B0604020202020204" pitchFamily="34" charset="0"/>
              <a:buChar char="•"/>
            </a:pPr>
            <a:r>
              <a:rPr sz="1600" spc="50" dirty="0">
                <a:latin typeface="Trebuchet MS"/>
                <a:cs typeface="Trebuchet MS"/>
              </a:rPr>
              <a:t>Приказ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Минобрнауки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России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355" dirty="0">
                <a:latin typeface="Trebuchet MS"/>
                <a:cs typeface="Trebuchet MS"/>
              </a:rPr>
              <a:t>№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885,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Trebuchet MS"/>
                <a:cs typeface="Trebuchet MS"/>
              </a:rPr>
              <a:t>Минпросвещения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России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355" dirty="0">
                <a:latin typeface="Trebuchet MS"/>
                <a:cs typeface="Trebuchet MS"/>
              </a:rPr>
              <a:t>№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80" dirty="0">
                <a:latin typeface="Trebuchet MS"/>
                <a:cs typeface="Trebuchet MS"/>
              </a:rPr>
              <a:t>390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Trebuchet MS"/>
                <a:cs typeface="Trebuchet MS"/>
              </a:rPr>
              <a:t>от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30" dirty="0">
                <a:latin typeface="Trebuchet MS"/>
                <a:cs typeface="Trebuchet MS"/>
              </a:rPr>
              <a:t>5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августа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Trebuchet MS"/>
                <a:cs typeface="Trebuchet MS"/>
              </a:rPr>
              <a:t>2020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-170" dirty="0">
                <a:latin typeface="Trebuchet MS"/>
                <a:cs typeface="Trebuchet MS"/>
              </a:rPr>
              <a:t>г.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95" dirty="0">
                <a:latin typeface="Trebuchet MS"/>
                <a:cs typeface="Trebuchet MS"/>
              </a:rPr>
              <a:t>«О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практической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подготовке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45" dirty="0">
                <a:latin typeface="Trebuchet MS"/>
                <a:cs typeface="Trebuchet MS"/>
              </a:rPr>
              <a:t>обучающихся»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15" dirty="0">
                <a:latin typeface="Trebuchet MS"/>
                <a:cs typeface="Trebuchet MS"/>
              </a:rPr>
              <a:t>(вместе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80" dirty="0">
                <a:latin typeface="Trebuchet MS"/>
                <a:cs typeface="Trebuchet MS"/>
              </a:rPr>
              <a:t>с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Trebuchet MS"/>
                <a:cs typeface="Trebuchet MS"/>
              </a:rPr>
              <a:t>«Положением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90" dirty="0">
                <a:latin typeface="Trebuchet MS"/>
                <a:cs typeface="Trebuchet MS"/>
              </a:rPr>
              <a:t>о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практической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подготовке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25" dirty="0">
                <a:latin typeface="Trebuchet MS"/>
                <a:cs typeface="Trebuchet MS"/>
              </a:rPr>
              <a:t>обучающихся»;</a:t>
            </a:r>
            <a:endParaRPr sz="1600" dirty="0">
              <a:latin typeface="Trebuchet MS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 spc="50" dirty="0">
                <a:latin typeface="Trebuchet MS"/>
                <a:cs typeface="Trebuchet MS"/>
              </a:rPr>
              <a:t>Приказ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Trebuchet MS"/>
                <a:cs typeface="Trebuchet MS"/>
              </a:rPr>
              <a:t>Министерства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45" dirty="0">
                <a:latin typeface="Trebuchet MS"/>
                <a:cs typeface="Trebuchet MS"/>
              </a:rPr>
              <a:t>труда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30" dirty="0">
                <a:latin typeface="Trebuchet MS"/>
                <a:cs typeface="Trebuchet MS"/>
              </a:rPr>
              <a:t>и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40" dirty="0">
                <a:latin typeface="Trebuchet MS"/>
                <a:cs typeface="Trebuchet MS"/>
              </a:rPr>
              <a:t>социальной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25" dirty="0">
                <a:latin typeface="Trebuchet MS"/>
                <a:cs typeface="Trebuchet MS"/>
              </a:rPr>
              <a:t>защиты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Trebuchet MS"/>
                <a:cs typeface="Trebuchet MS"/>
              </a:rPr>
              <a:t>Российской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50" dirty="0">
                <a:latin typeface="Trebuchet MS"/>
                <a:cs typeface="Trebuchet MS"/>
              </a:rPr>
              <a:t>Федерации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Trebuchet MS"/>
                <a:cs typeface="Trebuchet MS"/>
              </a:rPr>
              <a:t>от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18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40" dirty="0">
                <a:latin typeface="Trebuchet MS"/>
                <a:cs typeface="Trebuchet MS"/>
              </a:rPr>
              <a:t>октября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2013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-170" dirty="0">
                <a:latin typeface="Trebuchet MS"/>
                <a:cs typeface="Trebuchet MS"/>
              </a:rPr>
              <a:t>г.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355" dirty="0">
                <a:latin typeface="Trebuchet MS"/>
                <a:cs typeface="Trebuchet MS"/>
              </a:rPr>
              <a:t>№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30" dirty="0">
                <a:latin typeface="Trebuchet MS"/>
                <a:cs typeface="Trebuchet MS"/>
              </a:rPr>
              <a:t>544н</a:t>
            </a:r>
            <a:endParaRPr sz="1600" dirty="0">
              <a:latin typeface="Trebuchet MS"/>
              <a:cs typeface="Trebuchet MS"/>
            </a:endParaRPr>
          </a:p>
          <a:p>
            <a:pPr marL="285750" marR="33020" indent="-285750">
              <a:buFont typeface="Arial" panose="020B0604020202020204" pitchFamily="34" charset="0"/>
              <a:buChar char="•"/>
            </a:pPr>
            <a:r>
              <a:rPr sz="1600" spc="90" dirty="0">
                <a:latin typeface="Trebuchet MS"/>
                <a:cs typeface="Trebuchet MS"/>
              </a:rPr>
              <a:t>«Об </a:t>
            </a:r>
            <a:r>
              <a:rPr sz="1600" spc="45" dirty="0">
                <a:latin typeface="Trebuchet MS"/>
                <a:cs typeface="Trebuchet MS"/>
              </a:rPr>
              <a:t>утверждении </a:t>
            </a:r>
            <a:r>
              <a:rPr sz="1600" spc="35" dirty="0">
                <a:latin typeface="Trebuchet MS"/>
                <a:cs typeface="Trebuchet MS"/>
              </a:rPr>
              <a:t>профессионального </a:t>
            </a:r>
            <a:r>
              <a:rPr sz="1600" spc="40" dirty="0">
                <a:latin typeface="Trebuchet MS"/>
                <a:cs typeface="Trebuchet MS"/>
              </a:rPr>
              <a:t>стандарта </a:t>
            </a:r>
            <a:r>
              <a:rPr sz="1600" spc="35" dirty="0">
                <a:latin typeface="Trebuchet MS"/>
                <a:cs typeface="Trebuchet MS"/>
              </a:rPr>
              <a:t>«Педагог </a:t>
            </a:r>
            <a:r>
              <a:rPr sz="1600" spc="10" dirty="0">
                <a:latin typeface="Trebuchet MS"/>
                <a:cs typeface="Trebuchet MS"/>
              </a:rPr>
              <a:t>(педагогическая </a:t>
            </a:r>
            <a:r>
              <a:rPr sz="1600" spc="25" dirty="0">
                <a:latin typeface="Trebuchet MS"/>
                <a:cs typeface="Trebuchet MS"/>
              </a:rPr>
              <a:t>деятельность в </a:t>
            </a:r>
            <a:r>
              <a:rPr sz="1600" spc="30" dirty="0">
                <a:latin typeface="Trebuchet MS"/>
                <a:cs typeface="Trebuchet MS"/>
              </a:rPr>
              <a:t>сфере </a:t>
            </a:r>
            <a:r>
              <a:rPr sz="1600" spc="35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дошкольного,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20" dirty="0">
                <a:latin typeface="Trebuchet MS"/>
                <a:cs typeface="Trebuchet MS"/>
              </a:rPr>
              <a:t>начального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15" dirty="0">
                <a:latin typeface="Trebuchet MS"/>
                <a:cs typeface="Trebuchet MS"/>
              </a:rPr>
              <a:t>общего,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основного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15" dirty="0">
                <a:latin typeface="Trebuchet MS"/>
                <a:cs typeface="Trebuchet MS"/>
              </a:rPr>
              <a:t>общего,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45" dirty="0">
                <a:latin typeface="Trebuchet MS"/>
                <a:cs typeface="Trebuchet MS"/>
              </a:rPr>
              <a:t>среднего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общего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30" dirty="0">
                <a:latin typeface="Trebuchet MS"/>
                <a:cs typeface="Trebuchet MS"/>
              </a:rPr>
              <a:t>образования)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(воспитатель,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5" dirty="0">
                <a:latin typeface="Trebuchet MS"/>
                <a:cs typeface="Trebuchet MS"/>
              </a:rPr>
              <a:t>учитель)»</a:t>
            </a:r>
            <a:endParaRPr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28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DA6EE23-2EA6-2FC0-B1C7-2259F88A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04" y="264167"/>
            <a:ext cx="12192000" cy="68580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ADB24F-17DF-CAA8-B34A-0EB187E847C9}"/>
              </a:ext>
            </a:extLst>
          </p:cNvPr>
          <p:cNvSpPr txBox="1"/>
          <p:nvPr/>
        </p:nvSpPr>
        <p:spPr>
          <a:xfrm>
            <a:off x="504784" y="1685205"/>
            <a:ext cx="11252886" cy="285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1419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185" dirty="0"/>
              <a:t>ОСОБЕННОСТИ </a:t>
            </a:r>
            <a:r>
              <a:rPr lang="ru-RU" sz="2800" b="1" spc="185" dirty="0" smtClean="0"/>
              <a:t>АКТУАЛИЗИРОВАННЫХ ФГОС СПО</a:t>
            </a:r>
            <a:endParaRPr lang="ru-RU" sz="2800" b="1" spc="-254" dirty="0">
              <a:solidFill>
                <a:srgbClr val="FF0000"/>
              </a:solidFill>
            </a:endParaRPr>
          </a:p>
          <a:p>
            <a:pPr marL="181419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204" dirty="0"/>
              <a:t>ПО</a:t>
            </a:r>
            <a:r>
              <a:rPr lang="ru-RU" sz="2800" b="1" spc="-245" dirty="0"/>
              <a:t> </a:t>
            </a:r>
            <a:r>
              <a:rPr lang="ru-RU" sz="2800" b="1" spc="175" dirty="0"/>
              <a:t>СПЕЦИАЛЬНОСТЯМ</a:t>
            </a:r>
          </a:p>
          <a:p>
            <a:pPr marL="181419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175" dirty="0"/>
              <a:t>44.02.01 Дошкольное образование</a:t>
            </a:r>
          </a:p>
          <a:p>
            <a:pPr marL="181419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175" dirty="0"/>
              <a:t>44.02.02 Преподавание в начальных </a:t>
            </a:r>
            <a:r>
              <a:rPr lang="ru-RU" sz="2800" b="1" spc="175" dirty="0" smtClean="0"/>
              <a:t>классах</a:t>
            </a:r>
          </a:p>
          <a:p>
            <a:pPr marL="181419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175" dirty="0" smtClean="0"/>
              <a:t>49.02.01 Физическая культура</a:t>
            </a:r>
            <a:endParaRPr lang="ru-RU" sz="2800" b="1" spc="175" dirty="0"/>
          </a:p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AD52F95-9CA9-64DD-5A6F-AD3E63659FE9}"/>
              </a:ext>
            </a:extLst>
          </p:cNvPr>
          <p:cNvSpPr txBox="1"/>
          <p:nvPr/>
        </p:nvSpPr>
        <p:spPr>
          <a:xfrm>
            <a:off x="7913458" y="4864637"/>
            <a:ext cx="3703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Ермакова В.Н., </a:t>
            </a:r>
          </a:p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зам. директора по УМР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3CEB198-5EDE-0792-F39D-779179938181}"/>
              </a:ext>
            </a:extLst>
          </p:cNvPr>
          <p:cNvSpPr/>
          <p:nvPr/>
        </p:nvSpPr>
        <p:spPr>
          <a:xfrm>
            <a:off x="3200585" y="191115"/>
            <a:ext cx="8715141" cy="521465"/>
          </a:xfrm>
          <a:prstGeom prst="rect">
            <a:avLst/>
          </a:prstGeom>
          <a:solidFill>
            <a:srgbClr val="AE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ГБПОУ ВО «Губернский педагогический колледж»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115A61-D10E-D12D-4A80-08177D8A3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658" y="37036"/>
            <a:ext cx="1009569" cy="90276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C6A9451-87A0-35C3-195A-796C5BC9E944}"/>
              </a:ext>
            </a:extLst>
          </p:cNvPr>
          <p:cNvSpPr/>
          <p:nvPr/>
        </p:nvSpPr>
        <p:spPr>
          <a:xfrm>
            <a:off x="4445276" y="5942224"/>
            <a:ext cx="4616245" cy="530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Воронеж</a:t>
            </a:r>
          </a:p>
          <a:p>
            <a:pPr algn="ctr"/>
            <a:r>
              <a:rPr lang="ru-RU" sz="2000" b="1" smtClean="0"/>
              <a:t>7 апреля 2023 </a:t>
            </a:r>
            <a:r>
              <a:rPr lang="ru-RU" sz="2000" b="1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0902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7FA4EFF-0C60-FAAB-B5A0-B5F7C48F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762000">
              <a:schemeClr val="accent1">
                <a:alpha val="46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492655C-D2EA-9653-73CC-02F97DCE8955}"/>
              </a:ext>
            </a:extLst>
          </p:cNvPr>
          <p:cNvSpPr txBox="1"/>
          <p:nvPr/>
        </p:nvSpPr>
        <p:spPr>
          <a:xfrm>
            <a:off x="2664725" y="3247746"/>
            <a:ext cx="685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1E8F2D-6420-5853-BD93-E054D8321FBC}"/>
              </a:ext>
            </a:extLst>
          </p:cNvPr>
          <p:cNvSpPr/>
          <p:nvPr/>
        </p:nvSpPr>
        <p:spPr>
          <a:xfrm>
            <a:off x="3227880" y="84107"/>
            <a:ext cx="8715141" cy="369332"/>
          </a:xfrm>
          <a:prstGeom prst="rect">
            <a:avLst/>
          </a:prstGeom>
          <a:solidFill>
            <a:srgbClr val="AE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ГБПОУ ВО «Губернский педагогический колледж»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7A9CAA2-1E7E-2213-D802-1E8892A68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350" y="-136478"/>
            <a:ext cx="1009569" cy="9027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BA3E826-5FC8-6CFF-B548-7D5DF6F869CF}"/>
              </a:ext>
            </a:extLst>
          </p:cNvPr>
          <p:cNvSpPr txBox="1"/>
          <p:nvPr/>
        </p:nvSpPr>
        <p:spPr>
          <a:xfrm>
            <a:off x="1705970" y="884010"/>
            <a:ext cx="10072048" cy="9338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spc="80" dirty="0">
                <a:latin typeface="Trebuchet MS"/>
                <a:cs typeface="Trebuchet MS"/>
              </a:rPr>
              <a:t>УГПС</a:t>
            </a:r>
            <a:r>
              <a:rPr lang="ru-RU" sz="2000" b="1" spc="-155" dirty="0">
                <a:latin typeface="Trebuchet MS"/>
                <a:cs typeface="Trebuchet MS"/>
              </a:rPr>
              <a:t> </a:t>
            </a:r>
            <a:r>
              <a:rPr lang="ru-RU" sz="2000" b="1" spc="-65" dirty="0">
                <a:latin typeface="Trebuchet MS"/>
                <a:cs typeface="Trebuchet MS"/>
              </a:rPr>
              <a:t>44.00.00 Образование и педагогические науки</a:t>
            </a:r>
          </a:p>
          <a:p>
            <a:pPr indent="627063"/>
            <a:r>
              <a:rPr lang="ru-RU" b="1" spc="-65" dirty="0">
                <a:latin typeface="Trebuchet MS"/>
                <a:cs typeface="Trebuchet MS"/>
              </a:rPr>
              <a:t>В УГПС входят 6 специальностей (в «ГПК» реализуется образовательные программы по   </a:t>
            </a:r>
          </a:p>
          <a:p>
            <a:pPr indent="627063"/>
            <a:r>
              <a:rPr lang="ru-RU" b="1" spc="-65" dirty="0">
                <a:latin typeface="Trebuchet MS"/>
                <a:cs typeface="Trebuchet MS"/>
              </a:rPr>
              <a:t>по 4-м специальностям).</a:t>
            </a:r>
          </a:p>
          <a:p>
            <a:pPr indent="627063"/>
            <a:r>
              <a:rPr lang="ru-RU" b="1" spc="-65" dirty="0">
                <a:latin typeface="Trebuchet MS"/>
                <a:cs typeface="Trebuchet MS"/>
              </a:rPr>
              <a:t>В 2022 году актуализированы ФГОС СПО по специальностям:</a:t>
            </a:r>
          </a:p>
          <a:p>
            <a:pPr marL="265430" indent="-2533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5430" algn="l"/>
                <a:tab pos="266065" algn="l"/>
              </a:tabLst>
            </a:pPr>
            <a:r>
              <a:rPr lang="ru-RU" b="1" spc="-5" dirty="0">
                <a:latin typeface="Arial"/>
                <a:cs typeface="Arial"/>
              </a:rPr>
              <a:t>44.02.01</a:t>
            </a:r>
            <a:r>
              <a:rPr lang="ru-RU" b="1" spc="-20" dirty="0">
                <a:latin typeface="Arial"/>
                <a:cs typeface="Arial"/>
              </a:rPr>
              <a:t> </a:t>
            </a:r>
            <a:r>
              <a:rPr lang="ru-RU" b="1" spc="-10" dirty="0">
                <a:latin typeface="Arial"/>
                <a:cs typeface="Arial"/>
              </a:rPr>
              <a:t>Дошкольное</a:t>
            </a:r>
            <a:r>
              <a:rPr lang="ru-RU" b="1" spc="10" dirty="0">
                <a:latin typeface="Arial"/>
                <a:cs typeface="Arial"/>
              </a:rPr>
              <a:t> </a:t>
            </a:r>
            <a:r>
              <a:rPr lang="ru-RU" b="1" spc="-5" dirty="0">
                <a:latin typeface="Arial"/>
                <a:cs typeface="Arial"/>
              </a:rPr>
              <a:t>образование</a:t>
            </a:r>
            <a:endParaRPr lang="ru-RU" dirty="0">
              <a:latin typeface="Arial"/>
              <a:cs typeface="Arial"/>
            </a:endParaRPr>
          </a:p>
          <a:p>
            <a:pPr marL="12700" marR="220345">
              <a:lnSpc>
                <a:spcPct val="100000"/>
              </a:lnSpc>
              <a:spcBef>
                <a:spcPts val="5"/>
              </a:spcBef>
            </a:pPr>
            <a:r>
              <a:rPr lang="ru-RU" i="1" spc="-10" dirty="0">
                <a:latin typeface="Arial"/>
                <a:cs typeface="Arial"/>
              </a:rPr>
              <a:t>Квалификация:</a:t>
            </a:r>
            <a:r>
              <a:rPr lang="ru-RU" i="1" spc="15" dirty="0">
                <a:latin typeface="Arial"/>
                <a:cs typeface="Arial"/>
              </a:rPr>
              <a:t> </a:t>
            </a:r>
            <a:r>
              <a:rPr lang="ru-RU" i="1" spc="-20" dirty="0">
                <a:latin typeface="Arial"/>
                <a:cs typeface="Arial"/>
              </a:rPr>
              <a:t>«воспитатель</a:t>
            </a:r>
            <a:r>
              <a:rPr lang="ru-RU" i="1" spc="30" dirty="0">
                <a:latin typeface="Arial"/>
                <a:cs typeface="Arial"/>
              </a:rPr>
              <a:t> </a:t>
            </a:r>
            <a:r>
              <a:rPr lang="ru-RU" i="1" spc="-10" dirty="0">
                <a:latin typeface="Arial"/>
                <a:cs typeface="Arial"/>
              </a:rPr>
              <a:t>детей</a:t>
            </a:r>
            <a:r>
              <a:rPr lang="ru-RU" i="1" spc="15" dirty="0">
                <a:latin typeface="Arial"/>
                <a:cs typeface="Arial"/>
              </a:rPr>
              <a:t> </a:t>
            </a:r>
            <a:r>
              <a:rPr lang="ru-RU" i="1" spc="-10" dirty="0">
                <a:latin typeface="Arial"/>
                <a:cs typeface="Arial"/>
              </a:rPr>
              <a:t>дошкольного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ru-RU" i="1" spc="-15" dirty="0">
                <a:latin typeface="Arial"/>
                <a:cs typeface="Arial"/>
              </a:rPr>
              <a:t>возраста» /</a:t>
            </a:r>
            <a:r>
              <a:rPr lang="ru-RU" i="1" spc="40" dirty="0">
                <a:latin typeface="Arial"/>
                <a:cs typeface="Arial"/>
              </a:rPr>
              <a:t> </a:t>
            </a:r>
            <a:r>
              <a:rPr lang="ru-RU" i="1" spc="-20" dirty="0">
                <a:latin typeface="Arial"/>
                <a:cs typeface="Arial"/>
              </a:rPr>
              <a:t>«воспитатель </a:t>
            </a:r>
            <a:r>
              <a:rPr lang="ru-RU" i="1" spc="-484" dirty="0">
                <a:latin typeface="Arial"/>
                <a:cs typeface="Arial"/>
              </a:rPr>
              <a:t> </a:t>
            </a:r>
            <a:r>
              <a:rPr lang="ru-RU" i="1" spc="-10" dirty="0">
                <a:latin typeface="Arial"/>
                <a:cs typeface="Arial"/>
              </a:rPr>
              <a:t>детей</a:t>
            </a:r>
            <a:r>
              <a:rPr lang="ru-RU" i="1" spc="20" dirty="0">
                <a:latin typeface="Arial"/>
                <a:cs typeface="Arial"/>
              </a:rPr>
              <a:t> </a:t>
            </a:r>
            <a:r>
              <a:rPr lang="ru-RU" i="1" spc="-10" dirty="0">
                <a:latin typeface="Arial"/>
                <a:cs typeface="Arial"/>
              </a:rPr>
              <a:t>дошкольного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ru-RU" i="1" spc="-20" dirty="0">
                <a:latin typeface="Arial"/>
                <a:cs typeface="Arial"/>
              </a:rPr>
              <a:t>возраста</a:t>
            </a:r>
            <a:r>
              <a:rPr lang="ru-RU" i="1" spc="35" dirty="0">
                <a:latin typeface="Arial"/>
                <a:cs typeface="Arial"/>
              </a:rPr>
              <a:t> </a:t>
            </a:r>
            <a:r>
              <a:rPr lang="ru-RU" i="1" dirty="0">
                <a:latin typeface="Arial"/>
                <a:cs typeface="Arial"/>
              </a:rPr>
              <a:t>в</a:t>
            </a:r>
            <a:r>
              <a:rPr lang="ru-RU" i="1" spc="5" dirty="0">
                <a:latin typeface="Arial"/>
                <a:cs typeface="Arial"/>
              </a:rPr>
              <a:t> </a:t>
            </a:r>
            <a:r>
              <a:rPr lang="ru-RU" i="1" spc="-10" dirty="0" err="1">
                <a:latin typeface="Arial"/>
                <a:cs typeface="Arial"/>
              </a:rPr>
              <a:t>полилингвальной</a:t>
            </a:r>
            <a:r>
              <a:rPr lang="ru-RU" i="1" spc="-15" dirty="0">
                <a:latin typeface="Arial"/>
                <a:cs typeface="Arial"/>
              </a:rPr>
              <a:t> </a:t>
            </a:r>
            <a:r>
              <a:rPr lang="ru-RU" i="1" spc="-20" dirty="0">
                <a:latin typeface="Arial"/>
                <a:cs typeface="Arial"/>
              </a:rPr>
              <a:t>образовательной</a:t>
            </a:r>
            <a:r>
              <a:rPr lang="ru-RU" i="1" spc="20" dirty="0">
                <a:latin typeface="Arial"/>
                <a:cs typeface="Arial"/>
              </a:rPr>
              <a:t> </a:t>
            </a:r>
            <a:r>
              <a:rPr lang="ru-RU" i="1" spc="-10" dirty="0">
                <a:latin typeface="Arial"/>
                <a:cs typeface="Arial"/>
              </a:rPr>
              <a:t>среде» </a:t>
            </a:r>
          </a:p>
          <a:p>
            <a:pPr marL="12700" marR="220345">
              <a:lnSpc>
                <a:spcPct val="100000"/>
              </a:lnSpc>
              <a:spcBef>
                <a:spcPts val="5"/>
              </a:spcBef>
            </a:pPr>
            <a:r>
              <a:rPr lang="ru-RU" i="1" spc="-5" dirty="0">
                <a:latin typeface="Arial"/>
                <a:cs typeface="Arial"/>
              </a:rPr>
              <a:t> </a:t>
            </a:r>
            <a:r>
              <a:rPr lang="ru-RU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Направленности</a:t>
            </a:r>
            <a:r>
              <a:rPr lang="ru-RU" u="sng" spc="3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ОП:</a:t>
            </a:r>
            <a:endParaRPr lang="ru-RU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pc="-25" dirty="0">
                <a:latin typeface="Microsoft Sans Serif"/>
                <a:cs typeface="Microsoft Sans Serif"/>
              </a:rPr>
              <a:t>- образовательная</a:t>
            </a:r>
            <a:r>
              <a:rPr lang="ru-RU" spc="45" dirty="0">
                <a:latin typeface="Microsoft Sans Serif"/>
                <a:cs typeface="Microsoft Sans Serif"/>
              </a:rPr>
              <a:t> </a:t>
            </a:r>
            <a:r>
              <a:rPr lang="ru-RU" spc="-25" dirty="0">
                <a:latin typeface="Microsoft Sans Serif"/>
                <a:cs typeface="Microsoft Sans Serif"/>
              </a:rPr>
              <a:t>программа</a:t>
            </a:r>
            <a:r>
              <a:rPr lang="ru-RU" spc="50" dirty="0">
                <a:latin typeface="Microsoft Sans Serif"/>
                <a:cs typeface="Microsoft Sans Serif"/>
              </a:rPr>
              <a:t> </a:t>
            </a:r>
            <a:r>
              <a:rPr lang="ru-RU" dirty="0">
                <a:latin typeface="Microsoft Sans Serif"/>
                <a:cs typeface="Microsoft Sans Serif"/>
              </a:rPr>
              <a:t>в</a:t>
            </a:r>
            <a:r>
              <a:rPr lang="ru-RU" spc="35" dirty="0">
                <a:latin typeface="Microsoft Sans Serif"/>
                <a:cs typeface="Microsoft Sans Serif"/>
              </a:rPr>
              <a:t> </a:t>
            </a:r>
            <a:r>
              <a:rPr lang="ru-RU" spc="-15" dirty="0">
                <a:latin typeface="Microsoft Sans Serif"/>
                <a:cs typeface="Microsoft Sans Serif"/>
              </a:rPr>
              <a:t>области</a:t>
            </a:r>
            <a:r>
              <a:rPr lang="ru-RU" spc="5" dirty="0">
                <a:latin typeface="Microsoft Sans Serif"/>
                <a:cs typeface="Microsoft Sans Serif"/>
              </a:rPr>
              <a:t> </a:t>
            </a:r>
            <a:r>
              <a:rPr lang="ru-RU" spc="-20" dirty="0">
                <a:latin typeface="Microsoft Sans Serif"/>
                <a:cs typeface="Microsoft Sans Serif"/>
              </a:rPr>
              <a:t>художественно-эстетического</a:t>
            </a:r>
            <a:r>
              <a:rPr lang="ru-RU" spc="75" dirty="0">
                <a:latin typeface="Microsoft Sans Serif"/>
                <a:cs typeface="Microsoft Sans Serif"/>
              </a:rPr>
              <a:t> </a:t>
            </a:r>
            <a:r>
              <a:rPr lang="ru-RU" spc="-15" dirty="0">
                <a:latin typeface="Microsoft Sans Serif"/>
                <a:cs typeface="Microsoft Sans Serif"/>
              </a:rPr>
              <a:t>развития,</a:t>
            </a:r>
            <a:endParaRPr lang="ru-RU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pc="-20" dirty="0">
                <a:latin typeface="Microsoft Sans Serif"/>
                <a:cs typeface="Microsoft Sans Serif"/>
              </a:rPr>
              <a:t>- образовательная</a:t>
            </a:r>
            <a:r>
              <a:rPr lang="ru-RU" spc="45" dirty="0">
                <a:latin typeface="Microsoft Sans Serif"/>
                <a:cs typeface="Microsoft Sans Serif"/>
              </a:rPr>
              <a:t> </a:t>
            </a:r>
            <a:r>
              <a:rPr lang="ru-RU" spc="-25" dirty="0">
                <a:latin typeface="Microsoft Sans Serif"/>
                <a:cs typeface="Microsoft Sans Serif"/>
              </a:rPr>
              <a:t>программа</a:t>
            </a:r>
            <a:r>
              <a:rPr lang="ru-RU" spc="50" dirty="0">
                <a:latin typeface="Microsoft Sans Serif"/>
                <a:cs typeface="Microsoft Sans Serif"/>
              </a:rPr>
              <a:t> </a:t>
            </a:r>
            <a:r>
              <a:rPr lang="ru-RU" dirty="0">
                <a:latin typeface="Microsoft Sans Serif"/>
                <a:cs typeface="Microsoft Sans Serif"/>
              </a:rPr>
              <a:t>в</a:t>
            </a:r>
            <a:r>
              <a:rPr lang="ru-RU" spc="30" dirty="0">
                <a:latin typeface="Microsoft Sans Serif"/>
                <a:cs typeface="Microsoft Sans Serif"/>
              </a:rPr>
              <a:t> </a:t>
            </a:r>
            <a:r>
              <a:rPr lang="ru-RU" spc="-15" dirty="0">
                <a:latin typeface="Microsoft Sans Serif"/>
                <a:cs typeface="Microsoft Sans Serif"/>
              </a:rPr>
              <a:t>области</a:t>
            </a:r>
            <a:r>
              <a:rPr lang="ru-RU" spc="10" dirty="0">
                <a:latin typeface="Microsoft Sans Serif"/>
                <a:cs typeface="Microsoft Sans Serif"/>
              </a:rPr>
              <a:t> </a:t>
            </a:r>
            <a:r>
              <a:rPr lang="ru-RU" spc="-30" dirty="0">
                <a:latin typeface="Microsoft Sans Serif"/>
                <a:cs typeface="Microsoft Sans Serif"/>
              </a:rPr>
              <a:t>физического</a:t>
            </a:r>
            <a:r>
              <a:rPr lang="ru-RU" spc="10" dirty="0">
                <a:latin typeface="Microsoft Sans Serif"/>
                <a:cs typeface="Microsoft Sans Serif"/>
              </a:rPr>
              <a:t> </a:t>
            </a:r>
            <a:r>
              <a:rPr lang="ru-RU" spc="-20" dirty="0">
                <a:latin typeface="Microsoft Sans Serif"/>
                <a:cs typeface="Microsoft Sans Serif"/>
              </a:rPr>
              <a:t>развития,</a:t>
            </a:r>
            <a:endParaRPr lang="ru-RU" dirty="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ru-RU" spc="-20" dirty="0">
                <a:latin typeface="Microsoft Sans Serif"/>
                <a:cs typeface="Microsoft Sans Serif"/>
              </a:rPr>
              <a:t>организация</a:t>
            </a:r>
            <a:r>
              <a:rPr lang="ru-RU" spc="15" dirty="0">
                <a:latin typeface="Microsoft Sans Serif"/>
                <a:cs typeface="Microsoft Sans Serif"/>
              </a:rPr>
              <a:t> </a:t>
            </a:r>
            <a:r>
              <a:rPr lang="ru-RU" spc="-25" dirty="0">
                <a:latin typeface="Microsoft Sans Serif"/>
                <a:cs typeface="Microsoft Sans Serif"/>
              </a:rPr>
              <a:t>образовательного</a:t>
            </a:r>
            <a:r>
              <a:rPr lang="ru-RU" spc="50" dirty="0">
                <a:latin typeface="Microsoft Sans Serif"/>
                <a:cs typeface="Microsoft Sans Serif"/>
              </a:rPr>
              <a:t> </a:t>
            </a:r>
            <a:r>
              <a:rPr lang="ru-RU" spc="-15" dirty="0">
                <a:latin typeface="Microsoft Sans Serif"/>
                <a:cs typeface="Microsoft Sans Serif"/>
              </a:rPr>
              <a:t>процесса</a:t>
            </a:r>
            <a:r>
              <a:rPr lang="ru-RU" spc="35" dirty="0">
                <a:latin typeface="Microsoft Sans Serif"/>
                <a:cs typeface="Microsoft Sans Serif"/>
              </a:rPr>
              <a:t> </a:t>
            </a:r>
            <a:r>
              <a:rPr lang="ru-RU" dirty="0">
                <a:latin typeface="Microsoft Sans Serif"/>
                <a:cs typeface="Microsoft Sans Serif"/>
              </a:rPr>
              <a:t>в</a:t>
            </a:r>
            <a:r>
              <a:rPr lang="ru-RU" spc="30" dirty="0">
                <a:latin typeface="Microsoft Sans Serif"/>
                <a:cs typeface="Microsoft Sans Serif"/>
              </a:rPr>
              <a:t> </a:t>
            </a:r>
            <a:r>
              <a:rPr lang="ru-RU" spc="-25" dirty="0">
                <a:latin typeface="Microsoft Sans Serif"/>
                <a:cs typeface="Microsoft Sans Serif"/>
              </a:rPr>
              <a:t>группах</a:t>
            </a:r>
            <a:r>
              <a:rPr lang="ru-RU" spc="65" dirty="0">
                <a:latin typeface="Microsoft Sans Serif"/>
                <a:cs typeface="Microsoft Sans Serif"/>
              </a:rPr>
              <a:t> </a:t>
            </a:r>
            <a:r>
              <a:rPr lang="ru-RU" spc="-20" dirty="0">
                <a:latin typeface="Microsoft Sans Serif"/>
                <a:cs typeface="Microsoft Sans Serif"/>
              </a:rPr>
              <a:t>детей</a:t>
            </a:r>
            <a:r>
              <a:rPr lang="ru-RU" spc="30" dirty="0">
                <a:latin typeface="Microsoft Sans Serif"/>
                <a:cs typeface="Microsoft Sans Serif"/>
              </a:rPr>
              <a:t> </a:t>
            </a:r>
            <a:r>
              <a:rPr lang="ru-RU" spc="-20" dirty="0">
                <a:latin typeface="Microsoft Sans Serif"/>
                <a:cs typeface="Microsoft Sans Serif"/>
              </a:rPr>
              <a:t>раннего</a:t>
            </a:r>
            <a:r>
              <a:rPr lang="ru-RU" spc="40" dirty="0">
                <a:latin typeface="Microsoft Sans Serif"/>
                <a:cs typeface="Microsoft Sans Serif"/>
              </a:rPr>
              <a:t> </a:t>
            </a:r>
            <a:r>
              <a:rPr lang="ru-RU" spc="-25" dirty="0">
                <a:latin typeface="Microsoft Sans Serif"/>
                <a:cs typeface="Microsoft Sans Serif"/>
              </a:rPr>
              <a:t>возраста.</a:t>
            </a:r>
          </a:p>
          <a:p>
            <a:pPr marL="265430" indent="-253365">
              <a:lnSpc>
                <a:spcPct val="100000"/>
              </a:lnSpc>
              <a:buFont typeface="Wingdings"/>
              <a:buChar char=""/>
              <a:tabLst>
                <a:tab pos="265430" algn="l"/>
                <a:tab pos="266065" algn="l"/>
              </a:tabLst>
            </a:pPr>
            <a:r>
              <a:rPr lang="ru-RU" sz="1800" b="1" spc="-5" dirty="0">
                <a:latin typeface="Arial"/>
                <a:cs typeface="Arial"/>
              </a:rPr>
              <a:t>44.02.02 </a:t>
            </a:r>
            <a:r>
              <a:rPr lang="ru-RU" sz="1800" b="1" spc="-10" dirty="0">
                <a:latin typeface="Arial"/>
                <a:cs typeface="Arial"/>
              </a:rPr>
              <a:t>Преподавание</a:t>
            </a:r>
            <a:r>
              <a:rPr lang="ru-RU" sz="1800" b="1" spc="-5" dirty="0">
                <a:latin typeface="Arial"/>
                <a:cs typeface="Arial"/>
              </a:rPr>
              <a:t> </a:t>
            </a:r>
            <a:r>
              <a:rPr lang="ru-RU" sz="1800" b="1" dirty="0">
                <a:latin typeface="Arial"/>
                <a:cs typeface="Arial"/>
              </a:rPr>
              <a:t>в</a:t>
            </a:r>
            <a:r>
              <a:rPr lang="ru-RU" sz="1800" b="1" spc="5" dirty="0">
                <a:latin typeface="Arial"/>
                <a:cs typeface="Arial"/>
              </a:rPr>
              <a:t> </a:t>
            </a:r>
            <a:r>
              <a:rPr lang="ru-RU" sz="1800" b="1" spc="-10" dirty="0">
                <a:latin typeface="Arial"/>
                <a:cs typeface="Arial"/>
              </a:rPr>
              <a:t>начальных</a:t>
            </a:r>
            <a:r>
              <a:rPr lang="ru-RU" sz="1800" b="1" dirty="0">
                <a:latin typeface="Arial"/>
                <a:cs typeface="Arial"/>
              </a:rPr>
              <a:t> классах</a:t>
            </a:r>
            <a:endParaRPr lang="ru-RU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800" i="1" spc="-10" dirty="0">
                <a:latin typeface="Arial"/>
                <a:cs typeface="Arial"/>
              </a:rPr>
              <a:t>Квалификация:</a:t>
            </a:r>
            <a:r>
              <a:rPr lang="ru-RU" sz="1800" i="1" spc="5" dirty="0">
                <a:latin typeface="Arial"/>
                <a:cs typeface="Arial"/>
              </a:rPr>
              <a:t> </a:t>
            </a:r>
            <a:r>
              <a:rPr lang="ru-RU" sz="1800" i="1" spc="-15" dirty="0">
                <a:latin typeface="Arial"/>
                <a:cs typeface="Arial"/>
              </a:rPr>
              <a:t>«Учитель</a:t>
            </a:r>
            <a:r>
              <a:rPr lang="ru-RU" sz="1800" i="1" spc="5" dirty="0">
                <a:latin typeface="Arial"/>
                <a:cs typeface="Arial"/>
              </a:rPr>
              <a:t> </a:t>
            </a:r>
            <a:r>
              <a:rPr lang="ru-RU" sz="1800" i="1" spc="-20" dirty="0">
                <a:latin typeface="Arial"/>
                <a:cs typeface="Arial"/>
              </a:rPr>
              <a:t>начальных </a:t>
            </a:r>
            <a:r>
              <a:rPr lang="ru-RU" sz="1800" i="1" spc="-5" dirty="0">
                <a:latin typeface="Arial"/>
                <a:cs typeface="Arial"/>
              </a:rPr>
              <a:t>классов» /</a:t>
            </a:r>
            <a:endParaRPr lang="ru-RU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800" i="1" spc="-15" dirty="0">
                <a:latin typeface="Arial"/>
                <a:cs typeface="Arial"/>
              </a:rPr>
              <a:t>«Учитель</a:t>
            </a:r>
            <a:r>
              <a:rPr lang="ru-RU" sz="1800" i="1" spc="20" dirty="0">
                <a:latin typeface="Arial"/>
                <a:cs typeface="Arial"/>
              </a:rPr>
              <a:t> </a:t>
            </a:r>
            <a:r>
              <a:rPr lang="ru-RU" sz="1800" i="1" spc="-20" dirty="0">
                <a:latin typeface="Arial"/>
                <a:cs typeface="Arial"/>
              </a:rPr>
              <a:t>начальных</a:t>
            </a:r>
            <a:r>
              <a:rPr lang="ru-RU" sz="1800" i="1" spc="-5" dirty="0">
                <a:latin typeface="Arial"/>
                <a:cs typeface="Arial"/>
              </a:rPr>
              <a:t> классов</a:t>
            </a:r>
            <a:r>
              <a:rPr lang="ru-RU" sz="1800" i="1" spc="5" dirty="0">
                <a:latin typeface="Arial"/>
                <a:cs typeface="Arial"/>
              </a:rPr>
              <a:t> </a:t>
            </a:r>
            <a:r>
              <a:rPr lang="ru-RU" sz="1800" i="1" dirty="0">
                <a:latin typeface="Arial"/>
                <a:cs typeface="Arial"/>
              </a:rPr>
              <a:t>с</a:t>
            </a:r>
            <a:r>
              <a:rPr lang="ru-RU" sz="1800" i="1" spc="5" dirty="0">
                <a:latin typeface="Arial"/>
                <a:cs typeface="Arial"/>
              </a:rPr>
              <a:t> </a:t>
            </a:r>
            <a:r>
              <a:rPr lang="ru-RU" sz="1800" i="1" spc="-15" dirty="0">
                <a:latin typeface="Arial"/>
                <a:cs typeface="Arial"/>
              </a:rPr>
              <a:t>правом</a:t>
            </a:r>
            <a:r>
              <a:rPr lang="ru-RU" sz="1800" i="1" spc="10" dirty="0">
                <a:latin typeface="Arial"/>
                <a:cs typeface="Arial"/>
              </a:rPr>
              <a:t> </a:t>
            </a:r>
            <a:r>
              <a:rPr lang="ru-RU" sz="1800" i="1" spc="-10" dirty="0">
                <a:latin typeface="Arial"/>
                <a:cs typeface="Arial"/>
              </a:rPr>
              <a:t>преподавания</a:t>
            </a:r>
            <a:r>
              <a:rPr lang="ru-RU" sz="1800" i="1" dirty="0">
                <a:latin typeface="Arial"/>
                <a:cs typeface="Arial"/>
              </a:rPr>
              <a:t> </a:t>
            </a:r>
            <a:r>
              <a:rPr lang="ru-RU" sz="1800" i="1" spc="-5" dirty="0">
                <a:latin typeface="Arial"/>
                <a:cs typeface="Arial"/>
              </a:rPr>
              <a:t>на</a:t>
            </a:r>
            <a:r>
              <a:rPr lang="ru-RU" sz="1800" i="1" spc="-10" dirty="0">
                <a:latin typeface="Arial"/>
                <a:cs typeface="Arial"/>
              </a:rPr>
              <a:t> </a:t>
            </a:r>
            <a:r>
              <a:rPr lang="ru-RU" sz="1800" i="1" spc="-5" dirty="0">
                <a:latin typeface="Arial"/>
                <a:cs typeface="Arial"/>
              </a:rPr>
              <a:t>родном</a:t>
            </a:r>
            <a:r>
              <a:rPr lang="ru-RU" sz="1800" i="1" spc="5" dirty="0">
                <a:latin typeface="Arial"/>
                <a:cs typeface="Arial"/>
              </a:rPr>
              <a:t> </a:t>
            </a:r>
            <a:r>
              <a:rPr lang="ru-RU" sz="1800" i="1" spc="-5" dirty="0">
                <a:latin typeface="Arial"/>
                <a:cs typeface="Arial"/>
              </a:rPr>
              <a:t>(национальном)</a:t>
            </a:r>
            <a:endParaRPr lang="ru-RU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800" i="1" spc="-5" dirty="0">
                <a:latin typeface="Arial"/>
                <a:cs typeface="Arial"/>
              </a:rPr>
              <a:t>языке»</a:t>
            </a:r>
            <a:endParaRPr lang="ru-RU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8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Направленности</a:t>
            </a:r>
            <a:r>
              <a:rPr lang="ru-RU" sz="1800" u="sng" spc="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lang="ru-RU" sz="18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ОП:</a:t>
            </a:r>
            <a:endParaRPr lang="ru-RU" sz="1800" dirty="0">
              <a:latin typeface="Microsoft Sans Serif"/>
              <a:cs typeface="Microsoft Sans Serif"/>
            </a:endParaRPr>
          </a:p>
          <a:p>
            <a:pPr marL="298450" marR="2845435" indent="-285750">
              <a:lnSpc>
                <a:spcPct val="100000"/>
              </a:lnSpc>
              <a:buFontTx/>
              <a:buChar char="-"/>
            </a:pPr>
            <a:r>
              <a:rPr lang="ru-RU" spc="-15" dirty="0">
                <a:latin typeface="Microsoft Sans Serif"/>
                <a:cs typeface="Microsoft Sans Serif"/>
              </a:rPr>
              <a:t>п</a:t>
            </a:r>
            <a:r>
              <a:rPr lang="ru-RU" sz="1800" spc="-15" dirty="0">
                <a:latin typeface="Microsoft Sans Serif"/>
                <a:cs typeface="Microsoft Sans Serif"/>
              </a:rPr>
              <a:t>реподавание</a:t>
            </a:r>
            <a:r>
              <a:rPr lang="ru-RU" sz="1800" spc="30" dirty="0">
                <a:latin typeface="Microsoft Sans Serif"/>
                <a:cs typeface="Microsoft Sans Serif"/>
              </a:rPr>
              <a:t> </a:t>
            </a:r>
            <a:r>
              <a:rPr lang="ru-RU" sz="1800" spc="-10" dirty="0">
                <a:latin typeface="Microsoft Sans Serif"/>
                <a:cs typeface="Microsoft Sans Serif"/>
              </a:rPr>
              <a:t>иностранного</a:t>
            </a:r>
            <a:r>
              <a:rPr lang="ru-RU" sz="1800" spc="25" dirty="0">
                <a:latin typeface="Microsoft Sans Serif"/>
                <a:cs typeface="Microsoft Sans Serif"/>
              </a:rPr>
              <a:t> </a:t>
            </a:r>
            <a:r>
              <a:rPr lang="ru-RU" sz="1800" spc="-30" dirty="0">
                <a:latin typeface="Microsoft Sans Serif"/>
                <a:cs typeface="Microsoft Sans Serif"/>
              </a:rPr>
              <a:t>языка</a:t>
            </a:r>
            <a:r>
              <a:rPr lang="ru-RU" sz="1800" spc="15" dirty="0">
                <a:latin typeface="Microsoft Sans Serif"/>
                <a:cs typeface="Microsoft Sans Serif"/>
              </a:rPr>
              <a:t> </a:t>
            </a:r>
            <a:r>
              <a:rPr lang="ru-RU" sz="1800" dirty="0">
                <a:latin typeface="Microsoft Sans Serif"/>
                <a:cs typeface="Microsoft Sans Serif"/>
              </a:rPr>
              <a:t>в</a:t>
            </a:r>
            <a:r>
              <a:rPr lang="ru-RU" sz="1800" spc="20" dirty="0">
                <a:latin typeface="Microsoft Sans Serif"/>
                <a:cs typeface="Microsoft Sans Serif"/>
              </a:rPr>
              <a:t> </a:t>
            </a:r>
            <a:r>
              <a:rPr lang="ru-RU" sz="1800" spc="-10" dirty="0">
                <a:latin typeface="Microsoft Sans Serif"/>
                <a:cs typeface="Microsoft Sans Serif"/>
              </a:rPr>
              <a:t>начальной</a:t>
            </a:r>
            <a:r>
              <a:rPr lang="ru-RU" sz="1800" spc="15" dirty="0"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latin typeface="Microsoft Sans Serif"/>
                <a:cs typeface="Microsoft Sans Serif"/>
              </a:rPr>
              <a:t>школе,  </a:t>
            </a:r>
            <a:endParaRPr lang="ru-RU" spc="-465" dirty="0">
              <a:latin typeface="Microsoft Sans Serif"/>
              <a:cs typeface="Microsoft Sans Serif"/>
            </a:endParaRPr>
          </a:p>
          <a:p>
            <a:pPr marL="298450" marR="2845435" indent="-285750">
              <a:lnSpc>
                <a:spcPct val="100000"/>
              </a:lnSpc>
              <a:buFontTx/>
              <a:buChar char="-"/>
            </a:pPr>
            <a:r>
              <a:rPr lang="ru-RU" spc="-15" dirty="0">
                <a:latin typeface="Microsoft Sans Serif"/>
                <a:cs typeface="Microsoft Sans Serif"/>
              </a:rPr>
              <a:t>п</a:t>
            </a:r>
            <a:r>
              <a:rPr lang="ru-RU" sz="1800" spc="-15" dirty="0">
                <a:latin typeface="Microsoft Sans Serif"/>
                <a:cs typeface="Microsoft Sans Serif"/>
              </a:rPr>
              <a:t>реподавание</a:t>
            </a:r>
            <a:r>
              <a:rPr lang="ru-RU" sz="1800" spc="35" dirty="0"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latin typeface="Microsoft Sans Serif"/>
                <a:cs typeface="Microsoft Sans Serif"/>
              </a:rPr>
              <a:t>информатики</a:t>
            </a:r>
            <a:r>
              <a:rPr lang="ru-RU" sz="1800" spc="5" dirty="0">
                <a:latin typeface="Microsoft Sans Serif"/>
                <a:cs typeface="Microsoft Sans Serif"/>
              </a:rPr>
              <a:t> </a:t>
            </a:r>
            <a:r>
              <a:rPr lang="ru-RU" sz="1800" dirty="0">
                <a:latin typeface="Microsoft Sans Serif"/>
                <a:cs typeface="Microsoft Sans Serif"/>
              </a:rPr>
              <a:t>в</a:t>
            </a:r>
            <a:r>
              <a:rPr lang="ru-RU" sz="1800" spc="25" dirty="0">
                <a:latin typeface="Microsoft Sans Serif"/>
                <a:cs typeface="Microsoft Sans Serif"/>
              </a:rPr>
              <a:t> </a:t>
            </a:r>
            <a:r>
              <a:rPr lang="ru-RU" sz="1800" spc="-10" dirty="0">
                <a:latin typeface="Microsoft Sans Serif"/>
                <a:cs typeface="Microsoft Sans Serif"/>
              </a:rPr>
              <a:t>начальной</a:t>
            </a:r>
            <a:r>
              <a:rPr lang="ru-RU" sz="1800" spc="20" dirty="0"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latin typeface="Microsoft Sans Serif"/>
                <a:cs typeface="Microsoft Sans Serif"/>
              </a:rPr>
              <a:t>школе, </a:t>
            </a:r>
            <a:endParaRPr lang="ru-RU"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pc="-15" dirty="0">
                <a:latin typeface="Microsoft Sans Serif"/>
                <a:cs typeface="Microsoft Sans Serif"/>
              </a:rPr>
              <a:t>-    п</a:t>
            </a:r>
            <a:r>
              <a:rPr lang="ru-RU" sz="1800" spc="-15" dirty="0">
                <a:latin typeface="Microsoft Sans Serif"/>
                <a:cs typeface="Microsoft Sans Serif"/>
              </a:rPr>
              <a:t>реподавание</a:t>
            </a:r>
            <a:r>
              <a:rPr lang="ru-RU" sz="1800" spc="35" dirty="0">
                <a:latin typeface="Microsoft Sans Serif"/>
                <a:cs typeface="Microsoft Sans Serif"/>
              </a:rPr>
              <a:t> </a:t>
            </a:r>
            <a:r>
              <a:rPr lang="ru-RU" sz="1800" spc="-5" dirty="0">
                <a:latin typeface="Microsoft Sans Serif"/>
                <a:cs typeface="Microsoft Sans Serif"/>
              </a:rPr>
              <a:t>дисциплин</a:t>
            </a:r>
            <a:r>
              <a:rPr lang="ru-RU" sz="1800" spc="-10" dirty="0"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latin typeface="Microsoft Sans Serif"/>
                <a:cs typeface="Microsoft Sans Serif"/>
              </a:rPr>
              <a:t>художественно-эстетического</a:t>
            </a:r>
            <a:r>
              <a:rPr lang="ru-RU" sz="1800" spc="65" dirty="0">
                <a:latin typeface="Microsoft Sans Serif"/>
                <a:cs typeface="Microsoft Sans Serif"/>
              </a:rPr>
              <a:t> </a:t>
            </a:r>
            <a:r>
              <a:rPr lang="ru-RU" sz="1800" spc="-15" dirty="0">
                <a:latin typeface="Microsoft Sans Serif"/>
                <a:cs typeface="Microsoft Sans Serif"/>
              </a:rPr>
              <a:t>цикла</a:t>
            </a:r>
            <a:r>
              <a:rPr lang="ru-RU" sz="1800" spc="-5" dirty="0">
                <a:latin typeface="Microsoft Sans Serif"/>
                <a:cs typeface="Microsoft Sans Serif"/>
              </a:rPr>
              <a:t> </a:t>
            </a:r>
            <a:r>
              <a:rPr lang="ru-RU" sz="1800" dirty="0">
                <a:latin typeface="Microsoft Sans Serif"/>
                <a:cs typeface="Microsoft Sans Serif"/>
              </a:rPr>
              <a:t>в</a:t>
            </a:r>
            <a:r>
              <a:rPr lang="ru-RU" sz="1800" spc="20" dirty="0">
                <a:latin typeface="Microsoft Sans Serif"/>
                <a:cs typeface="Microsoft Sans Serif"/>
              </a:rPr>
              <a:t> </a:t>
            </a:r>
            <a:r>
              <a:rPr lang="ru-RU" sz="1800" spc="-10" dirty="0">
                <a:latin typeface="Microsoft Sans Serif"/>
                <a:cs typeface="Microsoft Sans Serif"/>
              </a:rPr>
              <a:t>начальной школе.</a:t>
            </a:r>
            <a:endParaRPr lang="ru-RU"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endParaRPr lang="ru-RU" b="1" spc="-65" dirty="0">
              <a:solidFill>
                <a:srgbClr val="001F5F"/>
              </a:solidFill>
              <a:latin typeface="Trebuchet MS"/>
              <a:cs typeface="Trebuchet MS"/>
            </a:endParaRPr>
          </a:p>
          <a:p>
            <a:pPr indent="627063"/>
            <a:r>
              <a:rPr lang="ru-RU" sz="2000" b="1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</a:p>
          <a:p>
            <a:r>
              <a:rPr lang="ru-RU" sz="2000" b="1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02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7FA4EFF-0C60-FAAB-B5A0-B5F7C48F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5" y="-181254"/>
            <a:ext cx="12192000" cy="6858000"/>
          </a:xfrm>
          <a:prstGeom prst="rect">
            <a:avLst/>
          </a:prstGeom>
          <a:effectLst>
            <a:glow rad="762000">
              <a:schemeClr val="accent1">
                <a:alpha val="46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492655C-D2EA-9653-73CC-02F97DCE8955}"/>
              </a:ext>
            </a:extLst>
          </p:cNvPr>
          <p:cNvSpPr txBox="1"/>
          <p:nvPr/>
        </p:nvSpPr>
        <p:spPr>
          <a:xfrm>
            <a:off x="2664725" y="3247746"/>
            <a:ext cx="685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1E8F2D-6420-5853-BD93-E054D8321FBC}"/>
              </a:ext>
            </a:extLst>
          </p:cNvPr>
          <p:cNvSpPr/>
          <p:nvPr/>
        </p:nvSpPr>
        <p:spPr>
          <a:xfrm>
            <a:off x="3227880" y="84107"/>
            <a:ext cx="8715141" cy="369332"/>
          </a:xfrm>
          <a:prstGeom prst="rect">
            <a:avLst/>
          </a:prstGeom>
          <a:solidFill>
            <a:srgbClr val="AE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ГБПОУ ВО «Губернский педагогический колледж»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7A9CAA2-1E7E-2213-D802-1E8892A68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350" y="-136478"/>
            <a:ext cx="1009569" cy="9027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BA3E826-5FC8-6CFF-B548-7D5DF6F869CF}"/>
              </a:ext>
            </a:extLst>
          </p:cNvPr>
          <p:cNvSpPr txBox="1"/>
          <p:nvPr/>
        </p:nvSpPr>
        <p:spPr>
          <a:xfrm>
            <a:off x="1705970" y="884010"/>
            <a:ext cx="10072048" cy="336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spc="80" dirty="0">
                <a:latin typeface="Trebuchet MS"/>
                <a:cs typeface="Trebuchet MS"/>
              </a:rPr>
              <a:t>УГПС</a:t>
            </a:r>
            <a:r>
              <a:rPr lang="ru-RU" sz="2000" b="1" spc="-155" dirty="0">
                <a:latin typeface="Trebuchet MS"/>
                <a:cs typeface="Trebuchet MS"/>
              </a:rPr>
              <a:t> </a:t>
            </a:r>
            <a:r>
              <a:rPr lang="ru-RU" sz="2000" b="1" spc="-65" dirty="0" smtClean="0">
                <a:latin typeface="Trebuchet MS"/>
                <a:cs typeface="Trebuchet MS"/>
              </a:rPr>
              <a:t>49.00.00 Физическая культура и спорт</a:t>
            </a:r>
            <a:endParaRPr lang="ru-RU" sz="2000" b="1" spc="-65" dirty="0">
              <a:latin typeface="Trebuchet MS"/>
              <a:cs typeface="Trebuchet MS"/>
            </a:endParaRPr>
          </a:p>
          <a:p>
            <a:pPr indent="627063"/>
            <a:r>
              <a:rPr lang="ru-RU" b="1" spc="-65" dirty="0" smtClean="0">
                <a:latin typeface="Trebuchet MS"/>
                <a:cs typeface="Trebuchet MS"/>
              </a:rPr>
              <a:t>В </a:t>
            </a:r>
            <a:r>
              <a:rPr lang="ru-RU" b="1" spc="-65" dirty="0">
                <a:latin typeface="Trebuchet MS"/>
                <a:cs typeface="Trebuchet MS"/>
              </a:rPr>
              <a:t>2022 году </a:t>
            </a:r>
            <a:r>
              <a:rPr lang="ru-RU" b="1" spc="-65" dirty="0" smtClean="0">
                <a:latin typeface="Trebuchet MS"/>
                <a:cs typeface="Trebuchet MS"/>
              </a:rPr>
              <a:t>актуализирован </a:t>
            </a:r>
            <a:r>
              <a:rPr lang="ru-RU" b="1" spc="-65" dirty="0">
                <a:latin typeface="Trebuchet MS"/>
                <a:cs typeface="Trebuchet MS"/>
              </a:rPr>
              <a:t>ФГОС СПО по </a:t>
            </a:r>
            <a:r>
              <a:rPr lang="ru-RU" b="1" spc="-65" dirty="0" smtClean="0">
                <a:latin typeface="Trebuchet MS"/>
                <a:cs typeface="Trebuchet MS"/>
              </a:rPr>
              <a:t>специальности:</a:t>
            </a:r>
            <a:endParaRPr lang="ru-RU" b="1" spc="-65" dirty="0">
              <a:latin typeface="Trebuchet MS"/>
              <a:cs typeface="Trebuchet MS"/>
            </a:endParaRPr>
          </a:p>
          <a:p>
            <a:pPr marL="265430" indent="-2533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5430" algn="l"/>
                <a:tab pos="266065" algn="l"/>
              </a:tabLst>
            </a:pPr>
            <a:r>
              <a:rPr lang="ru-RU" b="1" spc="-5" dirty="0" smtClean="0">
                <a:latin typeface="Arial"/>
                <a:cs typeface="Arial"/>
              </a:rPr>
              <a:t>49.02.01</a:t>
            </a:r>
            <a:r>
              <a:rPr lang="ru-RU" b="1" spc="-20" dirty="0" smtClean="0">
                <a:latin typeface="Arial"/>
                <a:cs typeface="Arial"/>
              </a:rPr>
              <a:t> </a:t>
            </a:r>
            <a:r>
              <a:rPr lang="ru-RU" b="1" spc="-10" dirty="0" smtClean="0">
                <a:latin typeface="Arial"/>
                <a:cs typeface="Arial"/>
              </a:rPr>
              <a:t>Физическая культура</a:t>
            </a:r>
            <a:endParaRPr lang="ru-RU" dirty="0">
              <a:latin typeface="Arial"/>
              <a:cs typeface="Arial"/>
            </a:endParaRPr>
          </a:p>
          <a:p>
            <a:pPr marL="12700" marR="220345">
              <a:lnSpc>
                <a:spcPct val="100000"/>
              </a:lnSpc>
              <a:spcBef>
                <a:spcPts val="5"/>
              </a:spcBef>
            </a:pPr>
            <a:r>
              <a:rPr lang="ru-RU" i="1" spc="-10" dirty="0">
                <a:latin typeface="Arial"/>
                <a:cs typeface="Arial"/>
              </a:rPr>
              <a:t>Квалификация:</a:t>
            </a:r>
            <a:r>
              <a:rPr lang="ru-RU" i="1" spc="15" dirty="0">
                <a:latin typeface="Arial"/>
                <a:cs typeface="Arial"/>
              </a:rPr>
              <a:t> </a:t>
            </a:r>
            <a:r>
              <a:rPr lang="ru-RU" i="1" spc="-20" dirty="0" smtClean="0">
                <a:latin typeface="Arial"/>
                <a:cs typeface="Arial"/>
              </a:rPr>
              <a:t>«педагог по физической культуре и спорту</a:t>
            </a:r>
            <a:r>
              <a:rPr lang="ru-RU" i="1" spc="-15" dirty="0" smtClean="0">
                <a:latin typeface="Arial"/>
                <a:cs typeface="Arial"/>
              </a:rPr>
              <a:t>»</a:t>
            </a:r>
            <a:r>
              <a:rPr lang="ru-RU" i="1" spc="-10" dirty="0" smtClean="0">
                <a:latin typeface="Arial"/>
                <a:cs typeface="Arial"/>
              </a:rPr>
              <a:t> </a:t>
            </a:r>
            <a:endParaRPr lang="ru-RU" i="1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ru-RU" b="1" spc="-65" dirty="0">
              <a:solidFill>
                <a:srgbClr val="001F5F"/>
              </a:solidFill>
              <a:latin typeface="Trebuchet MS"/>
              <a:cs typeface="Trebuchet MS"/>
            </a:endParaRPr>
          </a:p>
          <a:p>
            <a:pPr indent="627063"/>
            <a:r>
              <a:rPr lang="ru-RU" sz="2000" b="1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</a:p>
          <a:p>
            <a:r>
              <a:rPr lang="ru-RU" sz="2000" b="1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756942" y="4280929"/>
          <a:ext cx="2629926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9926"/>
              </a:tblGrid>
              <a:tr h="0"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 marL="68580" marR="68580" marT="0" marB="0"/>
                </a:tc>
              </a:tr>
              <a:tr h="689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689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20328" y="3037018"/>
          <a:ext cx="9777036" cy="3343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143"/>
                <a:gridCol w="4962893"/>
              </a:tblGrid>
              <a:tr h="495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направленности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 деятельности (по выбору)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в соответствии с направленностью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4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 по дополнительным общеразвивающим программам в области физической культуры и спорта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преподавание по дополнительным общеразвивающим программам в области физической культуры и спорта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4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учитель физической культуры по основным общеобразовательным программам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преподавание физической культуры по основным общеобразовательным программам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171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фитнес-тренер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организация и проведение физкультурно-оздоровительных, рекреационных занятий, занятий по фитнес-программам, по виду спорта с населением различных возрастных групп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7191" y="2177117"/>
            <a:ext cx="93033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Направленность образовательной программы конкретизирует содержание образовательной программы путем ориентации на следующие виды деятельности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7A9CAA2-1E7E-2213-D802-1E8892A68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379" y="-125541"/>
            <a:ext cx="1009569" cy="9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7FA4EFF-0C60-FAAB-B5A0-B5F7C48F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44"/>
            <a:ext cx="12192000" cy="6858000"/>
          </a:xfrm>
          <a:prstGeom prst="rect">
            <a:avLst/>
          </a:prstGeom>
          <a:effectLst>
            <a:glow rad="762000">
              <a:schemeClr val="accent1">
                <a:alpha val="46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492655C-D2EA-9653-73CC-02F97DCE8955}"/>
              </a:ext>
            </a:extLst>
          </p:cNvPr>
          <p:cNvSpPr txBox="1"/>
          <p:nvPr/>
        </p:nvSpPr>
        <p:spPr>
          <a:xfrm>
            <a:off x="2664725" y="3247746"/>
            <a:ext cx="685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1E8F2D-6420-5853-BD93-E054D8321FBC}"/>
              </a:ext>
            </a:extLst>
          </p:cNvPr>
          <p:cNvSpPr/>
          <p:nvPr/>
        </p:nvSpPr>
        <p:spPr>
          <a:xfrm>
            <a:off x="3269868" y="160281"/>
            <a:ext cx="8715141" cy="369332"/>
          </a:xfrm>
          <a:prstGeom prst="rect">
            <a:avLst/>
          </a:prstGeom>
          <a:solidFill>
            <a:srgbClr val="AE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ГБПОУ ВО «Губернский педагогический колледж»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7A9CAA2-1E7E-2213-D802-1E8892A68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741" y="10552"/>
            <a:ext cx="946268" cy="8461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BA3E826-5FC8-6CFF-B548-7D5DF6F869CF}"/>
              </a:ext>
            </a:extLst>
          </p:cNvPr>
          <p:cNvSpPr txBox="1"/>
          <p:nvPr/>
        </p:nvSpPr>
        <p:spPr>
          <a:xfrm>
            <a:off x="191069" y="884010"/>
            <a:ext cx="115869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000" b="1" spc="50" dirty="0"/>
              <a:t>Ключевые</a:t>
            </a:r>
            <a:r>
              <a:rPr lang="ru-RU" sz="2000" b="1" spc="-165" dirty="0"/>
              <a:t> </a:t>
            </a:r>
            <a:r>
              <a:rPr lang="ru-RU" sz="2000" b="1" spc="55" dirty="0"/>
              <a:t>п</a:t>
            </a:r>
            <a:r>
              <a:rPr lang="ru-RU" sz="2000" b="1" spc="40" dirty="0"/>
              <a:t>о</a:t>
            </a:r>
            <a:r>
              <a:rPr lang="ru-RU" sz="2000" b="1" spc="80" dirty="0"/>
              <a:t>ло</a:t>
            </a:r>
            <a:r>
              <a:rPr lang="ru-RU" sz="2000" b="1" spc="95" dirty="0"/>
              <a:t>ж</a:t>
            </a:r>
            <a:r>
              <a:rPr lang="ru-RU" sz="2000" b="1" spc="35" dirty="0"/>
              <a:t>ени</a:t>
            </a:r>
            <a:r>
              <a:rPr lang="ru-RU" sz="2000" b="1" dirty="0"/>
              <a:t>я</a:t>
            </a:r>
            <a:r>
              <a:rPr lang="ru-RU" sz="2000" b="1" spc="-150" dirty="0"/>
              <a:t> </a:t>
            </a:r>
            <a:r>
              <a:rPr lang="ru-RU" sz="2000" b="1" spc="55" dirty="0"/>
              <a:t>но</a:t>
            </a:r>
            <a:r>
              <a:rPr lang="ru-RU" sz="2000" b="1" spc="40" dirty="0"/>
              <a:t>вых</a:t>
            </a:r>
            <a:r>
              <a:rPr lang="ru-RU" sz="2000" b="1" spc="-150" dirty="0"/>
              <a:t> </a:t>
            </a:r>
            <a:r>
              <a:rPr lang="ru-RU" sz="2000" b="1" spc="35" dirty="0"/>
              <a:t>Ф</a:t>
            </a:r>
            <a:r>
              <a:rPr lang="ru-RU" sz="2000" b="1" spc="10" dirty="0"/>
              <a:t>Г</a:t>
            </a:r>
            <a:r>
              <a:rPr lang="ru-RU" sz="2000" b="1" spc="150" dirty="0"/>
              <a:t>ОС</a:t>
            </a:r>
            <a:r>
              <a:rPr lang="ru-RU" sz="2000" b="1" spc="-145" dirty="0"/>
              <a:t> </a:t>
            </a:r>
            <a:r>
              <a:rPr lang="ru-RU" sz="2000" b="1" spc="155" dirty="0"/>
              <a:t>С</a:t>
            </a:r>
            <a:r>
              <a:rPr lang="ru-RU" sz="2000" b="1" spc="160" dirty="0"/>
              <a:t>П</a:t>
            </a:r>
            <a:r>
              <a:rPr lang="ru-RU" sz="2000" b="1" spc="125" dirty="0"/>
              <a:t>О</a:t>
            </a:r>
          </a:p>
          <a:p>
            <a:pPr marL="12700" algn="ctr">
              <a:lnSpc>
                <a:spcPct val="100000"/>
              </a:lnSpc>
            </a:pPr>
            <a:endParaRPr lang="ru-RU" sz="2000" b="1" spc="125" dirty="0"/>
          </a:p>
          <a:p>
            <a:pPr marL="12700" algn="ctr">
              <a:lnSpc>
                <a:spcPct val="100000"/>
              </a:lnSpc>
            </a:pPr>
            <a:endParaRPr lang="ru-RU" sz="2000" b="1" spc="-65" dirty="0">
              <a:latin typeface="Trebuchet MS"/>
              <a:cs typeface="Trebuchet MS"/>
            </a:endParaRPr>
          </a:p>
          <a:p>
            <a:pPr indent="627063"/>
            <a:r>
              <a:rPr lang="ru-RU" sz="2000" b="1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</a:p>
          <a:p>
            <a:r>
              <a:rPr lang="ru-RU" sz="2000" b="1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b="1" spc="-65" dirty="0">
              <a:solidFill>
                <a:srgbClr val="001F5F"/>
              </a:solidFill>
              <a:latin typeface="Trebuchet MS"/>
            </a:endParaRPr>
          </a:p>
          <a:p>
            <a:pPr algn="ctr"/>
            <a:endParaRPr lang="ru-RU" sz="2000" dirty="0"/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="" xmlns:a16="http://schemas.microsoft.com/office/drawing/2014/main" id="{66752571-739D-FB5D-D991-1DBA580428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069" y="719666"/>
          <a:ext cx="11793939" cy="583595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31313">
                  <a:extLst>
                    <a:ext uri="{9D8B030D-6E8A-4147-A177-3AD203B41FA5}">
                      <a16:colId xmlns="" xmlns:a16="http://schemas.microsoft.com/office/drawing/2014/main" val="3684554754"/>
                    </a:ext>
                  </a:extLst>
                </a:gridCol>
                <a:gridCol w="3297606">
                  <a:extLst>
                    <a:ext uri="{9D8B030D-6E8A-4147-A177-3AD203B41FA5}">
                      <a16:colId xmlns="" xmlns:a16="http://schemas.microsoft.com/office/drawing/2014/main" val="1291969270"/>
                    </a:ext>
                  </a:extLst>
                </a:gridCol>
                <a:gridCol w="4565020">
                  <a:extLst>
                    <a:ext uri="{9D8B030D-6E8A-4147-A177-3AD203B41FA5}">
                      <a16:colId xmlns="" xmlns:a16="http://schemas.microsoft.com/office/drawing/2014/main" val="1276621486"/>
                    </a:ext>
                  </a:extLst>
                </a:gridCol>
              </a:tblGrid>
              <a:tr h="549576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67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БЫЛО</a:t>
                      </a: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СТАЛО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="" xmlns:a16="http://schemas.microsoft.com/office/drawing/2014/main" val="874768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 err="1">
                          <a:latin typeface="Arial"/>
                          <a:cs typeface="Arial"/>
                        </a:rPr>
                        <a:t>Перечень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обязательных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дисциплин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в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ОГСЭ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5" dirty="0" err="1">
                          <a:latin typeface="Arial"/>
                          <a:cs typeface="Arial"/>
                        </a:rPr>
                        <a:t>Обязательный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набор: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1440" marR="22669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«Иностранный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язык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профессиональной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деятельности»,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«Физическая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культура»,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«Основы </a:t>
                      </a:r>
                      <a:r>
                        <a:rPr sz="14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философии»,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«История»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выбор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разработчиков: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«Психология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общения»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СОЦИАЛЬНО-ГУМАНИТАРНЫЙ</a:t>
                      </a:r>
                      <a:r>
                        <a:rPr sz="14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ЦИКЛ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Минимальный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набор: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«История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России»,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«Иностранный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язык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профессиональной</a:t>
                      </a:r>
                      <a:r>
                        <a:rPr lang="ru-RU" sz="1400" spc="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»,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«Безопасность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жизнедеятельности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»,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«Физическая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культура»,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b="1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«Основы</a:t>
                      </a:r>
                      <a:r>
                        <a:rPr sz="1400" b="1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финансовой</a:t>
                      </a:r>
                      <a:r>
                        <a:rPr sz="1400" b="1" i="1" spc="-4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5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грамотности</a:t>
                      </a:r>
                      <a:r>
                        <a:rPr sz="1400" b="1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»,</a:t>
                      </a:r>
                      <a:r>
                        <a:rPr sz="1400" b="1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Основы</a:t>
                      </a:r>
                      <a:r>
                        <a:rPr sz="1400" b="1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бережливого производства»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необходимости</a:t>
                      </a:r>
                      <a:r>
                        <a:rPr lang="ru-RU" sz="1400" spc="-10" dirty="0">
                          <a:latin typeface="Microsoft Sans Serif"/>
                          <a:cs typeface="Microsoft Sans Serif"/>
                        </a:rPr>
                        <a:t>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="" xmlns:a16="http://schemas.microsoft.com/office/drawing/2014/main" val="409302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 err="1">
                          <a:latin typeface="Arial"/>
                          <a:cs typeface="Arial"/>
                        </a:rPr>
                        <a:t>Общепрофессиональный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цикл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«Безопасность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жизнедеятельности»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Перечень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обязательных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дисциплин</a:t>
                      </a:r>
                      <a:r>
                        <a:rPr lang="ru-RU" sz="14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общепрофессионального</a:t>
                      </a:r>
                      <a:r>
                        <a:rPr lang="ru-RU" sz="1400" spc="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цикла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устанавливается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разработчиком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учетом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специфики</a:t>
                      </a:r>
                      <a:r>
                        <a:rPr lang="ru-RU" sz="1400" spc="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специальности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="" xmlns:a16="http://schemas.microsoft.com/office/drawing/2014/main" val="268476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10" dirty="0" err="1">
                          <a:latin typeface="Arial"/>
                          <a:cs typeface="Arial"/>
                        </a:rPr>
                        <a:t>Профессиональный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цикл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53403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профессиональный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цикл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образовательной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входят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следующие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виды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практик: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учебная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практика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производственная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практика.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профессиональный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цикл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образовательной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входят </a:t>
                      </a:r>
                      <a:r>
                        <a:rPr sz="14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следующие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виды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практик: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учебная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практика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lang="ru-RU" sz="1400" spc="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производственная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практика, которые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реализуются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форме </a:t>
                      </a:r>
                      <a:r>
                        <a:rPr sz="14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практической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 err="1">
                          <a:latin typeface="Microsoft Sans Serif"/>
                          <a:cs typeface="Microsoft Sans Serif"/>
                        </a:rPr>
                        <a:t>подготовки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="" xmlns:a16="http://schemas.microsoft.com/office/drawing/2014/main" val="244291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ГИА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10" dirty="0" err="1">
                          <a:latin typeface="Arial"/>
                          <a:cs typeface="Arial"/>
                        </a:rPr>
                        <a:t>Специальность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: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0805" marR="579120" indent="0">
                        <a:lnSpc>
                          <a:spcPct val="100000"/>
                        </a:lnSpc>
                        <a:buFont typeface="Wingdings"/>
                        <a:buNone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40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азные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вариации,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иногда</a:t>
                      </a:r>
                      <a:r>
                        <a:rPr lang="ru-RU"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неоднозначно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трактуемые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Специальность: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0" marR="415290" indent="273050">
                        <a:lnSpc>
                          <a:spcPct val="100000"/>
                        </a:lnSpc>
                        <a:buFont typeface="Wingdings"/>
                        <a:buChar char=""/>
                        <a:tabLst/>
                      </a:pP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Государственная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итоговая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аттестация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проводится</a:t>
                      </a:r>
                      <a:r>
                        <a:rPr sz="1400" b="1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b="1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b="1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b="1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b="1" spc="-10" dirty="0">
                          <a:latin typeface="Microsoft Sans Serif"/>
                          <a:cs typeface="Microsoft Sans Serif"/>
                        </a:rPr>
                        <a:t>форме</a:t>
                      </a:r>
                      <a:r>
                        <a:rPr sz="1400" b="1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b="1" spc="-10" dirty="0">
                          <a:latin typeface="Microsoft Sans Serif"/>
                          <a:cs typeface="Microsoft Sans Serif"/>
                        </a:rPr>
                        <a:t>демонстрационного</a:t>
                      </a:r>
                      <a:r>
                        <a:rPr sz="1400" b="1" spc="-20" dirty="0">
                          <a:latin typeface="Microsoft Sans Serif"/>
                          <a:cs typeface="Microsoft Sans Serif"/>
                        </a:rPr>
                        <a:t> экзамена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защиты</a:t>
                      </a:r>
                      <a:r>
                        <a:rPr lang="ru-RU" sz="1400" spc="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дипломного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проекта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(работы.)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0" indent="4508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73050" algn="l"/>
                          <a:tab pos="377825" algn="l"/>
                        </a:tabLst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Может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быть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указана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иная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форма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lang="ru-RU"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предусмотренная</a:t>
                      </a:r>
                      <a:r>
                        <a:rPr lang="ru-RU" sz="1400" spc="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 err="1">
                          <a:latin typeface="Microsoft Sans Serif"/>
                          <a:cs typeface="Microsoft Sans Serif"/>
                        </a:rPr>
                        <a:t>приказом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Минпросвещения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России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08.11.2021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800</a:t>
                      </a:r>
                    </a:p>
                  </a:txBody>
                  <a:tcPr marL="0" marR="0" marT="97155" marB="0"/>
                </a:tc>
                <a:extLst>
                  <a:ext uri="{0D108BD9-81ED-4DB2-BD59-A6C34878D82A}">
                    <a16:rowId xmlns="" xmlns:a16="http://schemas.microsoft.com/office/drawing/2014/main" val="88523981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C6D4B30-2459-8A94-2B4B-B091FABE2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740" y="21550"/>
            <a:ext cx="946268" cy="8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1825921-8014-EB4D-14D7-A66DDF78D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762000">
              <a:schemeClr val="accent1">
                <a:alpha val="46000"/>
              </a:schemeClr>
            </a:glow>
          </a:effectLst>
        </p:spPr>
      </p:pic>
      <p:sp>
        <p:nvSpPr>
          <p:cNvPr id="2" name="object 2"/>
          <p:cNvSpPr txBox="1"/>
          <p:nvPr/>
        </p:nvSpPr>
        <p:spPr>
          <a:xfrm>
            <a:off x="12016231" y="6441744"/>
            <a:ext cx="971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10" dirty="0">
                <a:solidFill>
                  <a:srgbClr val="1F3863"/>
                </a:solidFill>
                <a:latin typeface="Trebuchet MS"/>
                <a:cs typeface="Trebuchet MS"/>
              </a:rPr>
              <a:t>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327" y="1307591"/>
            <a:ext cx="4860290" cy="360045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25"/>
              </a:spcBef>
            </a:pPr>
            <a:r>
              <a:rPr sz="1400" b="1" spc="1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оциальн</a:t>
            </a:r>
            <a:r>
              <a:rPr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400" b="1" spc="7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гу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анита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ный</a:t>
            </a:r>
            <a:r>
              <a:rPr sz="14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цик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9327" y="2822448"/>
            <a:ext cx="4860290" cy="360045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400" b="1" spc="6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бщепроф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ссио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ьн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r>
              <a:rPr sz="14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ц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кл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0" y="1194389"/>
            <a:ext cx="4860290" cy="360045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25"/>
              </a:spcBef>
            </a:pP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Проф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ссио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ал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ый</a:t>
            </a:r>
            <a:r>
              <a:rPr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цикл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554" y="1671066"/>
            <a:ext cx="503745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80" dirty="0">
                <a:latin typeface="Trebuchet MS"/>
                <a:cs typeface="Trebuchet MS"/>
              </a:rPr>
              <a:t>Исто</a:t>
            </a:r>
            <a:r>
              <a:rPr sz="1400" spc="35" dirty="0">
                <a:latin typeface="Trebuchet MS"/>
                <a:cs typeface="Trebuchet MS"/>
              </a:rPr>
              <a:t>рия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85" dirty="0">
                <a:latin typeface="Trebuchet MS"/>
                <a:cs typeface="Trebuchet MS"/>
              </a:rPr>
              <a:t>Р</a:t>
            </a:r>
            <a:r>
              <a:rPr sz="1400" spc="90" dirty="0">
                <a:latin typeface="Trebuchet MS"/>
                <a:cs typeface="Trebuchet MS"/>
              </a:rPr>
              <a:t>о</a:t>
            </a:r>
            <a:r>
              <a:rPr sz="1400" spc="70" dirty="0">
                <a:latin typeface="Trebuchet MS"/>
                <a:cs typeface="Trebuchet MS"/>
              </a:rPr>
              <a:t>с</a:t>
            </a:r>
            <a:r>
              <a:rPr sz="1400" spc="60" dirty="0">
                <a:latin typeface="Trebuchet MS"/>
                <a:cs typeface="Trebuchet MS"/>
              </a:rPr>
              <a:t>с</a:t>
            </a:r>
            <a:r>
              <a:rPr sz="1400" spc="30" dirty="0">
                <a:latin typeface="Trebuchet MS"/>
                <a:cs typeface="Trebuchet MS"/>
              </a:rPr>
              <a:t>ии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Trebuchet MS"/>
                <a:cs typeface="Trebuchet MS"/>
              </a:rPr>
              <a:t>Иностранный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язык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профессиональной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деятельности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75" dirty="0">
                <a:latin typeface="Trebuchet MS"/>
                <a:cs typeface="Trebuchet MS"/>
              </a:rPr>
              <a:t>Ф</a:t>
            </a:r>
            <a:r>
              <a:rPr sz="1400" spc="65" dirty="0">
                <a:latin typeface="Trebuchet MS"/>
                <a:cs typeface="Trebuchet MS"/>
              </a:rPr>
              <a:t>и</a:t>
            </a:r>
            <a:r>
              <a:rPr sz="1400" spc="15" dirty="0">
                <a:latin typeface="Trebuchet MS"/>
                <a:cs typeface="Trebuchet MS"/>
              </a:rPr>
              <a:t>з</a:t>
            </a:r>
            <a:r>
              <a:rPr sz="1400" spc="25" dirty="0">
                <a:latin typeface="Trebuchet MS"/>
                <a:cs typeface="Trebuchet MS"/>
              </a:rPr>
              <a:t>и</a:t>
            </a:r>
            <a:r>
              <a:rPr sz="1400" spc="-25" dirty="0">
                <a:latin typeface="Trebuchet MS"/>
                <a:cs typeface="Trebuchet MS"/>
              </a:rPr>
              <a:t>ч</a:t>
            </a:r>
            <a:r>
              <a:rPr sz="1400" spc="45" dirty="0">
                <a:latin typeface="Trebuchet MS"/>
                <a:cs typeface="Trebuchet MS"/>
              </a:rPr>
              <a:t>еска</a:t>
            </a:r>
            <a:r>
              <a:rPr sz="1400" spc="-10" dirty="0">
                <a:latin typeface="Trebuchet MS"/>
                <a:cs typeface="Trebuchet MS"/>
              </a:rPr>
              <a:t>я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культура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65" dirty="0">
                <a:latin typeface="Trebuchet MS"/>
                <a:cs typeface="Trebuchet MS"/>
              </a:rPr>
              <a:t>Без</a:t>
            </a:r>
            <a:r>
              <a:rPr sz="1400" spc="70" dirty="0">
                <a:latin typeface="Trebuchet MS"/>
                <a:cs typeface="Trebuchet MS"/>
              </a:rPr>
              <a:t>о</a:t>
            </a:r>
            <a:r>
              <a:rPr sz="1400" spc="20" dirty="0">
                <a:latin typeface="Trebuchet MS"/>
                <a:cs typeface="Trebuchet MS"/>
              </a:rPr>
              <a:t>п</a:t>
            </a:r>
            <a:r>
              <a:rPr sz="1400" spc="45" dirty="0">
                <a:latin typeface="Trebuchet MS"/>
                <a:cs typeface="Trebuchet MS"/>
              </a:rPr>
              <a:t>асность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жизнед</a:t>
            </a:r>
            <a:r>
              <a:rPr sz="1400" spc="40" dirty="0">
                <a:latin typeface="Trebuchet MS"/>
                <a:cs typeface="Trebuchet MS"/>
              </a:rPr>
              <a:t>е</a:t>
            </a:r>
            <a:r>
              <a:rPr sz="1400" spc="-10" dirty="0">
                <a:latin typeface="Trebuchet MS"/>
                <a:cs typeface="Trebuchet MS"/>
              </a:rPr>
              <a:t>я</a:t>
            </a:r>
            <a:r>
              <a:rPr sz="1400" spc="45" dirty="0">
                <a:latin typeface="Trebuchet MS"/>
                <a:cs typeface="Trebuchet MS"/>
              </a:rPr>
              <a:t>те</a:t>
            </a:r>
            <a:r>
              <a:rPr sz="1400" spc="10" dirty="0">
                <a:latin typeface="Trebuchet MS"/>
                <a:cs typeface="Trebuchet MS"/>
              </a:rPr>
              <a:t>л</a:t>
            </a:r>
            <a:r>
              <a:rPr sz="1400" spc="40" dirty="0">
                <a:latin typeface="Trebuchet MS"/>
                <a:cs typeface="Trebuchet MS"/>
              </a:rPr>
              <a:t>ьно</a:t>
            </a:r>
            <a:r>
              <a:rPr sz="1400" spc="25" dirty="0">
                <a:latin typeface="Trebuchet MS"/>
                <a:cs typeface="Trebuchet MS"/>
              </a:rPr>
              <a:t>ст</a:t>
            </a:r>
            <a:r>
              <a:rPr sz="1400" spc="30" dirty="0">
                <a:latin typeface="Trebuchet MS"/>
                <a:cs typeface="Trebuchet MS"/>
              </a:rPr>
              <a:t>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Trebuchet MS"/>
                <a:cs typeface="Trebuchet MS"/>
              </a:rPr>
              <a:t>Основы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финансовой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грамотности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9537" y="2319055"/>
            <a:ext cx="342900" cy="267398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40"/>
              </a:spcBef>
            </a:pPr>
            <a:r>
              <a:rPr sz="1050" b="1" spc="80" dirty="0">
                <a:solidFill>
                  <a:srgbClr val="244694"/>
                </a:solidFill>
                <a:latin typeface="Trebuchet MS"/>
                <a:cs typeface="Trebuchet MS"/>
              </a:rPr>
              <a:t>ПМ</a:t>
            </a:r>
            <a:r>
              <a:rPr sz="1050" b="1" spc="-8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050" b="1" spc="25" dirty="0">
                <a:solidFill>
                  <a:srgbClr val="244694"/>
                </a:solidFill>
                <a:latin typeface="Trebuchet MS"/>
                <a:cs typeface="Trebuchet MS"/>
              </a:rPr>
              <a:t>соответствуют</a:t>
            </a:r>
            <a:r>
              <a:rPr sz="1050" b="1" spc="-105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050" b="1" dirty="0">
                <a:solidFill>
                  <a:srgbClr val="244694"/>
                </a:solidFill>
                <a:latin typeface="Trebuchet MS"/>
                <a:cs typeface="Trebuchet MS"/>
              </a:rPr>
              <a:t>ВД,</a:t>
            </a:r>
            <a:r>
              <a:rPr sz="1050" b="1" spc="-7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050" b="1" spc="25" dirty="0">
                <a:solidFill>
                  <a:srgbClr val="244694"/>
                </a:solidFill>
                <a:latin typeface="Trebuchet MS"/>
                <a:cs typeface="Trebuchet MS"/>
              </a:rPr>
              <a:t>включают</a:t>
            </a:r>
            <a:r>
              <a:rPr sz="1050" b="1" spc="-11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050" b="1" spc="15" dirty="0">
                <a:solidFill>
                  <a:srgbClr val="244694"/>
                </a:solidFill>
                <a:latin typeface="Trebuchet MS"/>
                <a:cs typeface="Trebuchet MS"/>
              </a:rPr>
              <a:t>МДК, </a:t>
            </a:r>
            <a:r>
              <a:rPr sz="1050" b="1" spc="2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050" b="1" spc="-10" dirty="0">
                <a:solidFill>
                  <a:srgbClr val="244694"/>
                </a:solidFill>
                <a:latin typeface="Trebuchet MS"/>
                <a:cs typeface="Trebuchet MS"/>
              </a:rPr>
              <a:t>у</a:t>
            </a:r>
            <a:r>
              <a:rPr sz="1050" b="1" spc="-5" dirty="0">
                <a:solidFill>
                  <a:srgbClr val="244694"/>
                </a:solidFill>
                <a:latin typeface="Trebuchet MS"/>
                <a:cs typeface="Trebuchet MS"/>
              </a:rPr>
              <a:t>ч</a:t>
            </a:r>
            <a:r>
              <a:rPr sz="1050" b="1" dirty="0">
                <a:solidFill>
                  <a:srgbClr val="244694"/>
                </a:solidFill>
                <a:latin typeface="Trebuchet MS"/>
                <a:cs typeface="Trebuchet MS"/>
              </a:rPr>
              <a:t>ебн</a:t>
            </a:r>
            <a:r>
              <a:rPr sz="1050" b="1" spc="-10" dirty="0">
                <a:solidFill>
                  <a:srgbClr val="244694"/>
                </a:solidFill>
                <a:latin typeface="Trebuchet MS"/>
                <a:cs typeface="Trebuchet MS"/>
              </a:rPr>
              <a:t>у</a:t>
            </a:r>
            <a:r>
              <a:rPr sz="1050" b="1" dirty="0">
                <a:solidFill>
                  <a:srgbClr val="244694"/>
                </a:solidFill>
                <a:latin typeface="Trebuchet MS"/>
                <a:cs typeface="Trebuchet MS"/>
              </a:rPr>
              <a:t>ю</a:t>
            </a:r>
            <a:r>
              <a:rPr sz="1050" b="1" spc="-95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050" b="1" dirty="0">
                <a:solidFill>
                  <a:srgbClr val="244694"/>
                </a:solidFill>
                <a:latin typeface="Trebuchet MS"/>
                <a:cs typeface="Trebuchet MS"/>
              </a:rPr>
              <a:t>и</a:t>
            </a:r>
            <a:r>
              <a:rPr sz="1050" b="1" spc="-8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050" b="1" dirty="0">
                <a:solidFill>
                  <a:srgbClr val="244694"/>
                </a:solidFill>
                <a:latin typeface="Trebuchet MS"/>
                <a:cs typeface="Trebuchet MS"/>
              </a:rPr>
              <a:t>произв</a:t>
            </a:r>
            <a:r>
              <a:rPr sz="1050" b="1" spc="-5" dirty="0">
                <a:solidFill>
                  <a:srgbClr val="244694"/>
                </a:solidFill>
                <a:latin typeface="Trebuchet MS"/>
                <a:cs typeface="Trebuchet MS"/>
              </a:rPr>
              <a:t>о</a:t>
            </a:r>
            <a:r>
              <a:rPr sz="1050" b="1" dirty="0">
                <a:solidFill>
                  <a:srgbClr val="244694"/>
                </a:solidFill>
                <a:latin typeface="Trebuchet MS"/>
                <a:cs typeface="Trebuchet MS"/>
              </a:rPr>
              <a:t>д</a:t>
            </a:r>
            <a:r>
              <a:rPr sz="1050" b="1" spc="-10" dirty="0">
                <a:solidFill>
                  <a:srgbClr val="244694"/>
                </a:solidFill>
                <a:latin typeface="Trebuchet MS"/>
                <a:cs typeface="Trebuchet MS"/>
              </a:rPr>
              <a:t>с</a:t>
            </a:r>
            <a:r>
              <a:rPr sz="1050" b="1" dirty="0">
                <a:solidFill>
                  <a:srgbClr val="244694"/>
                </a:solidFill>
                <a:latin typeface="Trebuchet MS"/>
                <a:cs typeface="Trebuchet MS"/>
              </a:rPr>
              <a:t>тв</a:t>
            </a:r>
            <a:r>
              <a:rPr sz="1050" b="1" spc="-10" dirty="0">
                <a:solidFill>
                  <a:srgbClr val="244694"/>
                </a:solidFill>
                <a:latin typeface="Trebuchet MS"/>
                <a:cs typeface="Trebuchet MS"/>
              </a:rPr>
              <a:t>е</a:t>
            </a:r>
            <a:r>
              <a:rPr sz="1050" b="1" dirty="0">
                <a:solidFill>
                  <a:srgbClr val="244694"/>
                </a:solidFill>
                <a:latin typeface="Trebuchet MS"/>
                <a:cs typeface="Trebuchet MS"/>
              </a:rPr>
              <a:t>нн</a:t>
            </a:r>
            <a:r>
              <a:rPr sz="1050" b="1" spc="-10" dirty="0">
                <a:solidFill>
                  <a:srgbClr val="244694"/>
                </a:solidFill>
                <a:latin typeface="Trebuchet MS"/>
                <a:cs typeface="Trebuchet MS"/>
              </a:rPr>
              <a:t>у</a:t>
            </a:r>
            <a:r>
              <a:rPr sz="1050" b="1" dirty="0">
                <a:solidFill>
                  <a:srgbClr val="244694"/>
                </a:solidFill>
                <a:latin typeface="Trebuchet MS"/>
                <a:cs typeface="Trebuchet MS"/>
              </a:rPr>
              <a:t>ю</a:t>
            </a:r>
            <a:r>
              <a:rPr sz="1050" b="1" spc="-11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050" b="1" dirty="0">
                <a:solidFill>
                  <a:srgbClr val="244694"/>
                </a:solidFill>
                <a:latin typeface="Trebuchet MS"/>
                <a:cs typeface="Trebuchet MS"/>
              </a:rPr>
              <a:t>пр</a:t>
            </a:r>
            <a:r>
              <a:rPr sz="1050" b="1" spc="5" dirty="0">
                <a:solidFill>
                  <a:srgbClr val="244694"/>
                </a:solidFill>
                <a:latin typeface="Trebuchet MS"/>
                <a:cs typeface="Trebuchet MS"/>
              </a:rPr>
              <a:t>а</a:t>
            </a:r>
            <a:r>
              <a:rPr sz="1050" b="1" dirty="0">
                <a:solidFill>
                  <a:srgbClr val="244694"/>
                </a:solidFill>
                <a:latin typeface="Trebuchet MS"/>
                <a:cs typeface="Trebuchet MS"/>
              </a:rPr>
              <a:t>ктики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051" y="3208782"/>
            <a:ext cx="4917440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44855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Русский</a:t>
            </a:r>
            <a:r>
              <a:rPr sz="14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язык</a:t>
            </a:r>
            <a:r>
              <a:rPr sz="14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культура</a:t>
            </a:r>
            <a:r>
              <a:rPr sz="14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профессиональной </a:t>
            </a:r>
            <a:r>
              <a:rPr sz="1400" spc="-40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коммуникации</a:t>
            </a:r>
            <a:r>
              <a:rPr sz="14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0000"/>
                </a:solidFill>
                <a:latin typeface="Trebuchet MS"/>
                <a:cs typeface="Trebuchet MS"/>
              </a:rPr>
              <a:t>педагога</a:t>
            </a:r>
            <a:endParaRPr sz="1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65" dirty="0">
                <a:latin typeface="Trebuchet MS"/>
                <a:cs typeface="Trebuchet MS"/>
              </a:rPr>
              <a:t>Основ</a:t>
            </a:r>
            <a:r>
              <a:rPr sz="1400" spc="-10" dirty="0">
                <a:latin typeface="Trebuchet MS"/>
                <a:cs typeface="Trebuchet MS"/>
              </a:rPr>
              <a:t>ы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п</a:t>
            </a:r>
            <a:r>
              <a:rPr sz="1400" spc="30" dirty="0">
                <a:latin typeface="Trebuchet MS"/>
                <a:cs typeface="Trebuchet MS"/>
              </a:rPr>
              <a:t>ед</a:t>
            </a:r>
            <a:r>
              <a:rPr sz="1400" spc="15" dirty="0">
                <a:latin typeface="Trebuchet MS"/>
                <a:cs typeface="Trebuchet MS"/>
              </a:rPr>
              <a:t>агоги</a:t>
            </a:r>
            <a:r>
              <a:rPr sz="1400" spc="20" dirty="0">
                <a:latin typeface="Trebuchet MS"/>
                <a:cs typeface="Trebuchet MS"/>
              </a:rPr>
              <a:t>ки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80" dirty="0">
                <a:latin typeface="Trebuchet MS"/>
                <a:cs typeface="Trebuchet MS"/>
              </a:rPr>
              <a:t>До</a:t>
            </a:r>
            <a:r>
              <a:rPr sz="1400" spc="50" dirty="0">
                <a:latin typeface="Trebuchet MS"/>
                <a:cs typeface="Trebuchet MS"/>
              </a:rPr>
              <a:t>ш</a:t>
            </a:r>
            <a:r>
              <a:rPr sz="1400" spc="40" dirty="0">
                <a:latin typeface="Trebuchet MS"/>
                <a:cs typeface="Trebuchet MS"/>
              </a:rPr>
              <a:t>к</a:t>
            </a:r>
            <a:r>
              <a:rPr sz="1400" spc="50" dirty="0">
                <a:latin typeface="Trebuchet MS"/>
                <a:cs typeface="Trebuchet MS"/>
              </a:rPr>
              <a:t>о</a:t>
            </a:r>
            <a:r>
              <a:rPr sz="1400" spc="10" dirty="0">
                <a:latin typeface="Trebuchet MS"/>
                <a:cs typeface="Trebuchet MS"/>
              </a:rPr>
              <a:t>льная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п</a:t>
            </a:r>
            <a:r>
              <a:rPr sz="1400" spc="30" dirty="0">
                <a:latin typeface="Trebuchet MS"/>
                <a:cs typeface="Trebuchet MS"/>
              </a:rPr>
              <a:t>ед</a:t>
            </a:r>
            <a:r>
              <a:rPr sz="1400" spc="15" dirty="0">
                <a:latin typeface="Trebuchet MS"/>
                <a:cs typeface="Trebuchet MS"/>
              </a:rPr>
              <a:t>агоги</a:t>
            </a:r>
            <a:r>
              <a:rPr sz="1400" spc="25" dirty="0">
                <a:latin typeface="Trebuchet MS"/>
                <a:cs typeface="Trebuchet MS"/>
              </a:rPr>
              <a:t>ка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105" dirty="0">
                <a:latin typeface="Trebuchet MS"/>
                <a:cs typeface="Trebuchet MS"/>
              </a:rPr>
              <a:t>О</a:t>
            </a:r>
            <a:r>
              <a:rPr sz="1400" spc="75" dirty="0">
                <a:latin typeface="Trebuchet MS"/>
                <a:cs typeface="Trebuchet MS"/>
              </a:rPr>
              <a:t>с</a:t>
            </a:r>
            <a:r>
              <a:rPr sz="1400" spc="35" dirty="0">
                <a:latin typeface="Trebuchet MS"/>
                <a:cs typeface="Trebuchet MS"/>
              </a:rPr>
              <a:t>новы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п</a:t>
            </a:r>
            <a:r>
              <a:rPr sz="1400" spc="40" dirty="0">
                <a:latin typeface="Trebuchet MS"/>
                <a:cs typeface="Trebuchet MS"/>
              </a:rPr>
              <a:t>сихо</a:t>
            </a:r>
            <a:r>
              <a:rPr sz="1400" spc="45" dirty="0">
                <a:latin typeface="Trebuchet MS"/>
                <a:cs typeface="Trebuchet MS"/>
              </a:rPr>
              <a:t>л</a:t>
            </a:r>
            <a:r>
              <a:rPr sz="1400" spc="25" dirty="0">
                <a:latin typeface="Trebuchet MS"/>
                <a:cs typeface="Trebuchet MS"/>
              </a:rPr>
              <a:t>огии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Trebuchet MS"/>
                <a:cs typeface="Trebuchet MS"/>
              </a:rPr>
              <a:t>Основы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возрастной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педагогической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психологии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40" dirty="0">
                <a:latin typeface="Trebuchet MS"/>
                <a:cs typeface="Trebuchet MS"/>
              </a:rPr>
              <a:t>Детская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психология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55" dirty="0">
                <a:latin typeface="Trebuchet MS"/>
                <a:cs typeface="Trebuchet MS"/>
              </a:rPr>
              <a:t>Возрастная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анатомия,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физиология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гигиена</a:t>
            </a:r>
            <a:endParaRPr sz="1400" dirty="0">
              <a:latin typeface="Trebuchet MS"/>
              <a:cs typeface="Trebuchet MS"/>
            </a:endParaRPr>
          </a:p>
          <a:p>
            <a:pPr marL="355600" marR="57277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11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П</a:t>
            </a:r>
            <a:r>
              <a:rPr sz="1400" spc="7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рое</a:t>
            </a:r>
            <a:r>
              <a:rPr sz="1400" spc="2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кт</a:t>
            </a:r>
            <a:r>
              <a:rPr sz="1400" spc="2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ная</a:t>
            </a:r>
            <a:r>
              <a:rPr sz="1400" spc="-10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и</a:t>
            </a:r>
            <a:r>
              <a:rPr sz="1400" spc="-6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и</a:t>
            </a:r>
            <a:r>
              <a:rPr sz="1400" spc="7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с</a:t>
            </a:r>
            <a:r>
              <a:rPr sz="1400" spc="6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с</a:t>
            </a:r>
            <a:r>
              <a:rPr sz="1400" spc="1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л</a:t>
            </a:r>
            <a:r>
              <a:rPr sz="1400" spc="3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ед</a:t>
            </a:r>
            <a:r>
              <a:rPr sz="1400" spc="8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о</a:t>
            </a:r>
            <a:r>
              <a:rPr sz="1400" spc="2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в</a:t>
            </a:r>
            <a:r>
              <a:rPr sz="1400" spc="4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а</a:t>
            </a:r>
            <a:r>
              <a:rPr sz="1400" spc="2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т</a:t>
            </a:r>
            <a:r>
              <a:rPr sz="1400" spc="3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е</a:t>
            </a:r>
            <a:r>
              <a:rPr sz="1400" spc="4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л</a:t>
            </a:r>
            <a:r>
              <a:rPr sz="1400" spc="1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ьс</a:t>
            </a:r>
            <a:r>
              <a:rPr sz="1400" spc="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к</a:t>
            </a:r>
            <a:r>
              <a:rPr sz="1400" spc="2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ая</a:t>
            </a:r>
            <a:r>
              <a:rPr sz="1400" spc="-10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де</a:t>
            </a:r>
            <a:r>
              <a:rPr sz="1400" spc="-1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я</a:t>
            </a:r>
            <a:r>
              <a:rPr sz="1400" spc="4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те</a:t>
            </a:r>
            <a:r>
              <a:rPr sz="1400" spc="1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л</a:t>
            </a:r>
            <a:r>
              <a:rPr sz="1400" spc="4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ьнос</a:t>
            </a:r>
            <a:r>
              <a:rPr sz="1400" spc="2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т</a:t>
            </a:r>
            <a:r>
              <a:rPr sz="1400" spc="-2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ь  </a:t>
            </a:r>
            <a:r>
              <a:rPr sz="1400" spc="2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в</a:t>
            </a:r>
            <a:r>
              <a:rPr sz="1400" spc="-6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профессиональной</a:t>
            </a:r>
            <a:r>
              <a:rPr sz="1400" spc="-9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сфере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35" dirty="0">
                <a:latin typeface="Trebuchet MS"/>
                <a:cs typeface="Trebuchet MS"/>
              </a:rPr>
              <a:t>Информатика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информационно-коммуникационные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технологии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профессиональной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деятельности</a:t>
            </a:r>
            <a:endParaRPr sz="1400" dirty="0">
              <a:latin typeface="Trebuchet MS"/>
              <a:cs typeface="Trebuchet MS"/>
            </a:endParaRPr>
          </a:p>
          <a:p>
            <a:pPr marL="355600" marR="4445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400" spc="5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Основы</a:t>
            </a:r>
            <a:r>
              <a:rPr sz="1400" spc="-8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обучения</a:t>
            </a:r>
            <a:r>
              <a:rPr sz="1400" spc="-6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лиц</a:t>
            </a:r>
            <a:r>
              <a:rPr sz="1400" spc="-7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с</a:t>
            </a:r>
            <a:r>
              <a:rPr sz="1400" spc="-6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особыми</a:t>
            </a:r>
            <a:r>
              <a:rPr sz="1400" spc="-6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образовательными </a:t>
            </a:r>
            <a:r>
              <a:rPr sz="1400" spc="-409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потребностями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8768" y="1639207"/>
            <a:ext cx="4573905" cy="391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6890" marR="145415" indent="-504825" algn="just">
              <a:lnSpc>
                <a:spcPct val="100000"/>
              </a:lnSpc>
              <a:spcBef>
                <a:spcPts val="105"/>
              </a:spcBef>
            </a:pPr>
            <a:r>
              <a:rPr sz="1400" b="1" spc="30" dirty="0">
                <a:latin typeface="Trebuchet MS"/>
                <a:cs typeface="Trebuchet MS"/>
              </a:rPr>
              <a:t>ПМ01</a:t>
            </a:r>
            <a:r>
              <a:rPr sz="1400" b="1" spc="-10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Организация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мероприятий,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направленных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на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укрепление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здоровья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физическое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развитие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FF0000"/>
                </a:solidFill>
                <a:latin typeface="Trebuchet MS"/>
                <a:cs typeface="Trebuchet MS"/>
              </a:rPr>
              <a:t>детей</a:t>
            </a:r>
            <a:r>
              <a:rPr sz="1400" b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FF0000"/>
                </a:solidFill>
                <a:latin typeface="Trebuchet MS"/>
                <a:cs typeface="Trebuchet MS"/>
              </a:rPr>
              <a:t>раннего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дошкольного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возраста</a:t>
            </a:r>
            <a:endParaRPr sz="1400" dirty="0">
              <a:latin typeface="Trebuchet MS"/>
              <a:cs typeface="Trebuchet MS"/>
            </a:endParaRPr>
          </a:p>
          <a:p>
            <a:pPr marL="516890" marR="192405" indent="-504825">
              <a:lnSpc>
                <a:spcPct val="100000"/>
              </a:lnSpc>
              <a:spcBef>
                <a:spcPts val="600"/>
              </a:spcBef>
            </a:pPr>
            <a:r>
              <a:rPr sz="1400" b="1" spc="55" dirty="0">
                <a:latin typeface="Trebuchet MS"/>
                <a:cs typeface="Trebuchet MS"/>
              </a:rPr>
              <a:t>ПМ02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Ор</a:t>
            </a:r>
            <a:r>
              <a:rPr sz="1400" spc="30" dirty="0">
                <a:latin typeface="Trebuchet MS"/>
                <a:cs typeface="Trebuchet MS"/>
              </a:rPr>
              <a:t>г</a:t>
            </a:r>
            <a:r>
              <a:rPr sz="1400" spc="35" dirty="0">
                <a:latin typeface="Trebuchet MS"/>
                <a:cs typeface="Trebuchet MS"/>
              </a:rPr>
              <a:t>ани</a:t>
            </a:r>
            <a:r>
              <a:rPr sz="1400" spc="25" dirty="0">
                <a:latin typeface="Trebuchet MS"/>
                <a:cs typeface="Trebuchet MS"/>
              </a:rPr>
              <a:t>за</a:t>
            </a:r>
            <a:r>
              <a:rPr sz="1400" spc="35" dirty="0">
                <a:latin typeface="Trebuchet MS"/>
                <a:cs typeface="Trebuchet MS"/>
              </a:rPr>
              <a:t>ц</a:t>
            </a:r>
            <a:r>
              <a:rPr sz="1400" spc="40" dirty="0">
                <a:latin typeface="Trebuchet MS"/>
                <a:cs typeface="Trebuchet MS"/>
              </a:rPr>
              <a:t>и</a:t>
            </a:r>
            <a:r>
              <a:rPr sz="1400" spc="-10" dirty="0">
                <a:latin typeface="Trebuchet MS"/>
                <a:cs typeface="Trebuchet MS"/>
              </a:rPr>
              <a:t>я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раз</a:t>
            </a:r>
            <a:r>
              <a:rPr sz="1400" spc="45" dirty="0">
                <a:latin typeface="Trebuchet MS"/>
                <a:cs typeface="Trebuchet MS"/>
              </a:rPr>
              <a:t>л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25" dirty="0">
                <a:latin typeface="Trebuchet MS"/>
                <a:cs typeface="Trebuchet MS"/>
              </a:rPr>
              <a:t>ч</a:t>
            </a:r>
            <a:r>
              <a:rPr sz="1400" spc="10" dirty="0">
                <a:latin typeface="Trebuchet MS"/>
                <a:cs typeface="Trebuchet MS"/>
              </a:rPr>
              <a:t>н</a:t>
            </a:r>
            <a:r>
              <a:rPr sz="1400" spc="5" dirty="0">
                <a:latin typeface="Trebuchet MS"/>
                <a:cs typeface="Trebuchet MS"/>
              </a:rPr>
              <a:t>ы</a:t>
            </a:r>
            <a:r>
              <a:rPr sz="1400" spc="-5" dirty="0">
                <a:latin typeface="Trebuchet MS"/>
                <a:cs typeface="Trebuchet MS"/>
              </a:rPr>
              <a:t>х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40" dirty="0">
                <a:latin typeface="Trebuchet MS"/>
                <a:cs typeface="Trebuchet MS"/>
              </a:rPr>
              <a:t>до</a:t>
            </a: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де</a:t>
            </a:r>
            <a:r>
              <a:rPr sz="1400" spc="-10" dirty="0">
                <a:latin typeface="Trebuchet MS"/>
                <a:cs typeface="Trebuchet MS"/>
              </a:rPr>
              <a:t>я</a:t>
            </a:r>
            <a:r>
              <a:rPr sz="1400" spc="45" dirty="0">
                <a:latin typeface="Trebuchet MS"/>
                <a:cs typeface="Trebuchet MS"/>
              </a:rPr>
              <a:t>те</a:t>
            </a:r>
            <a:r>
              <a:rPr sz="1400" spc="10" dirty="0">
                <a:latin typeface="Trebuchet MS"/>
                <a:cs typeface="Trebuchet MS"/>
              </a:rPr>
              <a:t>л</a:t>
            </a:r>
            <a:r>
              <a:rPr sz="1400" spc="40" dirty="0">
                <a:latin typeface="Trebuchet MS"/>
                <a:cs typeface="Trebuchet MS"/>
              </a:rPr>
              <a:t>ьно</a:t>
            </a:r>
            <a:r>
              <a:rPr sz="1400" spc="25" dirty="0">
                <a:latin typeface="Trebuchet MS"/>
                <a:cs typeface="Trebuchet MS"/>
              </a:rPr>
              <a:t>сти  </a:t>
            </a:r>
            <a:r>
              <a:rPr sz="1400" spc="35" dirty="0">
                <a:latin typeface="Trebuchet MS"/>
                <a:cs typeface="Trebuchet MS"/>
              </a:rPr>
              <a:t>детей </a:t>
            </a:r>
            <a:r>
              <a:rPr sz="1400" spc="25" dirty="0">
                <a:latin typeface="Trebuchet MS"/>
                <a:cs typeface="Trebuchet MS"/>
              </a:rPr>
              <a:t>в </a:t>
            </a:r>
            <a:r>
              <a:rPr sz="1400" spc="35" dirty="0">
                <a:latin typeface="Trebuchet MS"/>
                <a:cs typeface="Trebuchet MS"/>
              </a:rPr>
              <a:t>дошкольной </a:t>
            </a:r>
            <a:r>
              <a:rPr sz="1400" spc="45" dirty="0">
                <a:latin typeface="Trebuchet MS"/>
                <a:cs typeface="Trebuchet MS"/>
              </a:rPr>
              <a:t>образовательной </a:t>
            </a:r>
            <a:r>
              <a:rPr sz="1400" spc="5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организации</a:t>
            </a:r>
            <a:endParaRPr sz="1400" dirty="0">
              <a:latin typeface="Trebuchet MS"/>
              <a:cs typeface="Trebuchet MS"/>
            </a:endParaRPr>
          </a:p>
          <a:p>
            <a:pPr marL="516890" marR="40005" indent="-504825">
              <a:lnSpc>
                <a:spcPct val="100000"/>
              </a:lnSpc>
              <a:spcBef>
                <a:spcPts val="600"/>
              </a:spcBef>
            </a:pPr>
            <a:r>
              <a:rPr sz="1400" b="1" spc="50" dirty="0">
                <a:latin typeface="Trebuchet MS"/>
                <a:cs typeface="Trebuchet MS"/>
              </a:rPr>
              <a:t>ПМ03</a:t>
            </a:r>
            <a:r>
              <a:rPr sz="1400" b="1" spc="-10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Организация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0000"/>
                </a:solidFill>
                <a:latin typeface="Trebuchet MS"/>
                <a:cs typeface="Trebuchet MS"/>
              </a:rPr>
              <a:t>процесса</a:t>
            </a:r>
            <a:r>
              <a:rPr sz="14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обучения</a:t>
            </a:r>
            <a:r>
              <a:rPr sz="1400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по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основным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общеобразовательным </a:t>
            </a:r>
            <a:r>
              <a:rPr sz="1400" spc="40" dirty="0">
                <a:latin typeface="Trebuchet MS"/>
                <a:cs typeface="Trebuchet MS"/>
              </a:rPr>
              <a:t>программам 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дошкольного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образования</a:t>
            </a:r>
            <a:endParaRPr sz="1400" dirty="0">
              <a:latin typeface="Trebuchet MS"/>
              <a:cs typeface="Trebuchet MS"/>
            </a:endParaRPr>
          </a:p>
          <a:p>
            <a:pPr marL="516890" marR="5080" indent="-504825">
              <a:lnSpc>
                <a:spcPct val="100000"/>
              </a:lnSpc>
              <a:spcBef>
                <a:spcPts val="600"/>
              </a:spcBef>
            </a:pPr>
            <a:r>
              <a:rPr sz="1400" b="1" spc="55" dirty="0">
                <a:latin typeface="Trebuchet MS"/>
                <a:cs typeface="Trebuchet MS"/>
              </a:rPr>
              <a:t>ПМ04</a:t>
            </a:r>
            <a:r>
              <a:rPr sz="1400" b="1" spc="-90" dirty="0"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Организация</a:t>
            </a:r>
            <a:r>
              <a:rPr sz="14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воспитательного</a:t>
            </a:r>
            <a:r>
              <a:rPr sz="14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0000"/>
                </a:solidFill>
                <a:latin typeface="Trebuchet MS"/>
                <a:cs typeface="Trebuchet MS"/>
              </a:rPr>
              <a:t>процесса</a:t>
            </a:r>
            <a:r>
              <a:rPr sz="14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детей </a:t>
            </a:r>
            <a:r>
              <a:rPr sz="1400" spc="-40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раннего</a:t>
            </a:r>
            <a:r>
              <a:rPr sz="14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дошкольного</a:t>
            </a:r>
            <a:r>
              <a:rPr sz="14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возраста</a:t>
            </a:r>
            <a:r>
              <a:rPr sz="14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4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FF0000"/>
                </a:solidFill>
                <a:latin typeface="Trebuchet MS"/>
                <a:cs typeface="Trebuchet MS"/>
              </a:rPr>
              <a:t>ДОО</a:t>
            </a:r>
            <a:endParaRPr sz="1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516890" marR="238760" indent="-504825">
              <a:lnSpc>
                <a:spcPct val="100000"/>
              </a:lnSpc>
              <a:spcBef>
                <a:spcPts val="600"/>
              </a:spcBef>
            </a:pPr>
            <a:r>
              <a:rPr sz="1400" b="1" spc="100" dirty="0">
                <a:latin typeface="Trebuchet MS"/>
                <a:cs typeface="Trebuchet MS"/>
              </a:rPr>
              <a:t>П</a:t>
            </a:r>
            <a:r>
              <a:rPr sz="1400" b="1" spc="105" dirty="0">
                <a:latin typeface="Trebuchet MS"/>
                <a:cs typeface="Trebuchet MS"/>
              </a:rPr>
              <a:t>М</a:t>
            </a:r>
            <a:r>
              <a:rPr sz="1400" b="1" dirty="0">
                <a:latin typeface="Trebuchet MS"/>
                <a:cs typeface="Trebuchet MS"/>
              </a:rPr>
              <a:t>05</a:t>
            </a:r>
            <a:r>
              <a:rPr sz="1400" b="1" spc="-9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Ор</a:t>
            </a:r>
            <a:r>
              <a:rPr sz="1400" spc="30" dirty="0">
                <a:latin typeface="Trebuchet MS"/>
                <a:cs typeface="Trebuchet MS"/>
              </a:rPr>
              <a:t>г</a:t>
            </a:r>
            <a:r>
              <a:rPr sz="1400" spc="35" dirty="0">
                <a:latin typeface="Trebuchet MS"/>
                <a:cs typeface="Trebuchet MS"/>
              </a:rPr>
              <a:t>анизаци</a:t>
            </a:r>
            <a:r>
              <a:rPr sz="1400" spc="-5" dirty="0">
                <a:latin typeface="Trebuchet MS"/>
                <a:cs typeface="Trebuchet MS"/>
              </a:rPr>
              <a:t>я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вз</a:t>
            </a:r>
            <a:r>
              <a:rPr sz="1400" spc="40" dirty="0">
                <a:latin typeface="Trebuchet MS"/>
                <a:cs typeface="Trebuchet MS"/>
              </a:rPr>
              <a:t>аимоде</a:t>
            </a:r>
            <a:r>
              <a:rPr sz="1400" spc="45" dirty="0">
                <a:latin typeface="Trebuchet MS"/>
                <a:cs typeface="Trebuchet MS"/>
              </a:rPr>
              <a:t>й</a:t>
            </a:r>
            <a:r>
              <a:rPr sz="1400" spc="40" dirty="0">
                <a:latin typeface="Trebuchet MS"/>
                <a:cs typeface="Trebuchet MS"/>
              </a:rPr>
              <a:t>стви</a:t>
            </a:r>
            <a:r>
              <a:rPr sz="1400" spc="-5" dirty="0">
                <a:latin typeface="Trebuchet MS"/>
                <a:cs typeface="Trebuchet MS"/>
              </a:rPr>
              <a:t>я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с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р</a:t>
            </a:r>
            <a:r>
              <a:rPr sz="1400" spc="40" dirty="0">
                <a:latin typeface="Trebuchet MS"/>
                <a:cs typeface="Trebuchet MS"/>
              </a:rPr>
              <a:t>од</a:t>
            </a:r>
            <a:r>
              <a:rPr sz="1400" spc="45" dirty="0">
                <a:latin typeface="Trebuchet MS"/>
                <a:cs typeface="Trebuchet MS"/>
              </a:rPr>
              <a:t>и</a:t>
            </a:r>
            <a:r>
              <a:rPr sz="1400" spc="30" dirty="0">
                <a:latin typeface="Trebuchet MS"/>
                <a:cs typeface="Trebuchet MS"/>
              </a:rPr>
              <a:t>те</a:t>
            </a:r>
            <a:r>
              <a:rPr sz="1400" spc="40" dirty="0">
                <a:latin typeface="Trebuchet MS"/>
                <a:cs typeface="Trebuchet MS"/>
              </a:rPr>
              <a:t>л</a:t>
            </a:r>
            <a:r>
              <a:rPr sz="1400" spc="15" dirty="0">
                <a:latin typeface="Trebuchet MS"/>
                <a:cs typeface="Trebuchet MS"/>
              </a:rPr>
              <a:t>ями  </a:t>
            </a:r>
            <a:r>
              <a:rPr sz="1400" spc="-150" dirty="0">
                <a:latin typeface="Trebuchet MS"/>
                <a:cs typeface="Trebuchet MS"/>
              </a:rPr>
              <a:t>(</a:t>
            </a:r>
            <a:r>
              <a:rPr sz="1400" spc="25" dirty="0">
                <a:latin typeface="Trebuchet MS"/>
                <a:cs typeface="Trebuchet MS"/>
              </a:rPr>
              <a:t>за</a:t>
            </a:r>
            <a:r>
              <a:rPr sz="1400" spc="40" dirty="0">
                <a:latin typeface="Trebuchet MS"/>
                <a:cs typeface="Trebuchet MS"/>
              </a:rPr>
              <a:t>к</a:t>
            </a:r>
            <a:r>
              <a:rPr sz="1400" spc="50" dirty="0">
                <a:latin typeface="Trebuchet MS"/>
                <a:cs typeface="Trebuchet MS"/>
              </a:rPr>
              <a:t>о</a:t>
            </a:r>
            <a:r>
              <a:rPr sz="1400" spc="35" dirty="0">
                <a:latin typeface="Trebuchet MS"/>
                <a:cs typeface="Trebuchet MS"/>
              </a:rPr>
              <a:t>н</a:t>
            </a:r>
            <a:r>
              <a:rPr sz="1400" spc="25" dirty="0">
                <a:latin typeface="Trebuchet MS"/>
                <a:cs typeface="Trebuchet MS"/>
              </a:rPr>
              <a:t>н</a:t>
            </a:r>
            <a:r>
              <a:rPr sz="1400" spc="15" dirty="0">
                <a:latin typeface="Trebuchet MS"/>
                <a:cs typeface="Trebuchet MS"/>
              </a:rPr>
              <a:t>ыми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п</a:t>
            </a:r>
            <a:r>
              <a:rPr sz="1400" spc="50" dirty="0">
                <a:latin typeface="Trebuchet MS"/>
                <a:cs typeface="Trebuchet MS"/>
              </a:rPr>
              <a:t>редста</a:t>
            </a: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45" dirty="0">
                <a:latin typeface="Trebuchet MS"/>
                <a:cs typeface="Trebuchet MS"/>
              </a:rPr>
              <a:t>те</a:t>
            </a:r>
            <a:r>
              <a:rPr sz="1400" dirty="0">
                <a:latin typeface="Trebuchet MS"/>
                <a:cs typeface="Trebuchet MS"/>
              </a:rPr>
              <a:t>л</a:t>
            </a:r>
            <a:r>
              <a:rPr sz="1400" spc="-10" dirty="0">
                <a:latin typeface="Trebuchet MS"/>
                <a:cs typeface="Trebuchet MS"/>
              </a:rPr>
              <a:t>я</a:t>
            </a:r>
            <a:r>
              <a:rPr sz="1400" spc="30" dirty="0">
                <a:latin typeface="Trebuchet MS"/>
                <a:cs typeface="Trebuchet MS"/>
              </a:rPr>
              <a:t>ми</a:t>
            </a:r>
            <a:r>
              <a:rPr sz="1400" spc="-140" dirty="0">
                <a:latin typeface="Trebuchet MS"/>
                <a:cs typeface="Trebuchet MS"/>
              </a:rPr>
              <a:t>)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де</a:t>
            </a:r>
            <a:r>
              <a:rPr sz="1400" spc="45" dirty="0">
                <a:latin typeface="Trebuchet MS"/>
                <a:cs typeface="Trebuchet MS"/>
              </a:rPr>
              <a:t>те</a:t>
            </a:r>
            <a:r>
              <a:rPr sz="1400" spc="30" dirty="0">
                <a:latin typeface="Trebuchet MS"/>
                <a:cs typeface="Trebuchet MS"/>
              </a:rPr>
              <a:t>й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и  </a:t>
            </a:r>
            <a:r>
              <a:rPr sz="1400" spc="45" dirty="0">
                <a:latin typeface="Trebuchet MS"/>
                <a:cs typeface="Trebuchet MS"/>
              </a:rPr>
              <a:t>сотрудниками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100" dirty="0">
                <a:latin typeface="Trebuchet MS"/>
                <a:cs typeface="Trebuchet MS"/>
              </a:rPr>
              <a:t>ДОО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по</a:t>
            </a:r>
            <a:r>
              <a:rPr sz="1400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0000"/>
                </a:solidFill>
                <a:latin typeface="Trebuchet MS"/>
                <a:cs typeface="Trebuchet MS"/>
              </a:rPr>
              <a:t>вопросам</a:t>
            </a:r>
            <a:r>
              <a:rPr sz="14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развития</a:t>
            </a:r>
            <a:r>
              <a:rPr sz="14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и </a:t>
            </a:r>
            <a:r>
              <a:rPr sz="1400" spc="-40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0000"/>
                </a:solidFill>
                <a:latin typeface="Trebuchet MS"/>
                <a:cs typeface="Trebuchet MS"/>
              </a:rPr>
              <a:t>образования</a:t>
            </a:r>
            <a:r>
              <a:rPr sz="1400" spc="-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детей</a:t>
            </a:r>
            <a:endParaRPr sz="1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00" b="1" spc="-110" dirty="0">
                <a:solidFill>
                  <a:srgbClr val="FF0000"/>
                </a:solidFill>
                <a:latin typeface="Trebuchet MS"/>
                <a:cs typeface="Trebuchet MS"/>
              </a:rPr>
              <a:t>!</a:t>
            </a:r>
            <a:r>
              <a:rPr sz="18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latin typeface="Trebuchet MS"/>
                <a:cs typeface="Trebuchet MS"/>
              </a:rPr>
              <a:t>ПМ06</a:t>
            </a:r>
            <a:r>
              <a:rPr sz="1400" b="1" spc="-85" dirty="0"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на</a:t>
            </a:r>
            <a:r>
              <a:rPr sz="1400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выбор</a:t>
            </a:r>
            <a:r>
              <a:rPr sz="14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285" dirty="0">
                <a:solidFill>
                  <a:srgbClr val="FF0000"/>
                </a:solidFill>
                <a:latin typeface="Trebuchet MS"/>
                <a:cs typeface="Trebuchet MS"/>
              </a:rPr>
              <a:t>–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по</a:t>
            </a:r>
            <a:r>
              <a:rPr sz="14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направленности</a:t>
            </a:r>
            <a:r>
              <a:rPr sz="1400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Trebuchet MS"/>
                <a:cs typeface="Trebuchet MS"/>
              </a:rPr>
              <a:t>(след.</a:t>
            </a:r>
            <a:r>
              <a:rPr sz="14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0000"/>
                </a:solidFill>
                <a:latin typeface="Trebuchet MS"/>
                <a:cs typeface="Trebuchet MS"/>
              </a:rPr>
              <a:t>слайд)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4800" y="179323"/>
            <a:ext cx="11919076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785"/>
              </a:lnSpc>
              <a:spcBef>
                <a:spcPts val="100"/>
              </a:spcBef>
            </a:pPr>
            <a:r>
              <a:rPr sz="2000" b="1" spc="50" dirty="0"/>
              <a:t>СТРУКТУРА</a:t>
            </a:r>
            <a:r>
              <a:rPr sz="2000" b="1" spc="-170" dirty="0"/>
              <a:t> </a:t>
            </a:r>
            <a:r>
              <a:rPr sz="2000" b="1" spc="100" dirty="0"/>
              <a:t>ОБРАЗОВАТЕЛЬНОЙ</a:t>
            </a:r>
            <a:r>
              <a:rPr sz="2000" b="1" spc="-165" dirty="0"/>
              <a:t> </a:t>
            </a:r>
            <a:r>
              <a:rPr sz="2000" b="1" spc="120" dirty="0"/>
              <a:t>ПРОГРА</a:t>
            </a:r>
            <a:r>
              <a:rPr lang="ru-RU" sz="2000" b="1" spc="120" dirty="0"/>
              <a:t>ММЫ </a:t>
            </a:r>
            <a:r>
              <a:rPr lang="ru-RU" sz="2000" b="1" spc="-114" dirty="0"/>
              <a:t>ПО  СПЕЦИАЛЬНОСТИ </a:t>
            </a:r>
            <a:br>
              <a:rPr lang="ru-RU" sz="2000" b="1" spc="-114" dirty="0"/>
            </a:br>
            <a:r>
              <a:rPr lang="ru-RU" sz="2000" b="1" spc="-114" dirty="0"/>
              <a:t>44.02.01</a:t>
            </a:r>
            <a:r>
              <a:rPr lang="ru-RU" sz="2000" b="1" spc="-150" dirty="0"/>
              <a:t>  </a:t>
            </a:r>
            <a:r>
              <a:rPr lang="ru-RU" sz="2000" b="1" spc="125" dirty="0"/>
              <a:t>ДОШКОЛ</a:t>
            </a:r>
            <a:r>
              <a:rPr lang="ru-RU" sz="2000" b="1" spc="105" dirty="0"/>
              <a:t>ЬНО</a:t>
            </a:r>
            <a:r>
              <a:rPr lang="ru-RU" sz="2000" b="1" spc="55" dirty="0"/>
              <a:t>Е</a:t>
            </a:r>
            <a:r>
              <a:rPr lang="ru-RU" sz="2000" b="1" spc="-175" dirty="0"/>
              <a:t> </a:t>
            </a:r>
            <a:r>
              <a:rPr lang="ru-RU" sz="2000" b="1" spc="125" dirty="0"/>
              <a:t>ОБР</a:t>
            </a:r>
            <a:r>
              <a:rPr lang="ru-RU" sz="2000" b="1" spc="100" dirty="0"/>
              <a:t>АЗ</a:t>
            </a:r>
            <a:r>
              <a:rPr lang="ru-RU" sz="2000" b="1" spc="110" dirty="0"/>
              <a:t>О</a:t>
            </a:r>
            <a:r>
              <a:rPr lang="ru-RU" sz="2000" b="1" spc="140" dirty="0"/>
              <a:t>ВАН</a:t>
            </a:r>
            <a:r>
              <a:rPr lang="ru-RU" sz="2000" b="1" spc="145" dirty="0"/>
              <a:t>И</a:t>
            </a:r>
            <a:r>
              <a:rPr lang="ru-RU" sz="2000" b="1" spc="55" dirty="0"/>
              <a:t>Е </a:t>
            </a:r>
            <a:br>
              <a:rPr lang="ru-RU" sz="2000" b="1" spc="55" dirty="0"/>
            </a:br>
            <a:r>
              <a:rPr lang="ru-RU" sz="2000" b="1" spc="15" dirty="0"/>
              <a:t>квалификация</a:t>
            </a:r>
            <a:r>
              <a:rPr lang="ru-RU" sz="2000" b="1" spc="-85" dirty="0"/>
              <a:t> </a:t>
            </a:r>
            <a:r>
              <a:rPr lang="ru-RU" sz="2000" b="1" spc="60" dirty="0"/>
              <a:t>«Воспитатель</a:t>
            </a:r>
            <a:r>
              <a:rPr lang="ru-RU" sz="2000" b="1" spc="-85" dirty="0"/>
              <a:t> </a:t>
            </a:r>
            <a:r>
              <a:rPr lang="ru-RU" sz="2000" b="1" spc="45" dirty="0"/>
              <a:t>детей</a:t>
            </a:r>
            <a:r>
              <a:rPr lang="ru-RU" sz="2000" b="1" spc="-60" dirty="0"/>
              <a:t> </a:t>
            </a:r>
            <a:r>
              <a:rPr lang="ru-RU" sz="2000" b="1" spc="40" dirty="0"/>
              <a:t>дошкольного</a:t>
            </a:r>
            <a:r>
              <a:rPr lang="ru-RU" sz="2000" b="1" spc="-55" dirty="0"/>
              <a:t> </a:t>
            </a:r>
            <a:r>
              <a:rPr lang="ru-RU" sz="2000" b="1" spc="65" dirty="0"/>
              <a:t>возраста»</a:t>
            </a:r>
            <a:endParaRPr sz="2000" b="1" spc="120" dirty="0"/>
          </a:p>
        </p:txBody>
      </p:sp>
      <p:sp>
        <p:nvSpPr>
          <p:cNvPr id="12" name="object 12"/>
          <p:cNvSpPr txBox="1"/>
          <p:nvPr/>
        </p:nvSpPr>
        <p:spPr>
          <a:xfrm>
            <a:off x="6728459" y="5870447"/>
            <a:ext cx="4860290" cy="361315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535"/>
              </a:spcBef>
            </a:pP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Производств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нн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ая</a:t>
            </a:r>
            <a:r>
              <a:rPr sz="14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ракти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4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рофил</a:t>
            </a:r>
            <a:r>
              <a:rPr sz="1400" b="1" spc="85" dirty="0">
                <a:solidFill>
                  <a:srgbClr val="FFFFFF"/>
                </a:solidFill>
                <a:latin typeface="Trebuchet MS"/>
                <a:cs typeface="Trebuchet MS"/>
              </a:rPr>
              <a:t>ю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8459" y="6291071"/>
            <a:ext cx="4860290" cy="360045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35"/>
              </a:spcBef>
            </a:pP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Государственная</a:t>
            </a:r>
            <a:r>
              <a:rPr sz="14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итоговая</a:t>
            </a:r>
            <a:r>
              <a:rPr sz="14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аттестация</a:t>
            </a:r>
            <a:endParaRPr sz="14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703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EC805C-4279-26DF-5A03-C690BC95B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526" y="160281"/>
            <a:ext cx="12192000" cy="6858000"/>
          </a:xfrm>
          <a:prstGeom prst="rect">
            <a:avLst/>
          </a:prstGeom>
          <a:effectLst>
            <a:glow rad="762000">
              <a:schemeClr val="accent1">
                <a:alpha val="46000"/>
              </a:schemeClr>
            </a:glow>
          </a:effectLst>
        </p:spPr>
      </p:pic>
      <p:sp>
        <p:nvSpPr>
          <p:cNvPr id="4" name="object 4"/>
          <p:cNvSpPr txBox="1"/>
          <p:nvPr/>
        </p:nvSpPr>
        <p:spPr>
          <a:xfrm>
            <a:off x="12014707" y="6441744"/>
            <a:ext cx="990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25" dirty="0">
                <a:solidFill>
                  <a:srgbClr val="1F3863"/>
                </a:solidFill>
                <a:latin typeface="Trebuchet MS"/>
                <a:cs typeface="Trebuchet MS"/>
              </a:rPr>
              <a:t>4</a:t>
            </a:r>
            <a:endParaRPr sz="105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/>
          </p:nvPr>
        </p:nvGraphicFramePr>
        <p:xfrm>
          <a:off x="86610" y="1765141"/>
          <a:ext cx="11507727" cy="39805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0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35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438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3858"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254635">
                        <a:lnSpc>
                          <a:spcPts val="1630"/>
                        </a:lnSpc>
                        <a:spcBef>
                          <a:spcPts val="250"/>
                        </a:spcBef>
                      </a:pPr>
                      <a:r>
                        <a:rPr sz="16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направленности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Вид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деятельности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выбору)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1630"/>
                        </a:lnSpc>
                        <a:spcBef>
                          <a:spcPts val="250"/>
                        </a:spcBef>
                      </a:pPr>
                      <a:r>
                        <a:rPr sz="16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соответствии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направленностью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ПМ</a:t>
                      </a:r>
                      <a:endParaRPr sz="16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498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40" dirty="0">
                          <a:latin typeface="Trebuchet MS"/>
                          <a:cs typeface="Trebuchet MS"/>
                        </a:rPr>
                        <a:t>Художественно-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68580" marR="683895">
                        <a:lnSpc>
                          <a:spcPct val="114999"/>
                        </a:lnSpc>
                      </a:pPr>
                      <a:r>
                        <a:rPr sz="1600" b="1" spc="-5" dirty="0">
                          <a:latin typeface="Trebuchet MS"/>
                          <a:cs typeface="Trebuchet MS"/>
                        </a:rPr>
                        <a:t>э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сте</a:t>
                      </a:r>
                      <a:r>
                        <a:rPr sz="1600" b="1" spc="-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ическое  </a:t>
                      </a:r>
                      <a:r>
                        <a:rPr sz="1600" b="1" spc="30" dirty="0">
                          <a:latin typeface="Trebuchet MS"/>
                          <a:cs typeface="Trebuchet MS"/>
                        </a:rPr>
                        <a:t>развитие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30" dirty="0">
                          <a:latin typeface="Trebuchet MS"/>
                          <a:cs typeface="Trebuchet MS"/>
                        </a:rPr>
                        <a:t>организация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60" dirty="0">
                          <a:latin typeface="Trebuchet MS"/>
                          <a:cs typeface="Trebuchet MS"/>
                        </a:rPr>
                        <a:t>процесса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разработки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0" dirty="0">
                          <a:latin typeface="Trebuchet MS"/>
                          <a:cs typeface="Trebuchet MS"/>
                        </a:rPr>
                        <a:t>реализации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68580" marR="606425">
                        <a:lnSpc>
                          <a:spcPct val="114999"/>
                        </a:lnSpc>
                      </a:pPr>
                      <a:r>
                        <a:rPr sz="1600" spc="35" dirty="0">
                          <a:latin typeface="Trebuchet MS"/>
                          <a:cs typeface="Trebuchet MS"/>
                        </a:rPr>
                        <a:t>парциальной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5" dirty="0">
                          <a:latin typeface="Trebuchet MS"/>
                          <a:cs typeface="Trebuchet MS"/>
                        </a:rPr>
                        <a:t>образовательной</a:t>
                      </a:r>
                      <a:r>
                        <a:rPr sz="16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программы </a:t>
                      </a:r>
                      <a:r>
                        <a:rPr sz="1600" spc="-40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области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дожественно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э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ти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ес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</a:t>
                      </a:r>
                    </a:p>
                    <a:p>
                      <a:pPr marL="68580" marR="281940">
                        <a:lnSpc>
                          <a:spcPct val="114999"/>
                        </a:lnSpc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раз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ит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аправле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ни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6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6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выбору: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тмика</a:t>
                      </a:r>
                      <a:r>
                        <a:rPr sz="16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основы 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ореогр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ии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зобр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тель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ое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ск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сст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о,  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конструктивно-модельная</a:t>
                      </a:r>
                      <a:r>
                        <a:rPr sz="16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" dirty="0">
                          <a:latin typeface="Trebuchet MS"/>
                          <a:cs typeface="Trebuchet MS"/>
                        </a:rPr>
                        <a:t>деятельность)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0" dirty="0">
                          <a:latin typeface="Trebuchet MS"/>
                          <a:cs typeface="Trebuchet MS"/>
                        </a:rPr>
                        <a:t>выбору)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Trebuchet MS"/>
                          <a:cs typeface="Trebuchet MS"/>
                        </a:rPr>
                        <a:t>ПМ06</a:t>
                      </a:r>
                      <a:r>
                        <a:rPr sz="16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(1)</a:t>
                      </a:r>
                      <a:r>
                        <a:rPr sz="1600" b="1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Ор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анизац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роцесса</a:t>
                      </a:r>
                      <a:r>
                        <a:rPr sz="16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 err="1">
                          <a:latin typeface="Trebuchet MS"/>
                          <a:cs typeface="Trebuchet MS"/>
                        </a:rPr>
                        <a:t>разработки</a:t>
                      </a:r>
                      <a:r>
                        <a:rPr sz="16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lang="ru-RU" sz="16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0" dirty="0" err="1">
                          <a:latin typeface="Trebuchet MS"/>
                          <a:cs typeface="Trebuchet MS"/>
                        </a:rPr>
                        <a:t>реализации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парциальной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5" dirty="0">
                          <a:latin typeface="Trebuchet MS"/>
                          <a:cs typeface="Trebuchet MS"/>
                        </a:rPr>
                        <a:t>образовательной </a:t>
                      </a:r>
                      <a:r>
                        <a:rPr sz="1600" spc="-4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программы </a:t>
                      </a:r>
                      <a:r>
                        <a:rPr sz="1600" spc="25" dirty="0"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области художественно- </a:t>
                      </a:r>
                      <a:r>
                        <a:rPr sz="1600" spc="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0" dirty="0">
                          <a:latin typeface="Trebuchet MS"/>
                          <a:cs typeface="Trebuchet MS"/>
                        </a:rPr>
                        <a:t>эстетического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развития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153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30" dirty="0">
                          <a:latin typeface="Trebuchet MS"/>
                          <a:cs typeface="Trebuchet MS"/>
                        </a:rPr>
                        <a:t>Физическое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30" dirty="0">
                          <a:latin typeface="Trebuchet MS"/>
                          <a:cs typeface="Trebuchet MS"/>
                        </a:rPr>
                        <a:t>развитие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30" dirty="0">
                          <a:latin typeface="Trebuchet MS"/>
                          <a:cs typeface="Trebuchet MS"/>
                        </a:rPr>
                        <a:t>организация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60" dirty="0">
                          <a:latin typeface="Trebuchet MS"/>
                          <a:cs typeface="Trebuchet MS"/>
                        </a:rPr>
                        <a:t>процесса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разработки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0" dirty="0">
                          <a:latin typeface="Trebuchet MS"/>
                          <a:cs typeface="Trebuchet MS"/>
                        </a:rPr>
                        <a:t>реализации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68580" marR="464184">
                        <a:lnSpc>
                          <a:spcPct val="114999"/>
                        </a:lnSpc>
                      </a:pPr>
                      <a:r>
                        <a:rPr sz="1600" spc="35" dirty="0">
                          <a:latin typeface="Trebuchet MS"/>
                          <a:cs typeface="Trebuchet MS"/>
                        </a:rPr>
                        <a:t>парциальной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5" dirty="0">
                          <a:latin typeface="Trebuchet MS"/>
                          <a:cs typeface="Trebuchet MS"/>
                        </a:rPr>
                        <a:t>образовательной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программы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5" dirty="0"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sz="1600" spc="-4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области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0" dirty="0">
                          <a:latin typeface="Trebuchet MS"/>
                          <a:cs typeface="Trebuchet MS"/>
                        </a:rPr>
                        <a:t>физического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развития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5" dirty="0">
                          <a:latin typeface="Trebuchet MS"/>
                          <a:cs typeface="Trebuchet MS"/>
                        </a:rPr>
                        <a:t>выбору)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Trebuchet MS"/>
                          <a:cs typeface="Trebuchet MS"/>
                        </a:rPr>
                        <a:t>ПМ06</a:t>
                      </a:r>
                      <a:r>
                        <a:rPr sz="16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(2)</a:t>
                      </a:r>
                      <a:r>
                        <a:rPr sz="1600" b="1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Ор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анизац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роцесса</a:t>
                      </a:r>
                      <a:r>
                        <a:rPr sz="1600" b="1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 err="1">
                          <a:latin typeface="Trebuchet MS"/>
                          <a:cs typeface="Trebuchet MS"/>
                        </a:rPr>
                        <a:t>разработки</a:t>
                      </a:r>
                      <a:r>
                        <a:rPr sz="16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 err="1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spc="40" dirty="0" err="1">
                          <a:latin typeface="Trebuchet MS"/>
                          <a:cs typeface="Trebuchet MS"/>
                        </a:rPr>
                        <a:t>реализации</a:t>
                      </a:r>
                      <a:r>
                        <a:rPr sz="1600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парциальной </a:t>
                      </a:r>
                      <a:r>
                        <a:rPr sz="1600" spc="45" dirty="0">
                          <a:latin typeface="Trebuchet MS"/>
                          <a:cs typeface="Trebuchet MS"/>
                        </a:rPr>
                        <a:t>образовательной 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программы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области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0" dirty="0">
                          <a:latin typeface="Trebuchet MS"/>
                          <a:cs typeface="Trebuchet MS"/>
                        </a:rPr>
                        <a:t>физического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развития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01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latin typeface="Trebuchet MS"/>
                          <a:cs typeface="Trebuchet MS"/>
                        </a:rPr>
                        <a:t>Развитие</a:t>
                      </a:r>
                      <a:r>
                        <a:rPr sz="16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детей</a:t>
                      </a:r>
                    </a:p>
                    <a:p>
                      <a:pPr marL="68580">
                        <a:lnSpc>
                          <a:spcPts val="1625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Trebuchet MS"/>
                          <a:cs typeface="Trebuchet MS"/>
                        </a:rPr>
                        <a:t>ран</a:t>
                      </a:r>
                      <a:r>
                        <a:rPr sz="1600" b="1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его</a:t>
                      </a:r>
                      <a:r>
                        <a:rPr sz="16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возр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ста</a:t>
                      </a: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0" dirty="0">
                          <a:latin typeface="Trebuchet MS"/>
                          <a:cs typeface="Trebuchet MS"/>
                        </a:rPr>
                        <a:t>ор</a:t>
                      </a:r>
                      <a:r>
                        <a:rPr sz="1600" b="0" spc="-10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анизац</a:t>
                      </a:r>
                      <a:r>
                        <a:rPr sz="1600" b="0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600" b="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образовате</a:t>
                      </a:r>
                      <a:r>
                        <a:rPr sz="1600" b="0" spc="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ьного</a:t>
                      </a:r>
                      <a:r>
                        <a:rPr sz="1600" b="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-1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роцесса</a:t>
                      </a:r>
                      <a:r>
                        <a:rPr sz="1600" b="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в</a:t>
                      </a:r>
                    </a:p>
                    <a:p>
                      <a:pPr marL="68580">
                        <a:lnSpc>
                          <a:spcPts val="1625"/>
                        </a:lnSpc>
                        <a:spcBef>
                          <a:spcPts val="250"/>
                        </a:spcBef>
                      </a:pPr>
                      <a:r>
                        <a:rPr sz="1600" b="0" spc="25" dirty="0">
                          <a:latin typeface="Trebuchet MS"/>
                          <a:cs typeface="Trebuchet MS"/>
                        </a:rPr>
                        <a:t>группах</a:t>
                      </a:r>
                      <a:r>
                        <a:rPr sz="1600" b="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35" dirty="0">
                          <a:latin typeface="Trebuchet MS"/>
                          <a:cs typeface="Trebuchet MS"/>
                        </a:rPr>
                        <a:t>детей</a:t>
                      </a:r>
                      <a:r>
                        <a:rPr sz="1600" b="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40" dirty="0">
                          <a:latin typeface="Trebuchet MS"/>
                          <a:cs typeface="Trebuchet MS"/>
                        </a:rPr>
                        <a:t>раннего</a:t>
                      </a:r>
                      <a:r>
                        <a:rPr sz="1600" b="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50" dirty="0">
                          <a:latin typeface="Trebuchet MS"/>
                          <a:cs typeface="Trebuchet MS"/>
                        </a:rPr>
                        <a:t>возраста</a:t>
                      </a:r>
                      <a:r>
                        <a:rPr sz="1600" b="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-15" dirty="0"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sz="1600" b="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25" dirty="0">
                          <a:latin typeface="Trebuchet MS"/>
                          <a:cs typeface="Trebuchet MS"/>
                        </a:rPr>
                        <a:t>выбору)</a:t>
                      </a:r>
                      <a:endParaRPr sz="1600" b="0" dirty="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0" dirty="0">
                          <a:latin typeface="Trebuchet MS"/>
                          <a:cs typeface="Trebuchet MS"/>
                        </a:rPr>
                        <a:t>ПМ06</a:t>
                      </a:r>
                      <a:r>
                        <a:rPr sz="1600" b="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600" b="0" spc="-10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600" b="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Ор</a:t>
                      </a:r>
                      <a:r>
                        <a:rPr sz="1600" b="0" spc="-10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анизац</a:t>
                      </a:r>
                      <a:r>
                        <a:rPr sz="1600" b="0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600" b="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образовате</a:t>
                      </a:r>
                      <a:r>
                        <a:rPr sz="1600" b="0" spc="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ьн</a:t>
                      </a:r>
                      <a:r>
                        <a:rPr sz="1600" b="0" spc="-1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600" b="0" spc="-5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о</a:t>
                      </a:r>
                    </a:p>
                    <a:p>
                      <a:pPr marL="69215">
                        <a:lnSpc>
                          <a:spcPts val="1625"/>
                        </a:lnSpc>
                        <a:spcBef>
                          <a:spcPts val="250"/>
                        </a:spcBef>
                      </a:pPr>
                      <a:r>
                        <a:rPr sz="1600" b="0" spc="60" dirty="0">
                          <a:latin typeface="Trebuchet MS"/>
                          <a:cs typeface="Trebuchet MS"/>
                        </a:rPr>
                        <a:t>процесса</a:t>
                      </a:r>
                      <a:r>
                        <a:rPr sz="1600" b="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2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b="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25" dirty="0">
                          <a:latin typeface="Trebuchet MS"/>
                          <a:cs typeface="Trebuchet MS"/>
                        </a:rPr>
                        <a:t>группах</a:t>
                      </a:r>
                      <a:r>
                        <a:rPr sz="1600" b="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35" dirty="0">
                          <a:latin typeface="Trebuchet MS"/>
                          <a:cs typeface="Trebuchet MS"/>
                        </a:rPr>
                        <a:t>детей</a:t>
                      </a:r>
                      <a:r>
                        <a:rPr sz="1600" b="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40" dirty="0">
                          <a:latin typeface="Trebuchet MS"/>
                          <a:cs typeface="Trebuchet MS"/>
                        </a:rPr>
                        <a:t>раннего</a:t>
                      </a:r>
                      <a:r>
                        <a:rPr sz="1600" b="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50" dirty="0">
                          <a:latin typeface="Trebuchet MS"/>
                          <a:cs typeface="Trebuchet MS"/>
                        </a:rPr>
                        <a:t>возраста</a:t>
                      </a:r>
                      <a:endParaRPr sz="1600" b="0" dirty="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546542" y="6169988"/>
            <a:ext cx="9098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1F3863"/>
                </a:solidFill>
                <a:latin typeface="Trebuchet MS"/>
                <a:cs typeface="Trebuchet MS"/>
              </a:rPr>
              <a:t>Направленность образовательной </a:t>
            </a:r>
            <a:r>
              <a:rPr sz="1800" spc="45" dirty="0">
                <a:solidFill>
                  <a:srgbClr val="1F3863"/>
                </a:solidFill>
                <a:latin typeface="Trebuchet MS"/>
                <a:cs typeface="Trebuchet MS"/>
              </a:rPr>
              <a:t>программы </a:t>
            </a:r>
            <a:r>
              <a:rPr sz="1800" spc="55" dirty="0">
                <a:solidFill>
                  <a:srgbClr val="1F3863"/>
                </a:solidFill>
                <a:latin typeface="Trebuchet MS"/>
                <a:cs typeface="Trebuchet MS"/>
              </a:rPr>
              <a:t>конкретизирует </a:t>
            </a:r>
            <a:r>
              <a:rPr sz="1800" spc="65" dirty="0">
                <a:solidFill>
                  <a:srgbClr val="1F3863"/>
                </a:solidFill>
                <a:latin typeface="Trebuchet MS"/>
                <a:cs typeface="Trebuchet MS"/>
              </a:rPr>
              <a:t>содержание </a:t>
            </a:r>
            <a:r>
              <a:rPr sz="1800" spc="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F3863"/>
                </a:solidFill>
                <a:latin typeface="Trebuchet MS"/>
                <a:cs typeface="Trebuchet MS"/>
              </a:rPr>
              <a:t>образовательной</a:t>
            </a:r>
            <a:r>
              <a:rPr sz="1800" spc="-5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F3863"/>
                </a:solidFill>
                <a:latin typeface="Trebuchet MS"/>
                <a:cs typeface="Trebuchet MS"/>
              </a:rPr>
              <a:t>программы</a:t>
            </a:r>
            <a:r>
              <a:rPr sz="1800" spc="-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F3863"/>
                </a:solidFill>
                <a:latin typeface="Trebuchet MS"/>
                <a:cs typeface="Trebuchet MS"/>
              </a:rPr>
              <a:t>путем</a:t>
            </a:r>
            <a:r>
              <a:rPr sz="1800" spc="-5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F3863"/>
                </a:solidFill>
                <a:latin typeface="Trebuchet MS"/>
                <a:cs typeface="Trebuchet MS"/>
              </a:rPr>
              <a:t>ориентации</a:t>
            </a:r>
            <a:r>
              <a:rPr sz="1800" spc="-6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F3863"/>
                </a:solidFill>
                <a:latin typeface="Trebuchet MS"/>
                <a:cs typeface="Trebuchet MS"/>
              </a:rPr>
              <a:t>на</a:t>
            </a:r>
            <a:r>
              <a:rPr sz="1800" spc="-6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F3863"/>
                </a:solidFill>
                <a:latin typeface="Trebuchet MS"/>
                <a:cs typeface="Trebuchet MS"/>
              </a:rPr>
              <a:t>конкретный</a:t>
            </a:r>
            <a:r>
              <a:rPr sz="1800" spc="-3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F3863"/>
                </a:solidFill>
                <a:latin typeface="Trebuchet MS"/>
                <a:cs typeface="Trebuchet MS"/>
              </a:rPr>
              <a:t>вид</a:t>
            </a:r>
            <a:r>
              <a:rPr sz="1800" spc="-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F3863"/>
                </a:solidFill>
                <a:latin typeface="Trebuchet MS"/>
                <a:cs typeface="Trebuchet MS"/>
              </a:rPr>
              <a:t>деятельности.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8CE9D9E1-7F88-3ED2-D3A8-42164676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01" y="748960"/>
            <a:ext cx="11031462" cy="104644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/>
              <a:t>НАПРАВЛЕННОСТИ  В ПООП СПО ПО СПЕЦИАЛЬНОСТИ 44.02.01 ДОШКОЛЬНОЕ ОБРАЗОВАНИЕ (квалификация «Воспитатель детей дошкольного возраста») 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BA098E7-07AA-75EB-3A36-4EF5D389B988}"/>
              </a:ext>
            </a:extLst>
          </p:cNvPr>
          <p:cNvSpPr/>
          <p:nvPr/>
        </p:nvSpPr>
        <p:spPr>
          <a:xfrm>
            <a:off x="3134722" y="267305"/>
            <a:ext cx="8715141" cy="369332"/>
          </a:xfrm>
          <a:prstGeom prst="rect">
            <a:avLst/>
          </a:prstGeom>
          <a:solidFill>
            <a:srgbClr val="AE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ГБПОУ ВО «Губернский педагогический колледж»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7583ADB-9356-A1F6-09F1-523ECF737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294" y="5990361"/>
            <a:ext cx="1009569" cy="9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229232E-6912-7BD5-47F0-10FD7BC9F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049" y="51816"/>
            <a:ext cx="12192000" cy="6858000"/>
          </a:xfrm>
          <a:prstGeom prst="rect">
            <a:avLst/>
          </a:prstGeom>
          <a:effectLst>
            <a:glow rad="762000">
              <a:schemeClr val="accent1">
                <a:alpha val="46000"/>
              </a:schemeClr>
            </a:glow>
          </a:effectLst>
        </p:spPr>
      </p:pic>
      <p:sp>
        <p:nvSpPr>
          <p:cNvPr id="2" name="object 2"/>
          <p:cNvSpPr txBox="1"/>
          <p:nvPr/>
        </p:nvSpPr>
        <p:spPr>
          <a:xfrm>
            <a:off x="12016231" y="6441744"/>
            <a:ext cx="971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10" dirty="0">
                <a:solidFill>
                  <a:srgbClr val="1F3863"/>
                </a:solidFill>
                <a:latin typeface="Trebuchet MS"/>
                <a:cs typeface="Trebuchet MS"/>
              </a:rPr>
              <a:t>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327" y="1232916"/>
            <a:ext cx="4860290" cy="266700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Социально-гуманитарный</a:t>
            </a:r>
            <a:r>
              <a:rPr sz="14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цикл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616" y="2668523"/>
            <a:ext cx="4860290" cy="269875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400" b="1" spc="6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бщепроф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ссио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ьн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r>
              <a:rPr sz="14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ц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кл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1547" y="1249680"/>
            <a:ext cx="4556760" cy="360045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157605">
              <a:lnSpc>
                <a:spcPct val="100000"/>
              </a:lnSpc>
              <a:spcBef>
                <a:spcPts val="525"/>
              </a:spcBef>
            </a:pP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Проф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ссио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ал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ый</a:t>
            </a:r>
            <a:r>
              <a:rPr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цикл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554" y="1524762"/>
            <a:ext cx="503618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80" dirty="0">
                <a:latin typeface="Trebuchet MS"/>
                <a:cs typeface="Trebuchet MS"/>
              </a:rPr>
              <a:t>Исто</a:t>
            </a:r>
            <a:r>
              <a:rPr sz="1400" spc="35" dirty="0">
                <a:latin typeface="Trebuchet MS"/>
                <a:cs typeface="Trebuchet MS"/>
              </a:rPr>
              <a:t>рия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85" dirty="0">
                <a:latin typeface="Trebuchet MS"/>
                <a:cs typeface="Trebuchet MS"/>
              </a:rPr>
              <a:t>Р</a:t>
            </a:r>
            <a:r>
              <a:rPr sz="1400" spc="90" dirty="0">
                <a:latin typeface="Trebuchet MS"/>
                <a:cs typeface="Trebuchet MS"/>
              </a:rPr>
              <a:t>о</a:t>
            </a:r>
            <a:r>
              <a:rPr sz="1400" spc="70" dirty="0">
                <a:latin typeface="Trebuchet MS"/>
                <a:cs typeface="Trebuchet MS"/>
              </a:rPr>
              <a:t>с</a:t>
            </a:r>
            <a:r>
              <a:rPr sz="1400" spc="60" dirty="0">
                <a:latin typeface="Trebuchet MS"/>
                <a:cs typeface="Trebuchet MS"/>
              </a:rPr>
              <a:t>с</a:t>
            </a:r>
            <a:r>
              <a:rPr sz="1400" spc="30" dirty="0">
                <a:latin typeface="Trebuchet MS"/>
                <a:cs typeface="Trebuchet MS"/>
              </a:rPr>
              <a:t>ии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Trebuchet MS"/>
                <a:cs typeface="Trebuchet MS"/>
              </a:rPr>
              <a:t>Иностранный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язык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профессиональной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деятельности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75" dirty="0">
                <a:latin typeface="Trebuchet MS"/>
                <a:cs typeface="Trebuchet MS"/>
              </a:rPr>
              <a:t>Ф</a:t>
            </a:r>
            <a:r>
              <a:rPr sz="1400" spc="65" dirty="0">
                <a:latin typeface="Trebuchet MS"/>
                <a:cs typeface="Trebuchet MS"/>
              </a:rPr>
              <a:t>и</a:t>
            </a:r>
            <a:r>
              <a:rPr sz="1400" spc="15" dirty="0">
                <a:latin typeface="Trebuchet MS"/>
                <a:cs typeface="Trebuchet MS"/>
              </a:rPr>
              <a:t>з</a:t>
            </a:r>
            <a:r>
              <a:rPr sz="1400" spc="25" dirty="0">
                <a:latin typeface="Trebuchet MS"/>
                <a:cs typeface="Trebuchet MS"/>
              </a:rPr>
              <a:t>и</a:t>
            </a:r>
            <a:r>
              <a:rPr sz="1400" spc="-25" dirty="0">
                <a:latin typeface="Trebuchet MS"/>
                <a:cs typeface="Trebuchet MS"/>
              </a:rPr>
              <a:t>ч</a:t>
            </a:r>
            <a:r>
              <a:rPr sz="1400" spc="45" dirty="0">
                <a:latin typeface="Trebuchet MS"/>
                <a:cs typeface="Trebuchet MS"/>
              </a:rPr>
              <a:t>еска</a:t>
            </a:r>
            <a:r>
              <a:rPr sz="1400" spc="-10" dirty="0">
                <a:latin typeface="Trebuchet MS"/>
                <a:cs typeface="Trebuchet MS"/>
              </a:rPr>
              <a:t>я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культура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Trebuchet MS"/>
                <a:cs typeface="Trebuchet MS"/>
              </a:rPr>
              <a:t>Безопасность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жизнедеятельности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Trebuchet MS"/>
                <a:cs typeface="Trebuchet MS"/>
              </a:rPr>
              <a:t>Основы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финансовой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грамотности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72301" y="1705737"/>
            <a:ext cx="4804790" cy="23705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6890" marR="732790" indent="-504825">
              <a:lnSpc>
                <a:spcPct val="100000"/>
              </a:lnSpc>
              <a:spcBef>
                <a:spcPts val="105"/>
              </a:spcBef>
            </a:pPr>
            <a:r>
              <a:rPr sz="1400" b="1" spc="30" dirty="0">
                <a:latin typeface="Trebuchet MS"/>
                <a:cs typeface="Trebuchet MS"/>
              </a:rPr>
              <a:t>ПМ01 </a:t>
            </a:r>
            <a:r>
              <a:rPr sz="1400" b="1" spc="35" dirty="0">
                <a:solidFill>
                  <a:srgbClr val="FF0000"/>
                </a:solidFill>
                <a:latin typeface="Trebuchet MS"/>
                <a:cs typeface="Trebuchet MS"/>
              </a:rPr>
              <a:t>Проектирование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, </a:t>
            </a:r>
            <a:r>
              <a:rPr sz="1400" spc="35" dirty="0" err="1">
                <a:solidFill>
                  <a:srgbClr val="FF0000"/>
                </a:solidFill>
                <a:latin typeface="Trebuchet MS"/>
                <a:cs typeface="Trebuchet MS"/>
              </a:rPr>
              <a:t>реализация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ru-RU" sz="1400" b="1" spc="30" dirty="0">
                <a:solidFill>
                  <a:srgbClr val="FF0000"/>
                </a:solidFill>
                <a:latin typeface="Trebuchet MS"/>
                <a:cs typeface="Trebuchet MS"/>
              </a:rPr>
              <a:t>и </a:t>
            </a:r>
            <a:r>
              <a:rPr sz="1400" b="1" spc="30" dirty="0" err="1">
                <a:solidFill>
                  <a:srgbClr val="FF0000"/>
                </a:solidFill>
                <a:latin typeface="Trebuchet MS"/>
                <a:cs typeface="Trebuchet MS"/>
              </a:rPr>
              <a:t>анализ</a:t>
            </a:r>
            <a:r>
              <a:rPr sz="1400" b="1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40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0000"/>
                </a:solidFill>
                <a:latin typeface="Trebuchet MS"/>
                <a:cs typeface="Trebuchet MS"/>
              </a:rPr>
              <a:t>процесса</a:t>
            </a:r>
            <a:r>
              <a:rPr sz="14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обучения</a:t>
            </a:r>
            <a:r>
              <a:rPr sz="14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начальном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общем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образовании</a:t>
            </a:r>
            <a:endParaRPr sz="1400" dirty="0">
              <a:latin typeface="Trebuchet MS"/>
              <a:cs typeface="Trebuchet MS"/>
            </a:endParaRPr>
          </a:p>
          <a:p>
            <a:pPr marL="516890" marR="5080" indent="-504825">
              <a:lnSpc>
                <a:spcPct val="100000"/>
              </a:lnSpc>
              <a:spcBef>
                <a:spcPts val="595"/>
              </a:spcBef>
            </a:pPr>
            <a:r>
              <a:rPr sz="1400" b="1" spc="55" dirty="0">
                <a:latin typeface="Trebuchet MS"/>
                <a:cs typeface="Trebuchet MS"/>
              </a:rPr>
              <a:t>ПМ02 </a:t>
            </a:r>
            <a:r>
              <a:rPr sz="1400" b="1" spc="35" dirty="0">
                <a:solidFill>
                  <a:srgbClr val="FF0000"/>
                </a:solidFill>
                <a:latin typeface="Trebuchet MS"/>
                <a:cs typeface="Trebuchet MS"/>
              </a:rPr>
              <a:t>Проектирование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400" spc="3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организация и </a:t>
            </a:r>
            <a:r>
              <a:rPr sz="1400" b="1" spc="30" dirty="0">
                <a:solidFill>
                  <a:srgbClr val="FF0000"/>
                </a:solidFill>
                <a:latin typeface="Trebuchet MS"/>
                <a:cs typeface="Trebuchet MS"/>
              </a:rPr>
              <a:t>анализ</a:t>
            </a:r>
            <a:r>
              <a:rPr sz="1400" b="1" spc="30" dirty="0"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внеурочной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деятельности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младших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школьников</a:t>
            </a:r>
            <a:endParaRPr sz="1400" dirty="0">
              <a:latin typeface="Trebuchet MS"/>
              <a:cs typeface="Trebuchet MS"/>
            </a:endParaRPr>
          </a:p>
          <a:p>
            <a:pPr marL="516890" marR="641985" indent="-504825">
              <a:lnSpc>
                <a:spcPct val="100000"/>
              </a:lnSpc>
              <a:spcBef>
                <a:spcPts val="605"/>
              </a:spcBef>
            </a:pPr>
            <a:r>
              <a:rPr sz="1400" b="1" spc="55" dirty="0">
                <a:latin typeface="Trebuchet MS"/>
                <a:cs typeface="Trebuchet MS"/>
              </a:rPr>
              <a:t>ПМ03</a:t>
            </a:r>
            <a:r>
              <a:rPr sz="1400" b="1" spc="-105" dirty="0">
                <a:latin typeface="Trebuchet MS"/>
                <a:cs typeface="Trebuchet MS"/>
              </a:rPr>
              <a:t> </a:t>
            </a:r>
            <a:r>
              <a:rPr sz="1400" spc="110" dirty="0">
                <a:solidFill>
                  <a:srgbClr val="FF0000"/>
                </a:solidFill>
                <a:latin typeface="Trebuchet MS"/>
                <a:cs typeface="Trebuchet MS"/>
              </a:rPr>
              <a:t>Во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sz="1400" spc="45" dirty="0">
                <a:solidFill>
                  <a:srgbClr val="FF0000"/>
                </a:solidFill>
                <a:latin typeface="Trebuchet MS"/>
                <a:cs typeface="Trebuchet MS"/>
              </a:rPr>
              <a:t>п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та</a:t>
            </a:r>
            <a:r>
              <a:rPr sz="1400" spc="45" dirty="0">
                <a:solidFill>
                  <a:srgbClr val="FF0000"/>
                </a:solidFill>
                <a:latin typeface="Trebuchet MS"/>
                <a:cs typeface="Trebuchet MS"/>
              </a:rPr>
              <a:t>те</a:t>
            </a:r>
            <a:r>
              <a:rPr sz="1400" spc="10" dirty="0">
                <a:solidFill>
                  <a:srgbClr val="FF0000"/>
                </a:solidFill>
                <a:latin typeface="Trebuchet MS"/>
                <a:cs typeface="Trebuchet MS"/>
              </a:rPr>
              <a:t>льная</a:t>
            </a:r>
            <a:r>
              <a:rPr sz="1400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де</a:t>
            </a:r>
            <a:r>
              <a:rPr sz="1400" spc="-10" dirty="0">
                <a:solidFill>
                  <a:srgbClr val="FF0000"/>
                </a:solidFill>
                <a:latin typeface="Trebuchet MS"/>
                <a:cs typeface="Trebuchet MS"/>
              </a:rPr>
              <a:t>я</a:t>
            </a:r>
            <a:r>
              <a:rPr sz="1400" spc="45" dirty="0">
                <a:solidFill>
                  <a:srgbClr val="FF0000"/>
                </a:solidFill>
                <a:latin typeface="Trebuchet MS"/>
                <a:cs typeface="Trebuchet MS"/>
              </a:rPr>
              <a:t>те</a:t>
            </a:r>
            <a:r>
              <a:rPr sz="1400" spc="10" dirty="0">
                <a:solidFill>
                  <a:srgbClr val="FF0000"/>
                </a:solidFill>
                <a:latin typeface="Trebuchet MS"/>
                <a:cs typeface="Trebuchet MS"/>
              </a:rPr>
              <a:t>л</a:t>
            </a:r>
            <a:r>
              <a:rPr sz="1400" spc="-5" dirty="0">
                <a:solidFill>
                  <a:srgbClr val="FF0000"/>
                </a:solidFill>
                <a:latin typeface="Trebuchet MS"/>
                <a:cs typeface="Trebuchet MS"/>
              </a:rPr>
              <a:t>ьность</a:t>
            </a:r>
            <a:r>
              <a:rPr sz="1400" spc="-5" dirty="0">
                <a:latin typeface="Trebuchet MS"/>
                <a:cs typeface="Trebuchet MS"/>
              </a:rPr>
              <a:t>,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к</a:t>
            </a:r>
            <a:r>
              <a:rPr sz="1400" spc="10" dirty="0">
                <a:latin typeface="Trebuchet MS"/>
                <a:cs typeface="Trebuchet MS"/>
              </a:rPr>
              <a:t>л</a:t>
            </a:r>
            <a:r>
              <a:rPr sz="1400" spc="55" dirty="0">
                <a:latin typeface="Trebuchet MS"/>
                <a:cs typeface="Trebuchet MS"/>
              </a:rPr>
              <a:t>асс</a:t>
            </a:r>
            <a:r>
              <a:rPr sz="1400" spc="50" dirty="0">
                <a:latin typeface="Trebuchet MS"/>
                <a:cs typeface="Trebuchet MS"/>
              </a:rPr>
              <a:t>н</a:t>
            </a:r>
            <a:r>
              <a:rPr sz="1400" spc="80" dirty="0">
                <a:latin typeface="Trebuchet MS"/>
                <a:cs typeface="Trebuchet MS"/>
              </a:rPr>
              <a:t>о</a:t>
            </a:r>
            <a:r>
              <a:rPr sz="1400" spc="40" dirty="0">
                <a:latin typeface="Trebuchet MS"/>
                <a:cs typeface="Trebuchet MS"/>
              </a:rPr>
              <a:t>е  </a:t>
            </a:r>
            <a:r>
              <a:rPr sz="1400" spc="50" dirty="0">
                <a:latin typeface="Trebuchet MS"/>
                <a:cs typeface="Trebuchet MS"/>
              </a:rPr>
              <a:t>руководство</a:t>
            </a:r>
            <a:endParaRPr sz="1400" dirty="0">
              <a:latin typeface="Trebuchet MS"/>
              <a:cs typeface="Trebuchet MS"/>
            </a:endParaRPr>
          </a:p>
          <a:p>
            <a:pPr marL="786130" marR="1223010" indent="39370">
              <a:lnSpc>
                <a:spcPct val="100000"/>
              </a:lnSpc>
              <a:spcBef>
                <a:spcPts val="1085"/>
              </a:spcBef>
            </a:pPr>
            <a:r>
              <a:rPr sz="1200" b="1" spc="80" dirty="0">
                <a:solidFill>
                  <a:srgbClr val="244694"/>
                </a:solidFill>
                <a:latin typeface="Trebuchet MS"/>
                <a:cs typeface="Trebuchet MS"/>
              </a:rPr>
              <a:t>ПМ</a:t>
            </a:r>
            <a:r>
              <a:rPr sz="1200" b="1" spc="-8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244694"/>
                </a:solidFill>
                <a:latin typeface="Trebuchet MS"/>
                <a:cs typeface="Trebuchet MS"/>
              </a:rPr>
              <a:t>соответствуют</a:t>
            </a:r>
            <a:r>
              <a:rPr sz="1200" b="1" spc="-11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44694"/>
                </a:solidFill>
                <a:latin typeface="Trebuchet MS"/>
                <a:cs typeface="Trebuchet MS"/>
              </a:rPr>
              <a:t>ВД,</a:t>
            </a:r>
            <a:r>
              <a:rPr sz="1200" b="1" spc="-75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spc="25" dirty="0" err="1">
                <a:solidFill>
                  <a:srgbClr val="244694"/>
                </a:solidFill>
                <a:latin typeface="Trebuchet MS"/>
                <a:cs typeface="Trebuchet MS"/>
              </a:rPr>
              <a:t>включают</a:t>
            </a:r>
            <a:r>
              <a:rPr lang="ru-RU" sz="1200" b="1" spc="-11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spc="15" dirty="0">
                <a:solidFill>
                  <a:srgbClr val="244694"/>
                </a:solidFill>
                <a:latin typeface="Trebuchet MS"/>
                <a:cs typeface="Trebuchet MS"/>
              </a:rPr>
              <a:t>МДК, </a:t>
            </a:r>
            <a:r>
              <a:rPr sz="1200" b="1" spc="2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44694"/>
                </a:solidFill>
                <a:latin typeface="Trebuchet MS"/>
                <a:cs typeface="Trebuchet MS"/>
              </a:rPr>
              <a:t>у</a:t>
            </a:r>
            <a:r>
              <a:rPr sz="1200" b="1" spc="-25" dirty="0">
                <a:solidFill>
                  <a:srgbClr val="244694"/>
                </a:solidFill>
                <a:latin typeface="Trebuchet MS"/>
                <a:cs typeface="Trebuchet MS"/>
              </a:rPr>
              <a:t>ч</a:t>
            </a:r>
            <a:r>
              <a:rPr sz="1200" b="1" spc="25" dirty="0">
                <a:solidFill>
                  <a:srgbClr val="244694"/>
                </a:solidFill>
                <a:latin typeface="Trebuchet MS"/>
                <a:cs typeface="Trebuchet MS"/>
              </a:rPr>
              <a:t>е</a:t>
            </a:r>
            <a:r>
              <a:rPr sz="1200" b="1" spc="40" dirty="0">
                <a:solidFill>
                  <a:srgbClr val="244694"/>
                </a:solidFill>
                <a:latin typeface="Trebuchet MS"/>
                <a:cs typeface="Trebuchet MS"/>
              </a:rPr>
              <a:t>б</a:t>
            </a:r>
            <a:r>
              <a:rPr sz="1200" b="1" spc="10" dirty="0">
                <a:solidFill>
                  <a:srgbClr val="244694"/>
                </a:solidFill>
                <a:latin typeface="Trebuchet MS"/>
                <a:cs typeface="Trebuchet MS"/>
              </a:rPr>
              <a:t>н</a:t>
            </a:r>
            <a:r>
              <a:rPr sz="1200" b="1" dirty="0">
                <a:solidFill>
                  <a:srgbClr val="244694"/>
                </a:solidFill>
                <a:latin typeface="Trebuchet MS"/>
                <a:cs typeface="Trebuchet MS"/>
              </a:rPr>
              <a:t>у</a:t>
            </a:r>
            <a:r>
              <a:rPr sz="1200" b="1" spc="65" dirty="0">
                <a:solidFill>
                  <a:srgbClr val="244694"/>
                </a:solidFill>
                <a:latin typeface="Trebuchet MS"/>
                <a:cs typeface="Trebuchet MS"/>
              </a:rPr>
              <a:t>ю</a:t>
            </a:r>
            <a:r>
              <a:rPr sz="1200" b="1" spc="-95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spc="15" dirty="0">
                <a:solidFill>
                  <a:srgbClr val="244694"/>
                </a:solidFill>
                <a:latin typeface="Trebuchet MS"/>
                <a:cs typeface="Trebuchet MS"/>
              </a:rPr>
              <a:t>и</a:t>
            </a:r>
            <a:r>
              <a:rPr sz="1200" b="1" spc="-8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244694"/>
                </a:solidFill>
                <a:latin typeface="Trebuchet MS"/>
                <a:cs typeface="Trebuchet MS"/>
              </a:rPr>
              <a:t>произв</a:t>
            </a:r>
            <a:r>
              <a:rPr sz="1200" b="1" spc="35" dirty="0">
                <a:solidFill>
                  <a:srgbClr val="244694"/>
                </a:solidFill>
                <a:latin typeface="Trebuchet MS"/>
                <a:cs typeface="Trebuchet MS"/>
              </a:rPr>
              <a:t>о</a:t>
            </a:r>
            <a:r>
              <a:rPr sz="1200" b="1" spc="10" dirty="0">
                <a:solidFill>
                  <a:srgbClr val="244694"/>
                </a:solidFill>
                <a:latin typeface="Trebuchet MS"/>
                <a:cs typeface="Trebuchet MS"/>
              </a:rPr>
              <a:t>д</a:t>
            </a:r>
            <a:r>
              <a:rPr sz="1200" b="1" spc="40" dirty="0">
                <a:solidFill>
                  <a:srgbClr val="244694"/>
                </a:solidFill>
                <a:latin typeface="Trebuchet MS"/>
                <a:cs typeface="Trebuchet MS"/>
              </a:rPr>
              <a:t>с</a:t>
            </a:r>
            <a:r>
              <a:rPr sz="1200" b="1" spc="15" dirty="0">
                <a:solidFill>
                  <a:srgbClr val="244694"/>
                </a:solidFill>
                <a:latin typeface="Trebuchet MS"/>
                <a:cs typeface="Trebuchet MS"/>
              </a:rPr>
              <a:t>тве</a:t>
            </a:r>
            <a:r>
              <a:rPr sz="1200" b="1" spc="10" dirty="0">
                <a:solidFill>
                  <a:srgbClr val="244694"/>
                </a:solidFill>
                <a:latin typeface="Trebuchet MS"/>
                <a:cs typeface="Trebuchet MS"/>
              </a:rPr>
              <a:t>нн</a:t>
            </a:r>
            <a:r>
              <a:rPr sz="1200" b="1" dirty="0">
                <a:solidFill>
                  <a:srgbClr val="244694"/>
                </a:solidFill>
                <a:latin typeface="Trebuchet MS"/>
                <a:cs typeface="Trebuchet MS"/>
              </a:rPr>
              <a:t>у</a:t>
            </a:r>
            <a:r>
              <a:rPr sz="1200" b="1" spc="65" dirty="0">
                <a:solidFill>
                  <a:srgbClr val="244694"/>
                </a:solidFill>
                <a:latin typeface="Trebuchet MS"/>
                <a:cs typeface="Trebuchet MS"/>
              </a:rPr>
              <a:t>ю</a:t>
            </a:r>
            <a:r>
              <a:rPr sz="1200" b="1" spc="-110" dirty="0">
                <a:solidFill>
                  <a:srgbClr val="244694"/>
                </a:solidFill>
                <a:latin typeface="Trebuchet MS"/>
                <a:cs typeface="Trebuchet MS"/>
              </a:rPr>
              <a:t> </a:t>
            </a:r>
            <a:r>
              <a:rPr sz="1200" b="1" spc="35" dirty="0">
                <a:solidFill>
                  <a:srgbClr val="244694"/>
                </a:solidFill>
                <a:latin typeface="Trebuchet MS"/>
                <a:cs typeface="Trebuchet MS"/>
              </a:rPr>
              <a:t>пр</a:t>
            </a:r>
            <a:r>
              <a:rPr sz="1200" b="1" spc="40" dirty="0">
                <a:solidFill>
                  <a:srgbClr val="244694"/>
                </a:solidFill>
                <a:latin typeface="Trebuchet MS"/>
                <a:cs typeface="Trebuchet MS"/>
              </a:rPr>
              <a:t>а</a:t>
            </a:r>
            <a:r>
              <a:rPr sz="1200" b="1" spc="20" dirty="0">
                <a:solidFill>
                  <a:srgbClr val="244694"/>
                </a:solidFill>
                <a:latin typeface="Trebuchet MS"/>
                <a:cs typeface="Trebuchet MS"/>
              </a:rPr>
              <a:t>ктики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051" y="2938399"/>
            <a:ext cx="5941695" cy="386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65455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Trebuchet MS"/>
                <a:cs typeface="Trebuchet MS"/>
              </a:rPr>
              <a:t>Русский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язык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культура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профессиональной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коммуникации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педагога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Trebuchet MS"/>
                <a:cs typeface="Trebuchet MS"/>
              </a:rPr>
              <a:t>Математика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b="1" spc="25" dirty="0">
                <a:latin typeface="Trebuchet MS"/>
                <a:cs typeface="Trebuchet MS"/>
              </a:rPr>
              <a:t>в</a:t>
            </a:r>
            <a:r>
              <a:rPr sz="1400" b="1" spc="-80" dirty="0">
                <a:latin typeface="Trebuchet MS"/>
                <a:cs typeface="Trebuchet MS"/>
              </a:rPr>
              <a:t> </a:t>
            </a:r>
            <a:r>
              <a:rPr sz="1400" b="1" spc="35" dirty="0">
                <a:latin typeface="Trebuchet MS"/>
                <a:cs typeface="Trebuchet MS"/>
              </a:rPr>
              <a:t>профессиональной</a:t>
            </a:r>
            <a:r>
              <a:rPr sz="1400" b="1" spc="-8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деятельности</a:t>
            </a:r>
            <a:r>
              <a:rPr sz="1400" b="1" spc="-60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учителя</a:t>
            </a:r>
            <a:endParaRPr sz="1400" b="1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35" dirty="0">
                <a:latin typeface="Trebuchet MS"/>
                <a:cs typeface="Trebuchet MS"/>
              </a:rPr>
              <a:t>Информатика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информационно-коммуникационные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технологии</a:t>
            </a:r>
            <a:endParaRPr sz="14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профессиональной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деятельности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65" dirty="0">
                <a:latin typeface="Trebuchet MS"/>
                <a:cs typeface="Trebuchet MS"/>
              </a:rPr>
              <a:t>Основ</a:t>
            </a:r>
            <a:r>
              <a:rPr sz="1400" spc="-10" dirty="0">
                <a:latin typeface="Trebuchet MS"/>
                <a:cs typeface="Trebuchet MS"/>
              </a:rPr>
              <a:t>ы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п</a:t>
            </a:r>
            <a:r>
              <a:rPr sz="1400" spc="30" dirty="0">
                <a:latin typeface="Trebuchet MS"/>
                <a:cs typeface="Trebuchet MS"/>
              </a:rPr>
              <a:t>ед</a:t>
            </a:r>
            <a:r>
              <a:rPr sz="1400" spc="15" dirty="0">
                <a:latin typeface="Trebuchet MS"/>
                <a:cs typeface="Trebuchet MS"/>
              </a:rPr>
              <a:t>агоги</a:t>
            </a:r>
            <a:r>
              <a:rPr sz="1400" spc="20" dirty="0">
                <a:latin typeface="Trebuchet MS"/>
                <a:cs typeface="Trebuchet MS"/>
              </a:rPr>
              <a:t>ки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65" dirty="0">
                <a:latin typeface="Trebuchet MS"/>
                <a:cs typeface="Trebuchet MS"/>
              </a:rPr>
              <a:t>Основ</a:t>
            </a:r>
            <a:r>
              <a:rPr sz="1400" spc="-10" dirty="0">
                <a:latin typeface="Trebuchet MS"/>
                <a:cs typeface="Trebuchet MS"/>
              </a:rPr>
              <a:t>ы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п</a:t>
            </a:r>
            <a:r>
              <a:rPr sz="1400" spc="45" dirty="0">
                <a:latin typeface="Trebuchet MS"/>
                <a:cs typeface="Trebuchet MS"/>
              </a:rPr>
              <a:t>сих</a:t>
            </a:r>
            <a:r>
              <a:rPr sz="1400" spc="50" dirty="0">
                <a:latin typeface="Trebuchet MS"/>
                <a:cs typeface="Trebuchet MS"/>
              </a:rPr>
              <a:t>о</a:t>
            </a:r>
            <a:r>
              <a:rPr sz="1400" spc="10" dirty="0">
                <a:latin typeface="Trebuchet MS"/>
                <a:cs typeface="Trebuchet MS"/>
              </a:rPr>
              <a:t>л</a:t>
            </a:r>
            <a:r>
              <a:rPr sz="1400" spc="80" dirty="0">
                <a:latin typeface="Trebuchet MS"/>
                <a:cs typeface="Trebuchet MS"/>
              </a:rPr>
              <a:t>о</a:t>
            </a:r>
            <a:r>
              <a:rPr sz="1400" spc="-45" dirty="0">
                <a:latin typeface="Trebuchet MS"/>
                <a:cs typeface="Trebuchet MS"/>
              </a:rPr>
              <a:t>г</a:t>
            </a:r>
            <a:r>
              <a:rPr sz="1400" spc="30" dirty="0">
                <a:latin typeface="Trebuchet MS"/>
                <a:cs typeface="Trebuchet MS"/>
              </a:rPr>
              <a:t>ии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110" dirty="0">
                <a:latin typeface="Trebuchet MS"/>
                <a:cs typeface="Trebuchet MS"/>
              </a:rPr>
              <a:t>Во</a:t>
            </a:r>
            <a:r>
              <a:rPr sz="1400" spc="40" dirty="0">
                <a:latin typeface="Trebuchet MS"/>
                <a:cs typeface="Trebuchet MS"/>
              </a:rPr>
              <a:t>зрастная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п</a:t>
            </a:r>
            <a:r>
              <a:rPr sz="1400" spc="45" dirty="0">
                <a:latin typeface="Trebuchet MS"/>
                <a:cs typeface="Trebuchet MS"/>
              </a:rPr>
              <a:t>сих</a:t>
            </a:r>
            <a:r>
              <a:rPr sz="1400" spc="50" dirty="0">
                <a:latin typeface="Trebuchet MS"/>
                <a:cs typeface="Trebuchet MS"/>
              </a:rPr>
              <a:t>о</a:t>
            </a:r>
            <a:r>
              <a:rPr sz="1400" spc="10" dirty="0">
                <a:latin typeface="Trebuchet MS"/>
                <a:cs typeface="Trebuchet MS"/>
              </a:rPr>
              <a:t>л</a:t>
            </a:r>
            <a:r>
              <a:rPr sz="1400" spc="80" dirty="0">
                <a:latin typeface="Trebuchet MS"/>
                <a:cs typeface="Trebuchet MS"/>
              </a:rPr>
              <a:t>о</a:t>
            </a:r>
            <a:r>
              <a:rPr sz="1400" spc="-45" dirty="0">
                <a:latin typeface="Trebuchet MS"/>
                <a:cs typeface="Trebuchet MS"/>
              </a:rPr>
              <a:t>г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10" dirty="0">
                <a:latin typeface="Trebuchet MS"/>
                <a:cs typeface="Trebuchet MS"/>
              </a:rPr>
              <a:t>я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25" dirty="0">
                <a:latin typeface="Trebuchet MS"/>
                <a:cs typeface="Trebuchet MS"/>
              </a:rPr>
              <a:t>Педагогическая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психология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35" dirty="0">
                <a:latin typeface="Trebuchet MS"/>
                <a:cs typeface="Trebuchet MS"/>
              </a:rPr>
              <a:t>Психология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общения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55" dirty="0">
                <a:latin typeface="Trebuchet MS"/>
                <a:cs typeface="Trebuchet MS"/>
              </a:rPr>
              <a:t>Возрастная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анатомия,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физиология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гигиена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5600" algn="l"/>
              </a:tabLst>
            </a:pPr>
            <a:r>
              <a:rPr sz="1400" spc="65" dirty="0">
                <a:latin typeface="Trebuchet MS"/>
                <a:cs typeface="Trebuchet MS"/>
              </a:rPr>
              <a:t>Правовое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обеспечение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профессиональной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деятельности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Основы</a:t>
            </a:r>
            <a:r>
              <a:rPr sz="1400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0000"/>
                </a:solidFill>
                <a:latin typeface="Trebuchet MS"/>
                <a:cs typeface="Trebuchet MS"/>
              </a:rPr>
              <a:t>педагогического</a:t>
            </a:r>
            <a:r>
              <a:rPr sz="14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мастерства</a:t>
            </a:r>
            <a:endParaRPr sz="1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Основы</a:t>
            </a:r>
            <a:r>
              <a:rPr sz="14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специальной</a:t>
            </a:r>
            <a:r>
              <a:rPr sz="1400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0000"/>
                </a:solidFill>
                <a:latin typeface="Trebuchet MS"/>
                <a:cs typeface="Trebuchet MS"/>
              </a:rPr>
              <a:t>педагогики</a:t>
            </a:r>
            <a:r>
              <a:rPr sz="1400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психологии</a:t>
            </a:r>
            <a:endParaRPr sz="1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marR="106807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Основы</a:t>
            </a:r>
            <a:r>
              <a:rPr sz="14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обучения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лиц</a:t>
            </a:r>
            <a:r>
              <a:rPr sz="14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особыми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образовательными </a:t>
            </a:r>
            <a:r>
              <a:rPr sz="1400" spc="-40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потребностями</a:t>
            </a:r>
            <a:endParaRPr sz="1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marR="1596390" indent="-34290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400" b="1" spc="110" dirty="0">
                <a:solidFill>
                  <a:srgbClr val="FF0000"/>
                </a:solidFill>
                <a:latin typeface="Trebuchet MS"/>
                <a:cs typeface="Trebuchet MS"/>
              </a:rPr>
              <a:t>П</a:t>
            </a:r>
            <a:r>
              <a:rPr sz="1400" b="1" spc="75" dirty="0">
                <a:solidFill>
                  <a:srgbClr val="FF0000"/>
                </a:solidFill>
                <a:latin typeface="Trebuchet MS"/>
                <a:cs typeface="Trebuchet MS"/>
              </a:rPr>
              <a:t>рое</a:t>
            </a:r>
            <a:r>
              <a:rPr sz="1400" b="1" spc="20" dirty="0">
                <a:solidFill>
                  <a:srgbClr val="FF0000"/>
                </a:solidFill>
                <a:latin typeface="Trebuchet MS"/>
                <a:cs typeface="Trebuchet MS"/>
              </a:rPr>
              <a:t>кт</a:t>
            </a:r>
            <a:r>
              <a:rPr sz="1400" b="1" spc="25" dirty="0">
                <a:solidFill>
                  <a:srgbClr val="FF0000"/>
                </a:solidFill>
                <a:latin typeface="Trebuchet MS"/>
                <a:cs typeface="Trebuchet MS"/>
              </a:rPr>
              <a:t>ная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и</a:t>
            </a:r>
            <a:r>
              <a:rPr sz="1400" spc="70" dirty="0">
                <a:latin typeface="Trebuchet MS"/>
                <a:cs typeface="Trebuchet MS"/>
              </a:rPr>
              <a:t>с</a:t>
            </a:r>
            <a:r>
              <a:rPr sz="1400" spc="60" dirty="0">
                <a:latin typeface="Trebuchet MS"/>
                <a:cs typeface="Trebuchet MS"/>
              </a:rPr>
              <a:t>с</a:t>
            </a:r>
            <a:r>
              <a:rPr sz="1400" spc="10" dirty="0">
                <a:latin typeface="Trebuchet MS"/>
                <a:cs typeface="Trebuchet MS"/>
              </a:rPr>
              <a:t>л</a:t>
            </a:r>
            <a:r>
              <a:rPr sz="1400" spc="30" dirty="0">
                <a:latin typeface="Trebuchet MS"/>
                <a:cs typeface="Trebuchet MS"/>
              </a:rPr>
              <a:t>ед</a:t>
            </a:r>
            <a:r>
              <a:rPr sz="1400" spc="80" dirty="0">
                <a:latin typeface="Trebuchet MS"/>
                <a:cs typeface="Trebuchet MS"/>
              </a:rPr>
              <a:t>о</a:t>
            </a: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40" dirty="0">
                <a:latin typeface="Trebuchet MS"/>
                <a:cs typeface="Trebuchet MS"/>
              </a:rPr>
              <a:t>а</a:t>
            </a:r>
            <a:r>
              <a:rPr sz="1400" spc="25" dirty="0">
                <a:latin typeface="Trebuchet MS"/>
                <a:cs typeface="Trebuchet MS"/>
              </a:rPr>
              <a:t>т</a:t>
            </a:r>
            <a:r>
              <a:rPr sz="1400" spc="30" dirty="0">
                <a:latin typeface="Trebuchet MS"/>
                <a:cs typeface="Trebuchet MS"/>
              </a:rPr>
              <a:t>е</a:t>
            </a:r>
            <a:r>
              <a:rPr sz="1400" spc="40" dirty="0">
                <a:latin typeface="Trebuchet MS"/>
                <a:cs typeface="Trebuchet MS"/>
              </a:rPr>
              <a:t>л</a:t>
            </a:r>
            <a:r>
              <a:rPr sz="1400" spc="15" dirty="0">
                <a:latin typeface="Trebuchet MS"/>
                <a:cs typeface="Trebuchet MS"/>
              </a:rPr>
              <a:t>ьс</a:t>
            </a:r>
            <a:r>
              <a:rPr sz="1400" spc="5" dirty="0">
                <a:latin typeface="Trebuchet MS"/>
                <a:cs typeface="Trebuchet MS"/>
              </a:rPr>
              <a:t>к</a:t>
            </a:r>
            <a:r>
              <a:rPr sz="1400" spc="20" dirty="0">
                <a:latin typeface="Trebuchet MS"/>
                <a:cs typeface="Trebuchet MS"/>
              </a:rPr>
              <a:t>ая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де</a:t>
            </a:r>
            <a:r>
              <a:rPr sz="1400" spc="-10" dirty="0">
                <a:solidFill>
                  <a:srgbClr val="FF0000"/>
                </a:solidFill>
                <a:latin typeface="Trebuchet MS"/>
                <a:cs typeface="Trebuchet MS"/>
              </a:rPr>
              <a:t>я</a:t>
            </a:r>
            <a:r>
              <a:rPr sz="1400" spc="45" dirty="0">
                <a:solidFill>
                  <a:srgbClr val="FF0000"/>
                </a:solidFill>
                <a:latin typeface="Trebuchet MS"/>
                <a:cs typeface="Trebuchet MS"/>
              </a:rPr>
              <a:t>те</a:t>
            </a:r>
            <a:r>
              <a:rPr sz="1400" spc="10" dirty="0">
                <a:solidFill>
                  <a:srgbClr val="FF0000"/>
                </a:solidFill>
                <a:latin typeface="Trebuchet MS"/>
                <a:cs typeface="Trebuchet MS"/>
              </a:rPr>
              <a:t>л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ьнос</a:t>
            </a:r>
            <a:r>
              <a:rPr sz="1400" spc="20" dirty="0">
                <a:solidFill>
                  <a:srgbClr val="FF0000"/>
                </a:solidFill>
                <a:latin typeface="Trebuchet MS"/>
                <a:cs typeface="Trebuchet MS"/>
              </a:rPr>
              <a:t>т</a:t>
            </a:r>
            <a:r>
              <a:rPr sz="1400" spc="-20" dirty="0">
                <a:solidFill>
                  <a:srgbClr val="FF0000"/>
                </a:solidFill>
                <a:latin typeface="Trebuchet MS"/>
                <a:cs typeface="Trebuchet MS"/>
              </a:rPr>
              <a:t>ь  </a:t>
            </a:r>
            <a:r>
              <a:rPr sz="1400" spc="25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4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Trebuchet MS"/>
                <a:cs typeface="Trebuchet MS"/>
              </a:rPr>
              <a:t>профессиональной</a:t>
            </a:r>
            <a:r>
              <a:rPr sz="14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0000"/>
                </a:solidFill>
                <a:latin typeface="Trebuchet MS"/>
                <a:cs typeface="Trebuchet MS"/>
              </a:rPr>
              <a:t>сфере</a:t>
            </a:r>
            <a:endParaRPr sz="1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43470" y="4116070"/>
            <a:ext cx="446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FF0000"/>
                </a:solidFill>
                <a:latin typeface="Trebuchet MS"/>
                <a:cs typeface="Trebuchet MS"/>
              </a:rPr>
              <a:t>! </a:t>
            </a:r>
            <a:r>
              <a:rPr sz="1400" b="1" spc="55" dirty="0">
                <a:latin typeface="Trebuchet MS"/>
                <a:cs typeface="Trebuchet MS"/>
              </a:rPr>
              <a:t>ПМ04</a:t>
            </a:r>
            <a:r>
              <a:rPr sz="1400" b="1" spc="-95" dirty="0"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на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выбор</a:t>
            </a:r>
            <a:r>
              <a:rPr sz="1400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285" dirty="0">
                <a:solidFill>
                  <a:srgbClr val="FF0000"/>
                </a:solidFill>
                <a:latin typeface="Trebuchet MS"/>
                <a:cs typeface="Trebuchet MS"/>
              </a:rPr>
              <a:t>–</a:t>
            </a:r>
            <a:r>
              <a:rPr sz="1400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rebuchet MS"/>
                <a:cs typeface="Trebuchet MS"/>
              </a:rPr>
              <a:t>по</a:t>
            </a:r>
            <a:r>
              <a:rPr sz="14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0000"/>
                </a:solidFill>
                <a:latin typeface="Trebuchet MS"/>
                <a:cs typeface="Trebuchet MS"/>
              </a:rPr>
              <a:t>направленности</a:t>
            </a:r>
            <a:r>
              <a:rPr sz="14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Trebuchet MS"/>
                <a:cs typeface="Trebuchet MS"/>
              </a:rPr>
              <a:t>(след.</a:t>
            </a:r>
            <a:r>
              <a:rPr sz="14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0000"/>
                </a:solidFill>
                <a:latin typeface="Trebuchet MS"/>
                <a:cs typeface="Trebuchet MS"/>
              </a:rPr>
              <a:t>слайд)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1979" y="409254"/>
            <a:ext cx="116680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200" b="1" spc="120" dirty="0"/>
              <a:t>СТРУКТУРА ОБРАЗОВАТЕЛЬНОЙ ПРОГРАММЫ ПО СПЕЦИАЛЬНОСТИ 44.02.02 ПРЕПОДАВАНИЕВ НАЧАЛЬНЫХ КЛАССАХ (квалификация «Учитель начальных классов»)</a:t>
            </a:r>
            <a:endParaRPr sz="2200" b="1" spc="120" dirty="0"/>
          </a:p>
        </p:txBody>
      </p:sp>
      <p:sp>
        <p:nvSpPr>
          <p:cNvPr id="12" name="object 12"/>
          <p:cNvSpPr txBox="1"/>
          <p:nvPr/>
        </p:nvSpPr>
        <p:spPr>
          <a:xfrm>
            <a:off x="6972300" y="4716779"/>
            <a:ext cx="4715510" cy="361315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523875">
              <a:lnSpc>
                <a:spcPct val="100000"/>
              </a:lnSpc>
              <a:spcBef>
                <a:spcPts val="535"/>
              </a:spcBef>
            </a:pP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Производств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нн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ая</a:t>
            </a:r>
            <a:r>
              <a:rPr sz="14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ракти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4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рофил</a:t>
            </a:r>
            <a:r>
              <a:rPr sz="1400" b="1" spc="85" dirty="0">
                <a:solidFill>
                  <a:srgbClr val="FFFFFF"/>
                </a:solidFill>
                <a:latin typeface="Trebuchet MS"/>
                <a:cs typeface="Trebuchet MS"/>
              </a:rPr>
              <a:t>ю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2300" y="5471159"/>
            <a:ext cx="4715510" cy="360045"/>
          </a:xfrm>
          <a:prstGeom prst="rect">
            <a:avLst/>
          </a:prstGeom>
          <a:solidFill>
            <a:srgbClr val="2B51AE"/>
          </a:solidFill>
          <a:ln w="12700">
            <a:solidFill>
              <a:srgbClr val="E7E6E6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Государственная</a:t>
            </a:r>
            <a:r>
              <a:rPr sz="14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итоговая</a:t>
            </a:r>
            <a:r>
              <a:rPr sz="14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аттестация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ADB8289-DD52-D183-49D6-B2181125AE85}"/>
              </a:ext>
            </a:extLst>
          </p:cNvPr>
          <p:cNvSpPr/>
          <p:nvPr/>
        </p:nvSpPr>
        <p:spPr>
          <a:xfrm>
            <a:off x="3061950" y="90858"/>
            <a:ext cx="8715141" cy="293250"/>
          </a:xfrm>
          <a:prstGeom prst="rect">
            <a:avLst/>
          </a:prstGeom>
          <a:solidFill>
            <a:srgbClr val="AE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ГБПОУ ВО «Губернский педагогический колледж»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D5B7BDB-4F57-1286-61E8-1CDDC8B2D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758" y="5956879"/>
            <a:ext cx="766549" cy="6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EC805C-4279-26DF-5A03-C690BC95B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526" y="160281"/>
            <a:ext cx="12192000" cy="6858000"/>
          </a:xfrm>
          <a:prstGeom prst="rect">
            <a:avLst/>
          </a:prstGeom>
          <a:effectLst>
            <a:glow rad="762000">
              <a:schemeClr val="accent1">
                <a:alpha val="46000"/>
              </a:schemeClr>
            </a:glow>
          </a:effectLst>
        </p:spPr>
      </p:pic>
      <p:sp>
        <p:nvSpPr>
          <p:cNvPr id="4" name="object 4"/>
          <p:cNvSpPr txBox="1"/>
          <p:nvPr/>
        </p:nvSpPr>
        <p:spPr>
          <a:xfrm>
            <a:off x="12014707" y="6441744"/>
            <a:ext cx="990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25" dirty="0">
                <a:solidFill>
                  <a:srgbClr val="1F3863"/>
                </a:solidFill>
                <a:latin typeface="Trebuchet MS"/>
                <a:cs typeface="Trebuchet MS"/>
              </a:rPr>
              <a:t>4</a:t>
            </a:r>
            <a:endParaRPr sz="105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/>
          </p:nvPr>
        </p:nvGraphicFramePr>
        <p:xfrm>
          <a:off x="86610" y="1765141"/>
          <a:ext cx="11507727" cy="39805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0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35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438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3858"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254635">
                        <a:lnSpc>
                          <a:spcPts val="1630"/>
                        </a:lnSpc>
                        <a:spcBef>
                          <a:spcPts val="250"/>
                        </a:spcBef>
                      </a:pPr>
                      <a:r>
                        <a:rPr sz="16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направленности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Вид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деятельности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выбору)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1630"/>
                        </a:lnSpc>
                        <a:spcBef>
                          <a:spcPts val="250"/>
                        </a:spcBef>
                      </a:pPr>
                      <a:r>
                        <a:rPr sz="16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соответствии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направленностью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ПМ</a:t>
                      </a:r>
                      <a:endParaRPr sz="16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498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40" dirty="0">
                          <a:latin typeface="Trebuchet MS"/>
                          <a:cs typeface="Trebuchet MS"/>
                        </a:rPr>
                        <a:t>Художественно-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68580" marR="683895">
                        <a:lnSpc>
                          <a:spcPct val="114999"/>
                        </a:lnSpc>
                      </a:pPr>
                      <a:r>
                        <a:rPr sz="1600" b="1" spc="-5" dirty="0">
                          <a:latin typeface="Trebuchet MS"/>
                          <a:cs typeface="Trebuchet MS"/>
                        </a:rPr>
                        <a:t>э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сте</a:t>
                      </a:r>
                      <a:r>
                        <a:rPr sz="1600" b="1" spc="-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ическое  </a:t>
                      </a:r>
                      <a:r>
                        <a:rPr sz="1600" b="1" spc="30" dirty="0">
                          <a:latin typeface="Trebuchet MS"/>
                          <a:cs typeface="Trebuchet MS"/>
                        </a:rPr>
                        <a:t>развитие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30" dirty="0">
                          <a:latin typeface="Trebuchet MS"/>
                          <a:cs typeface="Trebuchet MS"/>
                        </a:rPr>
                        <a:t>организация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60" dirty="0">
                          <a:latin typeface="Trebuchet MS"/>
                          <a:cs typeface="Trebuchet MS"/>
                        </a:rPr>
                        <a:t>процесса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разработки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0" dirty="0">
                          <a:latin typeface="Trebuchet MS"/>
                          <a:cs typeface="Trebuchet MS"/>
                        </a:rPr>
                        <a:t>реализации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68580" marR="606425">
                        <a:lnSpc>
                          <a:spcPct val="114999"/>
                        </a:lnSpc>
                      </a:pPr>
                      <a:r>
                        <a:rPr sz="1600" spc="35" dirty="0">
                          <a:latin typeface="Trebuchet MS"/>
                          <a:cs typeface="Trebuchet MS"/>
                        </a:rPr>
                        <a:t>парциальной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5" dirty="0">
                          <a:latin typeface="Trebuchet MS"/>
                          <a:cs typeface="Trebuchet MS"/>
                        </a:rPr>
                        <a:t>образовательной</a:t>
                      </a:r>
                      <a:r>
                        <a:rPr sz="16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программы </a:t>
                      </a:r>
                      <a:r>
                        <a:rPr sz="1600" spc="-40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области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дожественно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э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ти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ес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</a:t>
                      </a:r>
                    </a:p>
                    <a:p>
                      <a:pPr marL="68580" marR="281940">
                        <a:lnSpc>
                          <a:spcPct val="114999"/>
                        </a:lnSpc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раз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ит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аправле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ни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6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6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выбору: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тмика</a:t>
                      </a:r>
                      <a:r>
                        <a:rPr sz="16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основы 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ореогр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ии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зобр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тель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ое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ск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сст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о,  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конструктивно-модельная</a:t>
                      </a:r>
                      <a:r>
                        <a:rPr sz="16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" dirty="0">
                          <a:latin typeface="Trebuchet MS"/>
                          <a:cs typeface="Trebuchet MS"/>
                        </a:rPr>
                        <a:t>деятельность)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0" dirty="0">
                          <a:latin typeface="Trebuchet MS"/>
                          <a:cs typeface="Trebuchet MS"/>
                        </a:rPr>
                        <a:t>выбору)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Trebuchet MS"/>
                          <a:cs typeface="Trebuchet MS"/>
                        </a:rPr>
                        <a:t>ПМ06</a:t>
                      </a:r>
                      <a:r>
                        <a:rPr sz="16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(1)</a:t>
                      </a:r>
                      <a:r>
                        <a:rPr sz="1600" b="1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Ор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анизац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роцесса</a:t>
                      </a:r>
                      <a:r>
                        <a:rPr sz="16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 err="1">
                          <a:latin typeface="Trebuchet MS"/>
                          <a:cs typeface="Trebuchet MS"/>
                        </a:rPr>
                        <a:t>разработки</a:t>
                      </a:r>
                      <a:r>
                        <a:rPr sz="16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lang="ru-RU" sz="16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0" dirty="0" err="1">
                          <a:latin typeface="Trebuchet MS"/>
                          <a:cs typeface="Trebuchet MS"/>
                        </a:rPr>
                        <a:t>реализации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парциальной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5" dirty="0">
                          <a:latin typeface="Trebuchet MS"/>
                          <a:cs typeface="Trebuchet MS"/>
                        </a:rPr>
                        <a:t>образовательной </a:t>
                      </a:r>
                      <a:r>
                        <a:rPr sz="1600" spc="-4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программы </a:t>
                      </a:r>
                      <a:r>
                        <a:rPr sz="1600" spc="25" dirty="0"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области художественно- </a:t>
                      </a:r>
                      <a:r>
                        <a:rPr sz="1600" spc="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0" dirty="0">
                          <a:latin typeface="Trebuchet MS"/>
                          <a:cs typeface="Trebuchet MS"/>
                        </a:rPr>
                        <a:t>эстетического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развития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153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30" dirty="0">
                          <a:latin typeface="Trebuchet MS"/>
                          <a:cs typeface="Trebuchet MS"/>
                        </a:rPr>
                        <a:t>Физическое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30" dirty="0">
                          <a:latin typeface="Trebuchet MS"/>
                          <a:cs typeface="Trebuchet MS"/>
                        </a:rPr>
                        <a:t>развитие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30" dirty="0">
                          <a:latin typeface="Trebuchet MS"/>
                          <a:cs typeface="Trebuchet MS"/>
                        </a:rPr>
                        <a:t>организация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60" dirty="0">
                          <a:latin typeface="Trebuchet MS"/>
                          <a:cs typeface="Trebuchet MS"/>
                        </a:rPr>
                        <a:t>процесса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разработки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0" dirty="0">
                          <a:latin typeface="Trebuchet MS"/>
                          <a:cs typeface="Trebuchet MS"/>
                        </a:rPr>
                        <a:t>реализации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68580" marR="464184">
                        <a:lnSpc>
                          <a:spcPct val="114999"/>
                        </a:lnSpc>
                      </a:pPr>
                      <a:r>
                        <a:rPr sz="1600" spc="35" dirty="0">
                          <a:latin typeface="Trebuchet MS"/>
                          <a:cs typeface="Trebuchet MS"/>
                        </a:rPr>
                        <a:t>парциальной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45" dirty="0">
                          <a:latin typeface="Trebuchet MS"/>
                          <a:cs typeface="Trebuchet MS"/>
                        </a:rPr>
                        <a:t>образовательной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программы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5" dirty="0"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sz="1600" spc="-4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области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0" dirty="0">
                          <a:latin typeface="Trebuchet MS"/>
                          <a:cs typeface="Trebuchet MS"/>
                        </a:rPr>
                        <a:t>физического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развития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5" dirty="0">
                          <a:latin typeface="Trebuchet MS"/>
                          <a:cs typeface="Trebuchet MS"/>
                        </a:rPr>
                        <a:t>выбору)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Trebuchet MS"/>
                          <a:cs typeface="Trebuchet MS"/>
                        </a:rPr>
                        <a:t>ПМ06</a:t>
                      </a:r>
                      <a:r>
                        <a:rPr sz="16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(2)</a:t>
                      </a:r>
                      <a:r>
                        <a:rPr sz="1600" b="1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Ор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анизац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роцесса</a:t>
                      </a:r>
                      <a:r>
                        <a:rPr sz="1600" b="1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 err="1">
                          <a:latin typeface="Trebuchet MS"/>
                          <a:cs typeface="Trebuchet MS"/>
                        </a:rPr>
                        <a:t>разработки</a:t>
                      </a:r>
                      <a:r>
                        <a:rPr sz="16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 err="1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spc="40" dirty="0" err="1">
                          <a:latin typeface="Trebuchet MS"/>
                          <a:cs typeface="Trebuchet MS"/>
                        </a:rPr>
                        <a:t>реализации</a:t>
                      </a:r>
                      <a:r>
                        <a:rPr sz="1600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парциальной </a:t>
                      </a:r>
                      <a:r>
                        <a:rPr sz="1600" spc="45" dirty="0">
                          <a:latin typeface="Trebuchet MS"/>
                          <a:cs typeface="Trebuchet MS"/>
                        </a:rPr>
                        <a:t>образовательной 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программы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области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0" dirty="0">
                          <a:latin typeface="Trebuchet MS"/>
                          <a:cs typeface="Trebuchet MS"/>
                        </a:rPr>
                        <a:t>физического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развития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01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latin typeface="Trebuchet MS"/>
                          <a:cs typeface="Trebuchet MS"/>
                        </a:rPr>
                        <a:t>Развитие</a:t>
                      </a:r>
                      <a:r>
                        <a:rPr sz="16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детей</a:t>
                      </a:r>
                    </a:p>
                    <a:p>
                      <a:pPr marL="68580">
                        <a:lnSpc>
                          <a:spcPts val="1625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Trebuchet MS"/>
                          <a:cs typeface="Trebuchet MS"/>
                        </a:rPr>
                        <a:t>ран</a:t>
                      </a:r>
                      <a:r>
                        <a:rPr sz="1600" b="1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его</a:t>
                      </a:r>
                      <a:r>
                        <a:rPr sz="16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возр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ста</a:t>
                      </a: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0" dirty="0">
                          <a:latin typeface="Trebuchet MS"/>
                          <a:cs typeface="Trebuchet MS"/>
                        </a:rPr>
                        <a:t>ор</a:t>
                      </a:r>
                      <a:r>
                        <a:rPr sz="1600" b="0" spc="-10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анизац</a:t>
                      </a:r>
                      <a:r>
                        <a:rPr sz="1600" b="0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600" b="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образовате</a:t>
                      </a:r>
                      <a:r>
                        <a:rPr sz="1600" b="0" spc="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ьного</a:t>
                      </a:r>
                      <a:r>
                        <a:rPr sz="1600" b="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-1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роцесса</a:t>
                      </a:r>
                      <a:r>
                        <a:rPr sz="1600" b="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в</a:t>
                      </a:r>
                    </a:p>
                    <a:p>
                      <a:pPr marL="68580">
                        <a:lnSpc>
                          <a:spcPts val="1625"/>
                        </a:lnSpc>
                        <a:spcBef>
                          <a:spcPts val="250"/>
                        </a:spcBef>
                      </a:pPr>
                      <a:r>
                        <a:rPr sz="1600" b="0" spc="25" dirty="0">
                          <a:latin typeface="Trebuchet MS"/>
                          <a:cs typeface="Trebuchet MS"/>
                        </a:rPr>
                        <a:t>группах</a:t>
                      </a:r>
                      <a:r>
                        <a:rPr sz="1600" b="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35" dirty="0">
                          <a:latin typeface="Trebuchet MS"/>
                          <a:cs typeface="Trebuchet MS"/>
                        </a:rPr>
                        <a:t>детей</a:t>
                      </a:r>
                      <a:r>
                        <a:rPr sz="1600" b="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40" dirty="0">
                          <a:latin typeface="Trebuchet MS"/>
                          <a:cs typeface="Trebuchet MS"/>
                        </a:rPr>
                        <a:t>раннего</a:t>
                      </a:r>
                      <a:r>
                        <a:rPr sz="1600" b="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50" dirty="0">
                          <a:latin typeface="Trebuchet MS"/>
                          <a:cs typeface="Trebuchet MS"/>
                        </a:rPr>
                        <a:t>возраста</a:t>
                      </a:r>
                      <a:r>
                        <a:rPr sz="1600" b="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-15" dirty="0"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sz="1600" b="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25" dirty="0">
                          <a:latin typeface="Trebuchet MS"/>
                          <a:cs typeface="Trebuchet MS"/>
                        </a:rPr>
                        <a:t>выбору)</a:t>
                      </a:r>
                      <a:endParaRPr sz="1600" b="0" dirty="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0" dirty="0">
                          <a:latin typeface="Trebuchet MS"/>
                          <a:cs typeface="Trebuchet MS"/>
                        </a:rPr>
                        <a:t>ПМ06</a:t>
                      </a:r>
                      <a:r>
                        <a:rPr sz="1600" b="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600" b="0" spc="-10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600" b="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Ор</a:t>
                      </a:r>
                      <a:r>
                        <a:rPr sz="1600" b="0" spc="-10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анизац</a:t>
                      </a:r>
                      <a:r>
                        <a:rPr sz="1600" b="0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600" b="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образовате</a:t>
                      </a:r>
                      <a:r>
                        <a:rPr sz="1600" b="0" spc="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ьн</a:t>
                      </a:r>
                      <a:r>
                        <a:rPr sz="1600" b="0" spc="-1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600" b="0" spc="-5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600" b="0" dirty="0">
                          <a:latin typeface="Trebuchet MS"/>
                          <a:cs typeface="Trebuchet MS"/>
                        </a:rPr>
                        <a:t>о</a:t>
                      </a:r>
                    </a:p>
                    <a:p>
                      <a:pPr marL="69215">
                        <a:lnSpc>
                          <a:spcPts val="1625"/>
                        </a:lnSpc>
                        <a:spcBef>
                          <a:spcPts val="250"/>
                        </a:spcBef>
                      </a:pPr>
                      <a:r>
                        <a:rPr sz="1600" b="0" spc="60" dirty="0">
                          <a:latin typeface="Trebuchet MS"/>
                          <a:cs typeface="Trebuchet MS"/>
                        </a:rPr>
                        <a:t>процесса</a:t>
                      </a:r>
                      <a:r>
                        <a:rPr sz="1600" b="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2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b="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25" dirty="0">
                          <a:latin typeface="Trebuchet MS"/>
                          <a:cs typeface="Trebuchet MS"/>
                        </a:rPr>
                        <a:t>группах</a:t>
                      </a:r>
                      <a:r>
                        <a:rPr sz="1600" b="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35" dirty="0">
                          <a:latin typeface="Trebuchet MS"/>
                          <a:cs typeface="Trebuchet MS"/>
                        </a:rPr>
                        <a:t>детей</a:t>
                      </a:r>
                      <a:r>
                        <a:rPr sz="1600" b="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40" dirty="0">
                          <a:latin typeface="Trebuchet MS"/>
                          <a:cs typeface="Trebuchet MS"/>
                        </a:rPr>
                        <a:t>раннего</a:t>
                      </a:r>
                      <a:r>
                        <a:rPr sz="1600" b="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0" spc="50" dirty="0">
                          <a:latin typeface="Trebuchet MS"/>
                          <a:cs typeface="Trebuchet MS"/>
                        </a:rPr>
                        <a:t>возраста</a:t>
                      </a:r>
                      <a:endParaRPr sz="1600" b="0" dirty="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546542" y="6169988"/>
            <a:ext cx="9098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1F3863"/>
                </a:solidFill>
                <a:latin typeface="Trebuchet MS"/>
                <a:cs typeface="Trebuchet MS"/>
              </a:rPr>
              <a:t>Направленность образовательной </a:t>
            </a:r>
            <a:r>
              <a:rPr sz="1800" spc="45" dirty="0">
                <a:solidFill>
                  <a:srgbClr val="1F3863"/>
                </a:solidFill>
                <a:latin typeface="Trebuchet MS"/>
                <a:cs typeface="Trebuchet MS"/>
              </a:rPr>
              <a:t>программы </a:t>
            </a:r>
            <a:r>
              <a:rPr sz="1800" spc="55" dirty="0">
                <a:solidFill>
                  <a:srgbClr val="1F3863"/>
                </a:solidFill>
                <a:latin typeface="Trebuchet MS"/>
                <a:cs typeface="Trebuchet MS"/>
              </a:rPr>
              <a:t>конкретизирует </a:t>
            </a:r>
            <a:r>
              <a:rPr sz="1800" spc="65" dirty="0">
                <a:solidFill>
                  <a:srgbClr val="1F3863"/>
                </a:solidFill>
                <a:latin typeface="Trebuchet MS"/>
                <a:cs typeface="Trebuchet MS"/>
              </a:rPr>
              <a:t>содержание </a:t>
            </a:r>
            <a:r>
              <a:rPr sz="1800" spc="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F3863"/>
                </a:solidFill>
                <a:latin typeface="Trebuchet MS"/>
                <a:cs typeface="Trebuchet MS"/>
              </a:rPr>
              <a:t>образовательной</a:t>
            </a:r>
            <a:r>
              <a:rPr sz="1800" spc="-5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F3863"/>
                </a:solidFill>
                <a:latin typeface="Trebuchet MS"/>
                <a:cs typeface="Trebuchet MS"/>
              </a:rPr>
              <a:t>программы</a:t>
            </a:r>
            <a:r>
              <a:rPr sz="1800" spc="-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F3863"/>
                </a:solidFill>
                <a:latin typeface="Trebuchet MS"/>
                <a:cs typeface="Trebuchet MS"/>
              </a:rPr>
              <a:t>путем</a:t>
            </a:r>
            <a:r>
              <a:rPr sz="1800" spc="-5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F3863"/>
                </a:solidFill>
                <a:latin typeface="Trebuchet MS"/>
                <a:cs typeface="Trebuchet MS"/>
              </a:rPr>
              <a:t>ориентации</a:t>
            </a:r>
            <a:r>
              <a:rPr sz="1800" spc="-6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F3863"/>
                </a:solidFill>
                <a:latin typeface="Trebuchet MS"/>
                <a:cs typeface="Trebuchet MS"/>
              </a:rPr>
              <a:t>на</a:t>
            </a:r>
            <a:r>
              <a:rPr sz="1800" spc="-6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F3863"/>
                </a:solidFill>
                <a:latin typeface="Trebuchet MS"/>
                <a:cs typeface="Trebuchet MS"/>
              </a:rPr>
              <a:t>конкретный</a:t>
            </a:r>
            <a:r>
              <a:rPr sz="1800" spc="-3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F3863"/>
                </a:solidFill>
                <a:latin typeface="Trebuchet MS"/>
                <a:cs typeface="Trebuchet MS"/>
              </a:rPr>
              <a:t>вид</a:t>
            </a:r>
            <a:r>
              <a:rPr sz="1800" spc="-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F3863"/>
                </a:solidFill>
                <a:latin typeface="Trebuchet MS"/>
                <a:cs typeface="Trebuchet MS"/>
              </a:rPr>
              <a:t>деятельности.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8CE9D9E1-7F88-3ED2-D3A8-42164676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01" y="748960"/>
            <a:ext cx="11031462" cy="104644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/>
              <a:t>НАПРАВЛЕННОСТИ  В ПООП СПО ПО СПЕЦИАЛЬНОСТИ 44.02.01 ДОШКОЛЬНОЕ ОБРАЗОВАНИЕ (квалификация «Воспитатель детей дошкольного возраста») 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BA098E7-07AA-75EB-3A36-4EF5D389B988}"/>
              </a:ext>
            </a:extLst>
          </p:cNvPr>
          <p:cNvSpPr/>
          <p:nvPr/>
        </p:nvSpPr>
        <p:spPr>
          <a:xfrm>
            <a:off x="3134722" y="267305"/>
            <a:ext cx="8715141" cy="369332"/>
          </a:xfrm>
          <a:prstGeom prst="rect">
            <a:avLst/>
          </a:prstGeom>
          <a:solidFill>
            <a:srgbClr val="AE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ГБПОУ ВО «Губернский педагогический колледж»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7583ADB-9356-A1F6-09F1-523ECF737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294" y="5921296"/>
            <a:ext cx="1009569" cy="9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4" id="{A8E34CA9-66C9-6B42-A982-9721BC248D37}" vid="{96F5A192-4CF7-C547-B800-5AE928EAB78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1711</Words>
  <Application>Microsoft Office PowerPoint</Application>
  <PresentationFormat>Произвольный</PresentationFormat>
  <Paragraphs>284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ОБРАЗОВАТЕЛЬНОЙ ПРОГРАММЫ ПО  СПЕЦИАЛЬНОСТИ  44.02.01  ДОШКОЛЬНОЕ ОБРАЗОВАНИЕ  квалификация «Воспитатель детей дошкольного возраста»</vt:lpstr>
      <vt:lpstr>НАПРАВЛЕННОСТИ  В ПООП СПО ПО СПЕЦИАЛЬНОСТИ 44.02.01 ДОШКОЛЬНОЕ ОБРАЗОВАНИЕ (квалификация «Воспитатель детей дошкольного возраста»)  </vt:lpstr>
      <vt:lpstr>СТРУКТУРА ОБРАЗОВАТЕЛЬНОЙ ПРОГРАММЫ ПО СПЕЦИАЛЬНОСТИ 44.02.02 ПРЕПОДАВАНИЕВ НАЧАЛЬНЫХ КЛАССАХ (квалификация «Учитель начальных классов»)</vt:lpstr>
      <vt:lpstr>НАПРАВЛЕННОСТИ  В ПООП СПО ПО СПЕЦИАЛЬНОСТИ 44.02.01 ДОШКОЛЬНОЕ ОБРАЗОВАНИЕ (квалификация «Воспитатель детей дошкольного возраста»)  </vt:lpstr>
      <vt:lpstr>СТРУКТУРА ОБРАЗОВАТЕЛЬНОЙ ПРОГРАММЫ ПО СПЕЦИАЛЬНОСТИ 44.02.02 ПРЕПОДАВАНИЕВ НАЧАЛЬНЫХ КЛАССАХ (квалификация «Учитель начальных классов»)</vt:lpstr>
      <vt:lpstr>НАПРАВЛЕННОСТИ В ПООП СПО</vt:lpstr>
      <vt:lpstr>НОРМАТИВНЫЕ ОСНОВАНИЯ РАЗРАБОТКИ ПООП СПО по специальностям 44.02.01 Дошкольное образование, 44.02.02 Преподавание в начальных классах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Zheltow Maxim</dc:creator>
  <cp:lastModifiedBy>Admin</cp:lastModifiedBy>
  <cp:revision>31</cp:revision>
  <dcterms:created xsi:type="dcterms:W3CDTF">2023-02-15T12:56:03Z</dcterms:created>
  <dcterms:modified xsi:type="dcterms:W3CDTF">2023-05-11T05:26:47Z</dcterms:modified>
</cp:coreProperties>
</file>