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8"/>
  </p:notesMasterIdLst>
  <p:sldIdLst>
    <p:sldId id="256" r:id="rId4"/>
    <p:sldId id="262" r:id="rId5"/>
    <p:sldId id="281" r:id="rId6"/>
    <p:sldId id="263" r:id="rId7"/>
    <p:sldId id="282" r:id="rId8"/>
    <p:sldId id="261" r:id="rId9"/>
    <p:sldId id="283" r:id="rId10"/>
    <p:sldId id="265" r:id="rId11"/>
    <p:sldId id="284" r:id="rId12"/>
    <p:sldId id="264" r:id="rId13"/>
    <p:sldId id="285" r:id="rId14"/>
    <p:sldId id="270" r:id="rId15"/>
    <p:sldId id="286" r:id="rId16"/>
    <p:sldId id="266" r:id="rId17"/>
    <p:sldId id="267" r:id="rId18"/>
    <p:sldId id="287" r:id="rId19"/>
    <p:sldId id="268" r:id="rId20"/>
    <p:sldId id="288" r:id="rId21"/>
    <p:sldId id="274" r:id="rId22"/>
    <p:sldId id="289" r:id="rId23"/>
    <p:sldId id="273" r:id="rId24"/>
    <p:sldId id="275" r:id="rId25"/>
    <p:sldId id="290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FCF3-F2AD-450C-BE1C-D8E7581B82DC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E44AC-01D4-4BEF-A9E0-D130D86AE3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2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Прочитай высказывание, ставя ударение поочерёдно на каждом из слов.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E44AC-01D4-4BEF-A9E0-D130D86AE34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42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5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5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4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4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0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3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20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0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81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0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4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3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74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7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18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174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92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965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66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77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8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97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327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085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1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9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1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0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1049F-15F7-455A-847C-12F79F7F2D2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1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23A1C-8EBC-46BB-A025-2EF105F2FA88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35"/>
          <a:stretch/>
        </p:blipFill>
        <p:spPr>
          <a:xfrm flipH="1">
            <a:off x="3200399" y="0"/>
            <a:ext cx="5943598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8"/>
          <a:stretch/>
        </p:blipFill>
        <p:spPr>
          <a:xfrm flipH="1">
            <a:off x="-16137" y="0"/>
            <a:ext cx="3216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38E6-B980-42DB-987B-F643CD21FAE0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8" r="13647"/>
          <a:stretch/>
        </p:blipFill>
        <p:spPr>
          <a:xfrm rot="16200000" flipH="1">
            <a:off x="3352801" y="1066802"/>
            <a:ext cx="2438400" cy="91440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35"/>
          <a:stretch/>
        </p:blipFill>
        <p:spPr>
          <a:xfrm rot="16200000" flipH="1">
            <a:off x="2361303" y="-2363097"/>
            <a:ext cx="4419602" cy="914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0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CC"/>
                </a:solidFill>
              </a:rPr>
              <a:t>А.П.Платонов «Ещё мама»</a:t>
            </a:r>
            <a:endParaRPr lang="ru-RU" b="1">
              <a:solidFill>
                <a:srgbClr val="0000CC"/>
              </a:solidFill>
            </a:endParaRPr>
          </a:p>
        </p:txBody>
      </p:sp>
      <p:pic>
        <p:nvPicPr>
          <p:cNvPr id="1026" name="Picture 2" descr="C:\Users\Slavik\Desktop\откр. урок\44e8cba486912ab0e2f2b772d6c0a44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12776"/>
            <a:ext cx="1800200" cy="201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lavik\Desktop\откр. урок\z_sharko_eshe_mama_a_platono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783" y="1340768"/>
            <a:ext cx="1671804" cy="215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lavik\Desktop\откр. урок\ff9824c9a8b4de9a8ec7159dec2089b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1656585" cy="215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lavik\Desktop\откр. урок\1d61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22" y="3212976"/>
            <a:ext cx="1728192" cy="256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lavik\Desktop\откр. урок\10827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3585"/>
            <a:ext cx="1704037" cy="256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lavik\Desktop\откр. урок\neizvestnyiy-tsvetok_525232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17032"/>
            <a:ext cx="1570635" cy="236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3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- </a:t>
            </a:r>
            <a:r>
              <a:rPr lang="ru-RU" i="1" dirty="0" smtClean="0">
                <a:solidFill>
                  <a:srgbClr val="0000CC"/>
                </a:solidFill>
              </a:rPr>
              <a:t>Определите цели урока, используя опорные слова:</a:t>
            </a:r>
            <a:endParaRPr lang="ru-RU" i="1" dirty="0">
              <a:solidFill>
                <a:srgbClr val="0000CC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познакомимся с …</a:t>
            </a:r>
          </a:p>
          <a:p>
            <a:r>
              <a:rPr lang="ru-RU" dirty="0" smtClean="0"/>
              <a:t>Мы узнаем…</a:t>
            </a:r>
          </a:p>
          <a:p>
            <a:r>
              <a:rPr lang="ru-RU" dirty="0" smtClean="0"/>
              <a:t>Мы вспомним…</a:t>
            </a:r>
          </a:p>
          <a:p>
            <a:r>
              <a:rPr lang="ru-RU" dirty="0" smtClean="0"/>
              <a:t>Мы будем уметь…</a:t>
            </a:r>
          </a:p>
          <a:p>
            <a:r>
              <a:rPr lang="ru-RU" dirty="0" smtClean="0"/>
              <a:t>Мы сможем поразмышлять…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Словарная работа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86608" cy="4525963"/>
          </a:xfrm>
        </p:spPr>
        <p:txBody>
          <a:bodyPr/>
          <a:lstStyle/>
          <a:p>
            <a:r>
              <a:rPr lang="ru-RU" dirty="0" smtClean="0"/>
              <a:t>Марля </a:t>
            </a:r>
          </a:p>
          <a:p>
            <a:r>
              <a:rPr lang="ru-RU" dirty="0" smtClean="0"/>
              <a:t>Горевать </a:t>
            </a:r>
          </a:p>
          <a:p>
            <a:r>
              <a:rPr lang="ru-RU" dirty="0" smtClean="0"/>
              <a:t>Ступай </a:t>
            </a:r>
          </a:p>
          <a:p>
            <a:r>
              <a:rPr lang="ru-RU" dirty="0" smtClean="0"/>
              <a:t>Изгородь </a:t>
            </a:r>
          </a:p>
          <a:p>
            <a:r>
              <a:rPr lang="ru-RU" dirty="0" smtClean="0"/>
              <a:t>Спозаранку </a:t>
            </a:r>
          </a:p>
          <a:p>
            <a:r>
              <a:rPr lang="ru-RU" dirty="0" smtClean="0"/>
              <a:t>Оробел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43808" y="1600200"/>
            <a:ext cx="5842992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тонкая ткань.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ечалиться, тосковать.</a:t>
            </a:r>
          </a:p>
          <a:p>
            <a:pPr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ди.</a:t>
            </a:r>
          </a:p>
          <a:p>
            <a:pPr>
              <a:buFontTx/>
              <a:buChar char="-"/>
            </a:pPr>
            <a:r>
              <a:rPr lang="ru-RU" dirty="0"/>
              <a:t>з</a:t>
            </a:r>
            <a:r>
              <a:rPr lang="ru-RU" dirty="0" smtClean="0"/>
              <a:t>абор.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чень рано.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робел.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CC"/>
                </a:solidFill>
              </a:rPr>
              <a:t>Словарная работа</a:t>
            </a:r>
            <a:endParaRPr lang="ru-RU" b="1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А–пол–ли–на-рия – Аполлинария</a:t>
            </a:r>
          </a:p>
          <a:p>
            <a:r>
              <a:rPr lang="ru-RU" smtClean="0"/>
              <a:t>У-чи-тель-ни-ца – учительница</a:t>
            </a:r>
          </a:p>
          <a:p>
            <a:r>
              <a:rPr lang="ru-RU" smtClean="0"/>
              <a:t>Ог-ля-нул-ся – оглянулся</a:t>
            </a:r>
          </a:p>
          <a:p>
            <a:r>
              <a:rPr lang="ru-RU" smtClean="0"/>
              <a:t>Ос-та-но-вил-ся – остановился</a:t>
            </a:r>
          </a:p>
          <a:p>
            <a:r>
              <a:rPr lang="ru-RU" smtClean="0"/>
              <a:t>По-у-чишь-ся - поучишься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00CC"/>
                </a:solidFill>
              </a:rPr>
              <a:t>Из биографии автора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«Потом наступило для меня время ученья – отдали меня в церковно-приходскую школу. Была там учительница Аполлинария Николаевна, я её никогда не забуду, потому что через неё я узнал очень много…»</a:t>
            </a:r>
          </a:p>
          <a:p>
            <a:pPr>
              <a:buNone/>
            </a:pPr>
            <a:r>
              <a:rPr lang="ru-RU" smtClean="0"/>
              <a:t>                                   </a:t>
            </a:r>
            <a:r>
              <a:rPr lang="ru-RU" sz="2400" i="1" smtClean="0"/>
              <a:t>Журнал «Вожатый», №9, 1965 г.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ru-RU" dirty="0" smtClean="0"/>
              <a:t>Игровая пауза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18813" y="838201"/>
            <a:ext cx="8229600" cy="52816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Работаем в парах.</a:t>
            </a:r>
          </a:p>
          <a:p>
            <a:r>
              <a:rPr lang="ru-RU" sz="2800" dirty="0" smtClean="0"/>
              <a:t>Составьте кластер – описание Артёма.</a:t>
            </a:r>
            <a:endParaRPr lang="ru-RU" sz="2800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04513" y="1861076"/>
            <a:ext cx="8382000" cy="3649409"/>
            <a:chOff x="288" y="873"/>
            <a:chExt cx="5280" cy="2967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tint val="0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53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/>
          </p:nvSpPr>
          <p:spPr bwMode="gray">
            <a:xfrm>
              <a:off x="2404" y="2344"/>
              <a:ext cx="98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Артём</a:t>
              </a:r>
              <a:endParaRPr lang="en-US" alt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2348" y="944"/>
              <a:ext cx="1056" cy="646"/>
              <a:chOff x="2348" y="928"/>
              <a:chExt cx="1056" cy="646"/>
            </a:xfrm>
          </p:grpSpPr>
          <p:grpSp>
            <p:nvGrpSpPr>
              <p:cNvPr id="49" name="Group 10"/>
              <p:cNvGrpSpPr>
                <a:grpSpLocks/>
              </p:cNvGrpSpPr>
              <p:nvPr/>
            </p:nvGrpSpPr>
            <p:grpSpPr bwMode="auto">
              <a:xfrm>
                <a:off x="2348" y="928"/>
                <a:ext cx="1056" cy="646"/>
                <a:chOff x="881" y="1274"/>
                <a:chExt cx="4106" cy="2615"/>
              </a:xfrm>
            </p:grpSpPr>
            <p:sp>
              <p:nvSpPr>
                <p:cNvPr id="51" name="Oval 11"/>
                <p:cNvSpPr>
                  <a:spLocks noChangeArrowheads="1"/>
                </p:cNvSpPr>
                <p:nvPr/>
              </p:nvSpPr>
              <p:spPr bwMode="gray">
                <a:xfrm>
                  <a:off x="881" y="1274"/>
                  <a:ext cx="4106" cy="26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0" name="Text Box 13"/>
              <p:cNvSpPr txBox="1">
                <a:spLocks noChangeArrowheads="1"/>
              </p:cNvSpPr>
              <p:nvPr/>
            </p:nvSpPr>
            <p:spPr bwMode="gray">
              <a:xfrm>
                <a:off x="2807" y="1152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alt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47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" name="Oval 16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1058" y="3143"/>
              <a:ext cx="1198" cy="646"/>
              <a:chOff x="1058" y="3143"/>
              <a:chExt cx="1198" cy="646"/>
            </a:xfrm>
          </p:grpSpPr>
          <p:grpSp>
            <p:nvGrpSpPr>
              <p:cNvPr id="43" name="Group 18"/>
              <p:cNvGrpSpPr>
                <a:grpSpLocks/>
              </p:cNvGrpSpPr>
              <p:nvPr/>
            </p:nvGrpSpPr>
            <p:grpSpPr bwMode="auto">
              <a:xfrm>
                <a:off x="1058" y="3143"/>
                <a:ext cx="1198" cy="646"/>
                <a:chOff x="-963" y="1088"/>
                <a:chExt cx="4659" cy="2512"/>
              </a:xfrm>
            </p:grpSpPr>
            <p:sp>
              <p:nvSpPr>
                <p:cNvPr id="45" name="Oval 19"/>
                <p:cNvSpPr>
                  <a:spLocks noChangeArrowheads="1"/>
                </p:cNvSpPr>
                <p:nvPr/>
              </p:nvSpPr>
              <p:spPr bwMode="gray">
                <a:xfrm>
                  <a:off x="-963" y="1088"/>
                  <a:ext cx="4659" cy="251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gray">
              <a:xfrm>
                <a:off x="1976" y="3438"/>
                <a:ext cx="116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alt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3779" y="1772"/>
              <a:ext cx="1189" cy="657"/>
              <a:chOff x="3779" y="1772"/>
              <a:chExt cx="1189" cy="657"/>
            </a:xfrm>
          </p:grpSpPr>
          <p:grpSp>
            <p:nvGrpSpPr>
              <p:cNvPr id="39" name="Group 23"/>
              <p:cNvGrpSpPr>
                <a:grpSpLocks/>
              </p:cNvGrpSpPr>
              <p:nvPr/>
            </p:nvGrpSpPr>
            <p:grpSpPr bwMode="auto">
              <a:xfrm>
                <a:off x="3779" y="1772"/>
                <a:ext cx="1189" cy="657"/>
                <a:chOff x="1393" y="1167"/>
                <a:chExt cx="4643" cy="2527"/>
              </a:xfrm>
            </p:grpSpPr>
            <p:sp>
              <p:nvSpPr>
                <p:cNvPr id="41" name="Oval 24"/>
                <p:cNvSpPr>
                  <a:spLocks noChangeArrowheads="1"/>
                </p:cNvSpPr>
                <p:nvPr/>
              </p:nvSpPr>
              <p:spPr bwMode="gray">
                <a:xfrm>
                  <a:off x="1393" y="1167"/>
                  <a:ext cx="4643" cy="25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0" name="Text Box 26"/>
              <p:cNvSpPr txBox="1">
                <a:spLocks noChangeArrowheads="1"/>
              </p:cNvSpPr>
              <p:nvPr/>
            </p:nvSpPr>
            <p:spPr bwMode="gray">
              <a:xfrm>
                <a:off x="4089" y="2028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alt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3599" y="3131"/>
              <a:ext cx="1269" cy="670"/>
              <a:chOff x="3599" y="3110"/>
              <a:chExt cx="1269" cy="670"/>
            </a:xfrm>
          </p:grpSpPr>
          <p:grpSp>
            <p:nvGrpSpPr>
              <p:cNvPr id="35" name="Group 28"/>
              <p:cNvGrpSpPr>
                <a:grpSpLocks/>
              </p:cNvGrpSpPr>
              <p:nvPr/>
            </p:nvGrpSpPr>
            <p:grpSpPr bwMode="auto">
              <a:xfrm>
                <a:off x="3599" y="3110"/>
                <a:ext cx="1269" cy="670"/>
                <a:chOff x="2208" y="940"/>
                <a:chExt cx="5175" cy="2875"/>
              </a:xfrm>
            </p:grpSpPr>
            <p:sp>
              <p:nvSpPr>
                <p:cNvPr id="37" name="Oval 29"/>
                <p:cNvSpPr>
                  <a:spLocks noChangeArrowheads="1"/>
                </p:cNvSpPr>
                <p:nvPr/>
              </p:nvSpPr>
              <p:spPr bwMode="gray">
                <a:xfrm>
                  <a:off x="2391" y="940"/>
                  <a:ext cx="4992" cy="287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6" name="Text Box 31"/>
              <p:cNvSpPr txBox="1">
                <a:spLocks noChangeArrowheads="1"/>
              </p:cNvSpPr>
              <p:nvPr/>
            </p:nvSpPr>
            <p:spPr bwMode="gray">
              <a:xfrm>
                <a:off x="3720" y="3360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alt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888" y="1772"/>
              <a:ext cx="1116" cy="682"/>
              <a:chOff x="888" y="1772"/>
              <a:chExt cx="1116" cy="682"/>
            </a:xfrm>
          </p:grpSpPr>
          <p:grpSp>
            <p:nvGrpSpPr>
              <p:cNvPr id="31" name="Group 33"/>
              <p:cNvGrpSpPr>
                <a:grpSpLocks/>
              </p:cNvGrpSpPr>
              <p:nvPr/>
            </p:nvGrpSpPr>
            <p:grpSpPr bwMode="auto">
              <a:xfrm>
                <a:off x="888" y="1772"/>
                <a:ext cx="1116" cy="682"/>
                <a:chOff x="-317" y="1158"/>
                <a:chExt cx="4340" cy="2652"/>
              </a:xfrm>
            </p:grpSpPr>
            <p:sp>
              <p:nvSpPr>
                <p:cNvPr id="33" name="Oval 34"/>
                <p:cNvSpPr>
                  <a:spLocks noChangeArrowheads="1"/>
                </p:cNvSpPr>
                <p:nvPr/>
              </p:nvSpPr>
              <p:spPr bwMode="gray">
                <a:xfrm>
                  <a:off x="-317" y="1158"/>
                  <a:ext cx="4340" cy="265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2" name="Text Box 36"/>
              <p:cNvSpPr txBox="1">
                <a:spLocks noChangeArrowheads="1"/>
              </p:cNvSpPr>
              <p:nvPr/>
            </p:nvSpPr>
            <p:spPr bwMode="gray">
              <a:xfrm>
                <a:off x="1654" y="2016"/>
                <a:ext cx="116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alt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sp>
          <p:nvSpPr>
            <p:cNvPr id="16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Oval 38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9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27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Oval 45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Oval 46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Text Box 47"/>
            <p:cNvSpPr txBox="1">
              <a:spLocks noChangeArrowheads="1"/>
            </p:cNvSpPr>
            <p:nvPr/>
          </p:nvSpPr>
          <p:spPr bwMode="auto">
            <a:xfrm>
              <a:off x="288" y="2064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ru-RU" dirty="0">
                <a:solidFill>
                  <a:schemeClr val="tx2"/>
                </a:solidFill>
              </a:endParaRPr>
            </a:p>
          </p:txBody>
        </p:sp>
        <p:sp>
          <p:nvSpPr>
            <p:cNvPr id="23" name="Text Box 48"/>
            <p:cNvSpPr txBox="1">
              <a:spLocks noChangeArrowheads="1"/>
            </p:cNvSpPr>
            <p:nvPr/>
          </p:nvSpPr>
          <p:spPr bwMode="auto">
            <a:xfrm>
              <a:off x="2256" y="873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ru-RU" dirty="0">
                <a:solidFill>
                  <a:schemeClr val="tx2"/>
                </a:solidFill>
              </a:endParaRPr>
            </a:p>
          </p:txBody>
        </p: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4368" y="2073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ru-RU" dirty="0">
                <a:solidFill>
                  <a:schemeClr val="tx2"/>
                </a:solidFill>
              </a:endParaRPr>
            </a:p>
          </p:txBody>
        </p:sp>
        <p:sp>
          <p:nvSpPr>
            <p:cNvPr id="25" name="Text Box 50"/>
            <p:cNvSpPr txBox="1">
              <a:spLocks noChangeArrowheads="1"/>
            </p:cNvSpPr>
            <p:nvPr/>
          </p:nvSpPr>
          <p:spPr bwMode="auto">
            <a:xfrm>
              <a:off x="528" y="3504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ru-RU" dirty="0">
                <a:solidFill>
                  <a:schemeClr val="tx2"/>
                </a:solidFill>
              </a:endParaRPr>
            </a:p>
          </p:txBody>
        </p:sp>
        <p:sp>
          <p:nvSpPr>
            <p:cNvPr id="26" name="Text Box 51"/>
            <p:cNvSpPr txBox="1">
              <a:spLocks noChangeArrowheads="1"/>
            </p:cNvSpPr>
            <p:nvPr/>
          </p:nvSpPr>
          <p:spPr bwMode="auto">
            <a:xfrm>
              <a:off x="3984" y="3504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ru-RU" dirty="0">
                <a:solidFill>
                  <a:schemeClr val="tx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96534" y="2145206"/>
            <a:ext cx="168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боязливый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76643" y="3140068"/>
            <a:ext cx="1809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понятливый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662069" y="4806675"/>
            <a:ext cx="2066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беспокойный</a:t>
            </a:r>
            <a:endParaRPr lang="ru-RU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520251" y="4819632"/>
            <a:ext cx="1939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заботливый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80467" y="3140067"/>
            <a:ext cx="1474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упорный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8443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Эпиграф 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«Хочешь быть умным, научись разумно спрашивать, внимательно слушать, спокойно отвечать и переставать говорить, когда нечего сказать 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.»</a:t>
            </a:r>
          </a:p>
          <a:p>
            <a:pPr marL="0" indent="0" algn="ctr">
              <a:buNone/>
              <a:defRPr/>
            </a:pP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Иоганн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Лафатер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ctr">
              <a:buNone/>
              <a:defRPr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ш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вейцарский писатель, поэт, мыслитель</a:t>
            </a:r>
          </a:p>
          <a:p>
            <a:pPr marL="0" indent="0">
              <a:buNone/>
              <a:defRPr/>
            </a:pPr>
            <a:endParaRPr lang="ru-RU" i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0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620688"/>
            <a:ext cx="8064896" cy="5505475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ru-RU" altLang="ru-RU" i="1" dirty="0">
                <a:latin typeface="Arial" charset="0"/>
                <a:cs typeface="Arial" charset="0"/>
              </a:rPr>
              <a:t>Составить  </a:t>
            </a:r>
            <a:r>
              <a:rPr lang="ru-RU" altLang="ru-RU" i="1" dirty="0" err="1" smtClean="0">
                <a:latin typeface="Arial" charset="0"/>
                <a:cs typeface="Arial" charset="0"/>
              </a:rPr>
              <a:t>синквейн</a:t>
            </a:r>
            <a:r>
              <a:rPr lang="ru-RU" altLang="ru-RU" i="1" dirty="0" smtClean="0">
                <a:latin typeface="Arial" charset="0"/>
                <a:cs typeface="Arial" charset="0"/>
              </a:rPr>
              <a:t> - описание </a:t>
            </a:r>
            <a:r>
              <a:rPr lang="ru-RU" altLang="ru-RU" i="1" dirty="0">
                <a:latin typeface="Arial" charset="0"/>
                <a:cs typeface="Arial" charset="0"/>
              </a:rPr>
              <a:t>мамы.</a:t>
            </a:r>
            <a:endParaRPr lang="ru-RU" altLang="ru-RU" dirty="0">
              <a:latin typeface="Arial" charset="0"/>
              <a:cs typeface="Arial" charset="0"/>
            </a:endParaRPr>
          </a:p>
          <a:p>
            <a:endParaRPr lang="ru-RU" altLang="ru-RU" i="1" dirty="0">
              <a:latin typeface="Arial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i="1" dirty="0">
                <a:latin typeface="Arial" charset="0"/>
                <a:cs typeface="Arial" charset="0"/>
              </a:rPr>
              <a:t>   Мама – её имя.</a:t>
            </a:r>
            <a:endParaRPr lang="ru-RU" altLang="ru-RU" dirty="0">
              <a:latin typeface="Arial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i="1" dirty="0">
                <a:latin typeface="Arial" charset="0"/>
                <a:cs typeface="Arial" charset="0"/>
              </a:rPr>
              <a:t>   2 прилагательных - её описание</a:t>
            </a:r>
            <a:endParaRPr lang="ru-RU" altLang="ru-RU" dirty="0">
              <a:latin typeface="Arial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i="1" dirty="0">
                <a:latin typeface="Arial" charset="0"/>
                <a:cs typeface="Arial" charset="0"/>
              </a:rPr>
              <a:t>   3 глагола- её действия</a:t>
            </a:r>
            <a:endParaRPr lang="ru-RU" altLang="ru-RU" dirty="0">
              <a:latin typeface="Arial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i="1" dirty="0">
                <a:latin typeface="Arial" charset="0"/>
                <a:cs typeface="Arial" charset="0"/>
              </a:rPr>
              <a:t>   Фраза по тексту из 3-4 слов.</a:t>
            </a:r>
            <a:endParaRPr lang="ru-RU" altLang="ru-RU" dirty="0">
              <a:latin typeface="Arial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i="1" dirty="0">
                <a:latin typeface="Arial" charset="0"/>
                <a:cs typeface="Arial" charset="0"/>
              </a:rPr>
              <a:t>   Слово-синоним, как вывод</a:t>
            </a:r>
            <a:r>
              <a:rPr lang="ru-RU" altLang="ru-RU" b="1" i="1" dirty="0">
                <a:latin typeface="Arial" charset="0"/>
                <a:cs typeface="Arial" charset="0"/>
              </a:rPr>
              <a:t>.</a:t>
            </a:r>
            <a:endParaRPr lang="ru-RU" altLang="ru-RU" dirty="0">
              <a:latin typeface="Arial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b="1" i="1" dirty="0"/>
              <a:t>   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00CC"/>
                </a:solidFill>
              </a:rPr>
              <a:t>С</a:t>
            </a:r>
            <a:r>
              <a:rPr lang="ru-RU" b="1" dirty="0" err="1" smtClean="0">
                <a:solidFill>
                  <a:srgbClr val="0000CC"/>
                </a:solidFill>
              </a:rPr>
              <a:t>инквейн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altLang="ru-RU" dirty="0">
                <a:latin typeface="Arial" charset="0"/>
                <a:cs typeface="Arial" charset="0"/>
              </a:rPr>
              <a:t>Мама – Евдокия Алексеевна.</a:t>
            </a:r>
          </a:p>
          <a:p>
            <a:pPr>
              <a:buFont typeface="Wingdings 3" pitchFamily="18" charset="2"/>
              <a:buNone/>
            </a:pPr>
            <a:r>
              <a:rPr lang="ru-RU" altLang="ru-RU" dirty="0">
                <a:latin typeface="Arial" charset="0"/>
                <a:cs typeface="Arial" charset="0"/>
              </a:rPr>
              <a:t>Заботливая, добрая, любящая.</a:t>
            </a:r>
          </a:p>
          <a:p>
            <a:pPr>
              <a:buFont typeface="Wingdings 3" pitchFamily="18" charset="2"/>
              <a:buNone/>
            </a:pPr>
            <a:r>
              <a:rPr lang="ru-RU" altLang="ru-RU" dirty="0">
                <a:latin typeface="Arial" charset="0"/>
                <a:cs typeface="Arial" charset="0"/>
              </a:rPr>
              <a:t>Провожает, беспокоится, радуется.</a:t>
            </a:r>
          </a:p>
          <a:p>
            <a:pPr>
              <a:buFont typeface="Wingdings 3" pitchFamily="18" charset="2"/>
              <a:buNone/>
            </a:pPr>
            <a:r>
              <a:rPr lang="ru-RU" altLang="ru-RU" dirty="0">
                <a:latin typeface="Arial" charset="0"/>
                <a:cs typeface="Arial" charset="0"/>
              </a:rPr>
              <a:t>_ Ну, иди, иди, Артёмушка! Учительницу там слушайся, она вместо меня будет!</a:t>
            </a:r>
          </a:p>
          <a:p>
            <a:pPr>
              <a:buFont typeface="Wingdings 3" pitchFamily="18" charset="2"/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Родная </a:t>
            </a:r>
            <a:endParaRPr lang="ru-RU" altLang="ru-RU" dirty="0">
              <a:latin typeface="Arial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4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00CC"/>
                </a:solidFill>
              </a:rPr>
              <a:t>Рефлексия 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Я узнал….</a:t>
            </a:r>
          </a:p>
          <a:p>
            <a:r>
              <a:rPr lang="ru-RU" smtClean="0"/>
              <a:t>Мне понравилось…</a:t>
            </a:r>
          </a:p>
          <a:p>
            <a:r>
              <a:rPr lang="ru-RU" smtClean="0"/>
              <a:t>Меня  заинтересовало…</a:t>
            </a:r>
          </a:p>
          <a:p>
            <a:r>
              <a:rPr lang="ru-RU" smtClean="0"/>
              <a:t>Меня особенно взволновало…</a:t>
            </a:r>
          </a:p>
          <a:p>
            <a:r>
              <a:rPr lang="ru-RU" smtClean="0"/>
              <a:t>Мне понравилась работа на уроке…</a:t>
            </a:r>
          </a:p>
          <a:p>
            <a:r>
              <a:rPr lang="ru-RU" smtClean="0"/>
              <a:t>Я ничего не понял…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3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Речевая разминка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 старость не страшна, коли молодые помогут.</a:t>
            </a:r>
          </a:p>
          <a:p>
            <a:r>
              <a:rPr lang="ru-RU" dirty="0" smtClean="0"/>
              <a:t>Молодость </a:t>
            </a:r>
            <a:r>
              <a:rPr lang="ru-RU" dirty="0"/>
              <a:t>летает пташкой, а старость ползает черепашкой.</a:t>
            </a:r>
          </a:p>
          <a:p>
            <a:r>
              <a:rPr lang="ru-RU" dirty="0" smtClean="0"/>
              <a:t>Не </a:t>
            </a:r>
            <a:r>
              <a:rPr lang="ru-RU" dirty="0"/>
              <a:t>обижай </a:t>
            </a:r>
            <a:r>
              <a:rPr lang="ru-RU" u="sng" dirty="0"/>
              <a:t>малого</a:t>
            </a:r>
            <a:r>
              <a:rPr lang="ru-RU" dirty="0"/>
              <a:t>, уважай </a:t>
            </a:r>
            <a:r>
              <a:rPr lang="ru-RU" u="sng" dirty="0"/>
              <a:t>старого</a:t>
            </a:r>
            <a:r>
              <a:rPr lang="ru-RU" dirty="0"/>
              <a:t> – </a:t>
            </a:r>
            <a:r>
              <a:rPr lang="ru-RU" u="sng" dirty="0"/>
              <a:t>сам</a:t>
            </a:r>
            <a:r>
              <a:rPr lang="ru-RU" dirty="0"/>
              <a:t> в почете </a:t>
            </a:r>
            <a:r>
              <a:rPr lang="ru-RU" dirty="0" smtClean="0"/>
              <a:t>будешь.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7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9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Актуализация знаний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smtClean="0"/>
              <a:t>Помоги </a:t>
            </a:r>
            <a:r>
              <a:rPr lang="ru-RU" sz="2400" dirty="0" smtClean="0"/>
              <a:t>найти названия действующих лиц </a:t>
            </a:r>
            <a:r>
              <a:rPr lang="ru-RU" sz="2400" smtClean="0"/>
              <a:t>рассказа </a:t>
            </a:r>
          </a:p>
          <a:p>
            <a:r>
              <a:rPr lang="ru-RU" sz="2400" smtClean="0"/>
              <a:t>А</a:t>
            </a:r>
            <a:r>
              <a:rPr lang="ru-RU" sz="2400" dirty="0" smtClean="0"/>
              <a:t>. Платонова «Цветок на земле».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955077"/>
              </p:ext>
            </p:extLst>
          </p:nvPr>
        </p:nvGraphicFramePr>
        <p:xfrm>
          <a:off x="2267744" y="2420888"/>
          <a:ext cx="3581399" cy="3048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9627"/>
                <a:gridCol w="725443"/>
                <a:gridCol w="725443"/>
                <a:gridCol w="725443"/>
                <a:gridCol w="725443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С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Д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Ц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З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А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Д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Е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В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О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Ф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О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Т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А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Н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Я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К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Ч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В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Р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Щ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М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К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Т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О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С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5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Лексическая разминка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357298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357422" y="1357298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- Объясните выражение </a:t>
            </a:r>
            <a:r>
              <a:rPr lang="ru-RU" sz="2400" i="1" u="sng" smtClean="0">
                <a:solidFill>
                  <a:srgbClr val="0000CC"/>
                </a:solidFill>
              </a:rPr>
              <a:t>«сухая душа».</a:t>
            </a:r>
            <a:endParaRPr lang="ru-RU" sz="2400" i="1" u="sng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2571744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- Подберите синонимы.</a:t>
            </a:r>
            <a:endParaRPr lang="ru-RU" sz="2400"/>
          </a:p>
        </p:txBody>
      </p:sp>
      <p:sp>
        <p:nvSpPr>
          <p:cNvPr id="8" name="TextBox 7"/>
          <p:cNvSpPr txBox="1"/>
          <p:nvPr/>
        </p:nvSpPr>
        <p:spPr>
          <a:xfrm>
            <a:off x="3643306" y="37147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- </a:t>
            </a:r>
            <a:r>
              <a:rPr lang="ru-RU" sz="2400" smtClean="0"/>
              <a:t>Подберите антонимы.</a:t>
            </a:r>
            <a:endParaRPr lang="ru-RU" sz="2400"/>
          </a:p>
        </p:txBody>
      </p:sp>
      <p:sp>
        <p:nvSpPr>
          <p:cNvPr id="9" name="TextBox 8"/>
          <p:cNvSpPr txBox="1"/>
          <p:nvPr/>
        </p:nvSpPr>
        <p:spPr>
          <a:xfrm>
            <a:off x="2857488" y="5000636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- </a:t>
            </a:r>
            <a:r>
              <a:rPr lang="ru-RU" sz="2400" smtClean="0"/>
              <a:t>О ком из героев рассказа А.Платонова «Цветок на земле» можно сказать, что у него «душа добрая»?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9335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391400" cy="2438400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Урок 81. Литературное чтение, 3 класс.</a:t>
            </a:r>
            <a:br>
              <a:rPr lang="ru-RU" sz="2800" dirty="0"/>
            </a:br>
            <a:r>
              <a:rPr lang="ru-RU" sz="2800" dirty="0"/>
              <a:t>УМК «Школа России»</a:t>
            </a:r>
            <a:br>
              <a:rPr lang="ru-RU" sz="2800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0000CC"/>
                </a:solidFill>
              </a:rPr>
              <a:t>Рассказы о детях.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А. П. Платонов </a:t>
            </a:r>
            <a:br>
              <a:rPr lang="ru-RU" sz="3600" b="1" dirty="0">
                <a:solidFill>
                  <a:srgbClr val="0000CC"/>
                </a:solidFill>
              </a:rPr>
            </a:br>
            <a:r>
              <a:rPr lang="ru-RU" sz="3600" b="1" dirty="0">
                <a:solidFill>
                  <a:srgbClr val="0000CC"/>
                </a:solidFill>
              </a:rPr>
              <a:t>«Еще мама».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495800"/>
            <a:ext cx="5029200" cy="2209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составила и провела: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 1 кв. категории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города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еоргиевска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Ставропольского края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Березина Марина 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ихайловна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749</Words>
  <Application>Microsoft Office PowerPoint</Application>
  <PresentationFormat>Экран (4:3)</PresentationFormat>
  <Paragraphs>180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Wingdings 3</vt:lpstr>
      <vt:lpstr>Office Theme</vt:lpstr>
      <vt:lpstr>Custom Design</vt:lpstr>
      <vt:lpstr>1_Custom Design</vt:lpstr>
      <vt:lpstr>Урок 81. Литературное чтение, 3 класс. УМК «Школа России»  Рассказы о детях.  А. П. Платонов  «Еще мама». </vt:lpstr>
      <vt:lpstr>Эпиграф </vt:lpstr>
      <vt:lpstr>Урок 81. Литературное чтение, 3 класс. УМК «Школа России»  Рассказы о детях.  А. П. Платонов  «Еще мама». </vt:lpstr>
      <vt:lpstr>Речевая разминка</vt:lpstr>
      <vt:lpstr>Урок 81. Литературное чтение, 3 класс. УМК «Школа России»  Рассказы о детях.  А. П. Платонов  «Еще мама». </vt:lpstr>
      <vt:lpstr>Актуализация знаний</vt:lpstr>
      <vt:lpstr>Урок 81. Литературное чтение, 3 класс. УМК «Школа России»  Рассказы о детях.  А. П. Платонов  «Еще мама». </vt:lpstr>
      <vt:lpstr>Лексическая разминка</vt:lpstr>
      <vt:lpstr>Урок 81. Литературное чтение, 3 класс. УМК «Школа России»  Рассказы о детях.  А. П. Платонов  «Еще мама». </vt:lpstr>
      <vt:lpstr>А.П.Платонов «Ещё мама»</vt:lpstr>
      <vt:lpstr>Урок 81. Литературное чтение, 3 класс. УМК «Школа России»  Рассказы о детях.  А. П. Платонов  «Еще мама». </vt:lpstr>
      <vt:lpstr>- Определите цели урока, используя опорные слова:</vt:lpstr>
      <vt:lpstr>Урок 81. Литературное чтение, 3 класс. УМК «Школа России»  Рассказы о детях.  А. П. Платонов  «Еще мама». </vt:lpstr>
      <vt:lpstr>Словарная работа</vt:lpstr>
      <vt:lpstr>Словарная работа</vt:lpstr>
      <vt:lpstr>Урок 81. Литературное чтение, 3 класс. УМК «Школа России»  Рассказы о детях.  А. П. Платонов  «Еще мама». </vt:lpstr>
      <vt:lpstr>Из биографии автора</vt:lpstr>
      <vt:lpstr>Урок 81. Литературное чтение, 3 класс. УМК «Школа России»  Рассказы о детях.  А. П. Платонов  «Еще мама». </vt:lpstr>
      <vt:lpstr>Игровая пауза</vt:lpstr>
      <vt:lpstr>Урок 81. Литературное чтение, 3 класс. УМК «Школа России»  Рассказы о детях.  А. П. Платонов  «Еще мама». </vt:lpstr>
      <vt:lpstr>Презентация PowerPoint</vt:lpstr>
      <vt:lpstr>Синквейн</vt:lpstr>
      <vt:lpstr>Урок 81. Литературное чтение, 3 класс. УМК «Школа России»  Рассказы о детях.  А. П. Платонов  «Еще мама». </vt:lpstr>
      <vt:lpstr>Рефлексия </vt:lpstr>
    </vt:vector>
  </TitlesOfParts>
  <Company>Fairmont Raffles Hotels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pmarkasian</dc:creator>
  <cp:lastModifiedBy>1</cp:lastModifiedBy>
  <cp:revision>47</cp:revision>
  <dcterms:created xsi:type="dcterms:W3CDTF">2014-07-16T14:10:57Z</dcterms:created>
  <dcterms:modified xsi:type="dcterms:W3CDTF">2019-03-30T11:21:56Z</dcterms:modified>
</cp:coreProperties>
</file>