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5B4F07AE-5B2C-46C5-87CF-04C90E54142C}">
          <p14:sldIdLst>
            <p14:sldId id="256"/>
            <p14:sldId id="257"/>
            <p14:sldId id="258"/>
            <p14:sldId id="259"/>
            <p14:sldId id="260"/>
            <p14:sldId id="261"/>
            <p14:sldId id="262"/>
            <p14:sldId id="263"/>
            <p14:sldId id="264"/>
            <p14:sldId id="265"/>
            <p14:sldId id="266"/>
          </p14:sldIdLst>
        </p14:section>
        <p14:section name="Раздел без заголовка" id="{6E21F455-A213-4168-92F0-6BCAFBEBAE06}">
          <p14:sldIdLst>
            <p14:sldId id="267"/>
            <p14:sldId id="268"/>
            <p14:sldId id="269"/>
            <p14:sldId id="270"/>
            <p14:sldId id="271"/>
            <p14:sldId id="272"/>
            <p14:sldId id="273"/>
            <p14:sldId id="27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4" d="100"/>
          <a:sy n="74" d="100"/>
        </p:scale>
        <p:origin x="-1902"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8E986DF-2F2C-47EF-8349-1419F7A9E3E9}" type="datetimeFigureOut">
              <a:rPr lang="ru-RU" smtClean="0"/>
              <a:t>25.04.2018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51FAAE-990C-4200-904C-B282089EA07F}"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8E986DF-2F2C-47EF-8349-1419F7A9E3E9}" type="datetimeFigureOut">
              <a:rPr lang="ru-RU" smtClean="0"/>
              <a:t>25.04.2018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51FAAE-990C-4200-904C-B282089EA07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8E986DF-2F2C-47EF-8349-1419F7A9E3E9}" type="datetimeFigureOut">
              <a:rPr lang="ru-RU" smtClean="0"/>
              <a:t>25.04.2018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51FAAE-990C-4200-904C-B282089EA07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8E986DF-2F2C-47EF-8349-1419F7A9E3E9}" type="datetimeFigureOut">
              <a:rPr lang="ru-RU" smtClean="0"/>
              <a:t>25.04.2018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51FAAE-990C-4200-904C-B282089EA07F}"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8E986DF-2F2C-47EF-8349-1419F7A9E3E9}" type="datetimeFigureOut">
              <a:rPr lang="ru-RU" smtClean="0"/>
              <a:t>25.04.2018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51FAAE-990C-4200-904C-B282089EA07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8E986DF-2F2C-47EF-8349-1419F7A9E3E9}" type="datetimeFigureOut">
              <a:rPr lang="ru-RU" smtClean="0"/>
              <a:t>25.04.2018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851FAAE-990C-4200-904C-B282089EA07F}"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8E986DF-2F2C-47EF-8349-1419F7A9E3E9}" type="datetimeFigureOut">
              <a:rPr lang="ru-RU" smtClean="0"/>
              <a:t>25.04.2018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851FAAE-990C-4200-904C-B282089EA07F}"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8E986DF-2F2C-47EF-8349-1419F7A9E3E9}" type="datetimeFigureOut">
              <a:rPr lang="ru-RU" smtClean="0"/>
              <a:t>25.04.2018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851FAAE-990C-4200-904C-B282089EA07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E986DF-2F2C-47EF-8349-1419F7A9E3E9}" type="datetimeFigureOut">
              <a:rPr lang="ru-RU" smtClean="0"/>
              <a:t>25.04.2018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851FAAE-990C-4200-904C-B282089EA07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8E986DF-2F2C-47EF-8349-1419F7A9E3E9}" type="datetimeFigureOut">
              <a:rPr lang="ru-RU" smtClean="0"/>
              <a:t>25.04.2018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851FAAE-990C-4200-904C-B282089EA07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8E986DF-2F2C-47EF-8349-1419F7A9E3E9}" type="datetimeFigureOut">
              <a:rPr lang="ru-RU" smtClean="0"/>
              <a:t>25.04.2018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851FAAE-990C-4200-904C-B282089EA07F}"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8E986DF-2F2C-47EF-8349-1419F7A9E3E9}" type="datetimeFigureOut">
              <a:rPr lang="ru-RU" smtClean="0"/>
              <a:t>25.04.2018</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851FAAE-990C-4200-904C-B282089EA07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92696"/>
            <a:ext cx="9144000" cy="1512168"/>
          </a:xfrm>
        </p:spPr>
        <p:txBody>
          <a:bodyPr/>
          <a:lstStyle/>
          <a:p>
            <a:pPr marL="0" indent="0">
              <a:buNone/>
            </a:pPr>
            <a:r>
              <a:rPr lang="ru-RU" dirty="0" smtClean="0"/>
              <a:t>Презентация на тему дружба!</a:t>
            </a:r>
            <a:endParaRPr lang="ru-RU" dirty="0"/>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85875" y="1916113"/>
            <a:ext cx="6572249" cy="4929187"/>
          </a:xfrm>
        </p:spPr>
      </p:pic>
    </p:spTree>
    <p:extLst>
      <p:ext uri="{BB962C8B-B14F-4D97-AF65-F5344CB8AC3E}">
        <p14:creationId xmlns:p14="http://schemas.microsoft.com/office/powerpoint/2010/main" val="101812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96536" y="188640"/>
            <a:ext cx="1285528" cy="1143000"/>
          </a:xfrm>
        </p:spPr>
        <p:txBody>
          <a:bodyPr/>
          <a:lstStyle/>
          <a:p>
            <a:endParaRPr lang="ru-RU" dirty="0"/>
          </a:p>
        </p:txBody>
      </p:sp>
      <p:sp>
        <p:nvSpPr>
          <p:cNvPr id="3" name="Объект 2"/>
          <p:cNvSpPr>
            <a:spLocks noGrp="1"/>
          </p:cNvSpPr>
          <p:nvPr>
            <p:ph sz="quarter" idx="13"/>
          </p:nvPr>
        </p:nvSpPr>
        <p:spPr>
          <a:xfrm>
            <a:off x="0" y="0"/>
            <a:ext cx="9144000" cy="4149080"/>
          </a:xfrm>
        </p:spPr>
        <p:txBody>
          <a:bodyPr>
            <a:normAutofit/>
          </a:bodyPr>
          <a:lstStyle/>
          <a:p>
            <a:r>
              <a:rPr lang="ru-RU" sz="2400" dirty="0"/>
              <a:t>Хотя в дружбе всегда кто-то больше дает, чем получает, дружба все-таки основана на взаимности, друзья должны друг друга поддерживать. Друг всегда протянет руку помощи, вызволит из беды. Даже если нам никогда не приходилось воспользоваться его помощью, мы можем положиться на него: он не подведет, не оставит тебя одного в трудную минуту.</a:t>
            </a:r>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043608" y="2708275"/>
            <a:ext cx="6984776" cy="4146550"/>
          </a:xfrm>
        </p:spPr>
      </p:pic>
    </p:spTree>
    <p:extLst>
      <p:ext uri="{BB962C8B-B14F-4D97-AF65-F5344CB8AC3E}">
        <p14:creationId xmlns:p14="http://schemas.microsoft.com/office/powerpoint/2010/main" val="2578539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0" y="2132856"/>
            <a:ext cx="1213520" cy="1143000"/>
          </a:xfrm>
        </p:spPr>
        <p:txBody>
          <a:bodyPr/>
          <a:lstStyle/>
          <a:p>
            <a:endParaRPr lang="ru-RU" dirty="0"/>
          </a:p>
        </p:txBody>
      </p:sp>
      <p:sp>
        <p:nvSpPr>
          <p:cNvPr id="3" name="Объект 2"/>
          <p:cNvSpPr>
            <a:spLocks noGrp="1"/>
          </p:cNvSpPr>
          <p:nvPr>
            <p:ph sz="quarter" idx="13"/>
          </p:nvPr>
        </p:nvSpPr>
        <p:spPr>
          <a:xfrm>
            <a:off x="0" y="1"/>
            <a:ext cx="9143999" cy="2852936"/>
          </a:xfrm>
        </p:spPr>
        <p:txBody>
          <a:bodyPr>
            <a:normAutofit/>
          </a:bodyPr>
          <a:lstStyle/>
          <a:p>
            <a:r>
              <a:rPr lang="ru-RU" sz="2400" dirty="0"/>
              <a:t> Дружить – это добровольно делиться с другим тем, что для вас важно, будь то ваши время или тайны, собственность или чувства. Делиться не всегда означает давать, скорее, это желание позволить другому участвовать в том, что тебе дорого. Крепкая дружба подразумевает общие идеалы, жизненные позиции и даже общие представления о прекрасном.</a:t>
            </a:r>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83568" y="2564904"/>
            <a:ext cx="7776864" cy="4293096"/>
          </a:xfrm>
        </p:spPr>
      </p:pic>
    </p:spTree>
    <p:extLst>
      <p:ext uri="{BB962C8B-B14F-4D97-AF65-F5344CB8AC3E}">
        <p14:creationId xmlns:p14="http://schemas.microsoft.com/office/powerpoint/2010/main" val="2205648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0"/>
            <a:ext cx="5616624" cy="1104666"/>
          </a:xfrm>
        </p:spPr>
        <p:txBody>
          <a:bodyPr/>
          <a:lstStyle/>
          <a:p>
            <a:pPr marL="0" indent="0">
              <a:buNone/>
            </a:pPr>
            <a:r>
              <a:rPr lang="ru-RU" dirty="0" smtClean="0"/>
              <a:t>Правила дружбы!</a:t>
            </a:r>
            <a:endParaRPr lang="ru-RU" dirty="0"/>
          </a:p>
        </p:txBody>
      </p:sp>
      <p:sp>
        <p:nvSpPr>
          <p:cNvPr id="4" name="Объект 3"/>
          <p:cNvSpPr>
            <a:spLocks noGrp="1"/>
          </p:cNvSpPr>
          <p:nvPr>
            <p:ph sz="quarter" idx="13"/>
          </p:nvPr>
        </p:nvSpPr>
        <p:spPr>
          <a:xfrm>
            <a:off x="0" y="1124744"/>
            <a:ext cx="9144000" cy="3240359"/>
          </a:xfrm>
        </p:spPr>
        <p:txBody>
          <a:bodyPr>
            <a:normAutofit/>
          </a:bodyPr>
          <a:lstStyle/>
          <a:p>
            <a:pPr marL="45720" indent="0">
              <a:buNone/>
            </a:pPr>
            <a:r>
              <a:rPr lang="ru-RU" sz="3600" dirty="0"/>
              <a:t>Помогай товарищу: если умеешь что-то делать, научи и его; если товарищ попал в беду, помоги ему, чем можешь.</a:t>
            </a:r>
          </a:p>
        </p:txBody>
      </p:sp>
      <p:pic>
        <p:nvPicPr>
          <p:cNvPr id="9" name="Объект 8"/>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058499" y="2852738"/>
            <a:ext cx="5134951" cy="4005262"/>
          </a:xfrm>
        </p:spPr>
      </p:pic>
    </p:spTree>
    <p:extLst>
      <p:ext uri="{BB962C8B-B14F-4D97-AF65-F5344CB8AC3E}">
        <p14:creationId xmlns:p14="http://schemas.microsoft.com/office/powerpoint/2010/main" val="52348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0" y="620688"/>
            <a:ext cx="637456" cy="357976"/>
          </a:xfrm>
        </p:spPr>
        <p:txBody>
          <a:bodyPr/>
          <a:lstStyle/>
          <a:p>
            <a:endParaRPr lang="ru-RU" dirty="0"/>
          </a:p>
        </p:txBody>
      </p:sp>
      <p:sp>
        <p:nvSpPr>
          <p:cNvPr id="3" name="Объект 2"/>
          <p:cNvSpPr>
            <a:spLocks noGrp="1"/>
          </p:cNvSpPr>
          <p:nvPr>
            <p:ph sz="quarter" idx="13"/>
          </p:nvPr>
        </p:nvSpPr>
        <p:spPr>
          <a:xfrm>
            <a:off x="0" y="1"/>
            <a:ext cx="9143999" cy="2492895"/>
          </a:xfrm>
        </p:spPr>
        <p:txBody>
          <a:bodyPr>
            <a:normAutofit lnSpcReduction="10000"/>
          </a:bodyPr>
          <a:lstStyle/>
          <a:p>
            <a:r>
              <a:rPr lang="ru-RU" sz="3200" dirty="0"/>
              <a:t>Делись с товарищами: если у тебя есть интересные игрушки, книги, поделись с другими ребятами, с теми, у кого их нет. Играй и работай с друзьями так, чтобы не брать себе все самое лучшее.</a:t>
            </a:r>
          </a:p>
        </p:txBody>
      </p:sp>
      <p:pic>
        <p:nvPicPr>
          <p:cNvPr id="7" name="Объект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695450" y="2667794"/>
            <a:ext cx="5753100" cy="3829050"/>
          </a:xfrm>
        </p:spPr>
      </p:pic>
    </p:spTree>
    <p:extLst>
      <p:ext uri="{BB962C8B-B14F-4D97-AF65-F5344CB8AC3E}">
        <p14:creationId xmlns:p14="http://schemas.microsoft.com/office/powerpoint/2010/main" val="2683986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9396536" y="1628800"/>
            <a:ext cx="1543959" cy="1143000"/>
          </a:xfrm>
        </p:spPr>
        <p:txBody>
          <a:bodyPr/>
          <a:lstStyle/>
          <a:p>
            <a:endParaRPr lang="ru-RU" dirty="0"/>
          </a:p>
        </p:txBody>
      </p:sp>
      <p:sp>
        <p:nvSpPr>
          <p:cNvPr id="3" name="Объект 2"/>
          <p:cNvSpPr>
            <a:spLocks noGrp="1"/>
          </p:cNvSpPr>
          <p:nvPr>
            <p:ph sz="quarter" idx="13"/>
          </p:nvPr>
        </p:nvSpPr>
        <p:spPr>
          <a:xfrm>
            <a:off x="0" y="0"/>
            <a:ext cx="9144000" cy="6858000"/>
          </a:xfrm>
        </p:spPr>
        <p:txBody>
          <a:bodyPr>
            <a:normAutofit/>
          </a:bodyPr>
          <a:lstStyle/>
          <a:p>
            <a:pPr marL="45720" indent="0">
              <a:buNone/>
            </a:pPr>
            <a:r>
              <a:rPr lang="ru-RU" sz="3200" dirty="0"/>
              <a:t>Останови товарища, если он делает что-то плохое. Если друг в чем-то не прав, скажи ему об этом</a:t>
            </a:r>
            <a:r>
              <a:rPr lang="ru-RU" sz="3200" dirty="0" smtClean="0"/>
              <a:t>.</a:t>
            </a:r>
          </a:p>
          <a:p>
            <a:pPr marL="45720" indent="0">
              <a:buNone/>
            </a:pPr>
            <a:r>
              <a:rPr lang="ru-RU" sz="3200" dirty="0" smtClean="0"/>
              <a:t>Умей </a:t>
            </a:r>
            <a:r>
              <a:rPr lang="ru-RU" sz="3200" dirty="0"/>
              <a:t>принять помощь, советы и замечания от других </a:t>
            </a:r>
            <a:r>
              <a:rPr lang="ru-RU" sz="3200" dirty="0" smtClean="0"/>
              <a:t>ребят</a:t>
            </a:r>
          </a:p>
          <a:p>
            <a:pPr marL="45720" indent="0">
              <a:buNone/>
            </a:pPr>
            <a:r>
              <a:rPr lang="ru-RU" sz="3200" dirty="0"/>
              <a:t>Не ссорься с друзьями; старайся работать и играть с ними дружно, не спорь по пустякам; не зазнавайся, если у тебя что-то хорошо получается; не завидуй товарищам - надо радоваться их успехам; если поступил плохо, не стесняйся в этом признаться и исправиться.</a:t>
            </a:r>
          </a:p>
        </p:txBody>
      </p:sp>
    </p:spTree>
    <p:extLst>
      <p:ext uri="{BB962C8B-B14F-4D97-AF65-F5344CB8AC3E}">
        <p14:creationId xmlns:p14="http://schemas.microsoft.com/office/powerpoint/2010/main" val="2819317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59632" y="0"/>
            <a:ext cx="7200800" cy="692696"/>
          </a:xfrm>
        </p:spPr>
        <p:txBody>
          <a:bodyPr/>
          <a:lstStyle/>
          <a:p>
            <a:r>
              <a:rPr lang="ru-RU" sz="3200" dirty="0"/>
              <a:t>Чтобы всегда было много друзей</a:t>
            </a:r>
          </a:p>
        </p:txBody>
      </p:sp>
      <p:sp>
        <p:nvSpPr>
          <p:cNvPr id="5" name="Объект 4"/>
          <p:cNvSpPr>
            <a:spLocks noGrp="1"/>
          </p:cNvSpPr>
          <p:nvPr>
            <p:ph sz="quarter" idx="13"/>
          </p:nvPr>
        </p:nvSpPr>
        <p:spPr>
          <a:xfrm>
            <a:off x="-6132" y="548680"/>
            <a:ext cx="9150132" cy="4050784"/>
          </a:xfrm>
        </p:spPr>
        <p:txBody>
          <a:bodyPr>
            <a:normAutofit/>
          </a:bodyPr>
          <a:lstStyle/>
          <a:p>
            <a:r>
              <a:rPr lang="ru-RU" sz="3200" dirty="0"/>
              <a:t>Никогда не груби своим товарищам. Не называй обидными словами. Не давай им </a:t>
            </a:r>
            <a:r>
              <a:rPr lang="ru-RU" sz="3200" dirty="0" smtClean="0"/>
              <a:t>прозвищ.</a:t>
            </a:r>
          </a:p>
          <a:p>
            <a:r>
              <a:rPr lang="ru-RU" sz="3200" dirty="0"/>
              <a:t>Не старайся кого-нибудь ударить или толкнуть, чтобы занять удобное для тебя (например, в игре) место.</a:t>
            </a:r>
          </a:p>
        </p:txBody>
      </p:sp>
      <p:pic>
        <p:nvPicPr>
          <p:cNvPr id="7" name="Объект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499196" y="3644900"/>
            <a:ext cx="6124971" cy="3213100"/>
          </a:xfrm>
        </p:spPr>
      </p:pic>
    </p:spTree>
    <p:extLst>
      <p:ext uri="{BB962C8B-B14F-4D97-AF65-F5344CB8AC3E}">
        <p14:creationId xmlns:p14="http://schemas.microsoft.com/office/powerpoint/2010/main" val="2152945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16616" y="2060848"/>
            <a:ext cx="493440" cy="1143000"/>
          </a:xfrm>
        </p:spPr>
        <p:txBody>
          <a:bodyPr/>
          <a:lstStyle/>
          <a:p>
            <a:endParaRPr lang="ru-RU" dirty="0"/>
          </a:p>
        </p:txBody>
      </p:sp>
      <p:sp>
        <p:nvSpPr>
          <p:cNvPr id="3" name="Объект 2"/>
          <p:cNvSpPr>
            <a:spLocks noGrp="1"/>
          </p:cNvSpPr>
          <p:nvPr>
            <p:ph sz="quarter" idx="13"/>
          </p:nvPr>
        </p:nvSpPr>
        <p:spPr>
          <a:xfrm>
            <a:off x="0" y="1"/>
            <a:ext cx="9143999" cy="2492895"/>
          </a:xfrm>
        </p:spPr>
        <p:txBody>
          <a:bodyPr>
            <a:normAutofit lnSpcReduction="10000"/>
          </a:bodyPr>
          <a:lstStyle/>
          <a:p>
            <a:r>
              <a:rPr lang="ru-RU" sz="3200" dirty="0"/>
              <a:t>Не забывай здороваться со всеми своими друзьями. Даже с теми из них, кто совсем маленький. Дружить можно и нужно и с малышами, и с большими ребятами, и с мальчиками, и с девочками.</a:t>
            </a:r>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104900" y="2232025"/>
            <a:ext cx="6934200" cy="4619625"/>
          </a:xfrm>
        </p:spPr>
      </p:pic>
    </p:spTree>
    <p:extLst>
      <p:ext uri="{BB962C8B-B14F-4D97-AF65-F5344CB8AC3E}">
        <p14:creationId xmlns:p14="http://schemas.microsoft.com/office/powerpoint/2010/main" val="3245601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8884" y="1412776"/>
            <a:ext cx="1573560" cy="1143000"/>
          </a:xfrm>
        </p:spPr>
        <p:txBody>
          <a:bodyPr/>
          <a:lstStyle/>
          <a:p>
            <a:endParaRPr lang="ru-RU" dirty="0"/>
          </a:p>
        </p:txBody>
      </p:sp>
      <p:sp>
        <p:nvSpPr>
          <p:cNvPr id="3" name="Объект 2"/>
          <p:cNvSpPr>
            <a:spLocks noGrp="1"/>
          </p:cNvSpPr>
          <p:nvPr>
            <p:ph sz="quarter" idx="13"/>
          </p:nvPr>
        </p:nvSpPr>
        <p:spPr>
          <a:xfrm>
            <a:off x="0" y="0"/>
            <a:ext cx="9143999" cy="4206239"/>
          </a:xfrm>
        </p:spPr>
        <p:txBody>
          <a:bodyPr>
            <a:normAutofit/>
          </a:bodyPr>
          <a:lstStyle/>
          <a:p>
            <a:r>
              <a:rPr lang="ru-RU" sz="3200" dirty="0"/>
              <a:t>Если ты за что-либо обиделся на своего друга, постарайся поскорей забыть и простить ему свою обиду. Не злись!</a:t>
            </a:r>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038225" y="1557338"/>
            <a:ext cx="7067549" cy="5300662"/>
          </a:xfrm>
        </p:spPr>
      </p:pic>
    </p:spTree>
    <p:extLst>
      <p:ext uri="{BB962C8B-B14F-4D97-AF65-F5344CB8AC3E}">
        <p14:creationId xmlns:p14="http://schemas.microsoft.com/office/powerpoint/2010/main" val="2934019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40552" y="2996952"/>
            <a:ext cx="997496" cy="1143000"/>
          </a:xfrm>
        </p:spPr>
        <p:txBody>
          <a:bodyPr/>
          <a:lstStyle/>
          <a:p>
            <a:endParaRPr lang="ru-RU" dirty="0"/>
          </a:p>
        </p:txBody>
      </p:sp>
      <p:sp>
        <p:nvSpPr>
          <p:cNvPr id="3" name="Объект 2"/>
          <p:cNvSpPr>
            <a:spLocks noGrp="1"/>
          </p:cNvSpPr>
          <p:nvPr>
            <p:ph sz="quarter" idx="13"/>
          </p:nvPr>
        </p:nvSpPr>
        <p:spPr>
          <a:xfrm>
            <a:off x="0" y="1"/>
            <a:ext cx="9143999" cy="3717031"/>
          </a:xfrm>
        </p:spPr>
        <p:txBody>
          <a:bodyPr>
            <a:noAutofit/>
          </a:bodyPr>
          <a:lstStyle/>
          <a:p>
            <a:r>
              <a:rPr lang="ru-RU" sz="4000" dirty="0"/>
              <a:t>Если твой друг просит у тебя какую-нибудь игрушку или книгу, не отказывай ему. Не </a:t>
            </a:r>
            <a:r>
              <a:rPr lang="ru-RU" sz="4000" dirty="0" smtClean="0"/>
              <a:t>жадничай!</a:t>
            </a:r>
          </a:p>
          <a:p>
            <a:r>
              <a:rPr lang="ru-RU" sz="4000" dirty="0"/>
              <a:t>Если ты сам взял у друга книгу или игрушку, обращайся с этими вещами аккуратно и не забудь возвратить их вовремя (когда попросил твой друг или когда ты сам пообещал).</a:t>
            </a:r>
          </a:p>
        </p:txBody>
      </p:sp>
      <p:sp>
        <p:nvSpPr>
          <p:cNvPr id="4" name="Объект 3"/>
          <p:cNvSpPr>
            <a:spLocks noGrp="1"/>
          </p:cNvSpPr>
          <p:nvPr>
            <p:ph sz="quarter" idx="14"/>
          </p:nvPr>
        </p:nvSpPr>
        <p:spPr>
          <a:xfrm>
            <a:off x="9144000" y="980728"/>
            <a:ext cx="3562826" cy="1628800"/>
          </a:xfrm>
        </p:spPr>
        <p:txBody>
          <a:bodyPr/>
          <a:lstStyle/>
          <a:p>
            <a:endParaRPr lang="ru-RU" dirty="0"/>
          </a:p>
        </p:txBody>
      </p:sp>
    </p:spTree>
    <p:extLst>
      <p:ext uri="{BB962C8B-B14F-4D97-AF65-F5344CB8AC3E}">
        <p14:creationId xmlns:p14="http://schemas.microsoft.com/office/powerpoint/2010/main" val="2233092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9175964" y="-1477"/>
            <a:ext cx="1357536" cy="1143000"/>
          </a:xfrm>
        </p:spPr>
        <p:txBody>
          <a:bodyPr/>
          <a:lstStyle/>
          <a:p>
            <a:endParaRPr lang="ru-RU" dirty="0"/>
          </a:p>
        </p:txBody>
      </p:sp>
      <p:pic>
        <p:nvPicPr>
          <p:cNvPr id="7" name="Объект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879" y="0"/>
            <a:ext cx="9138241" cy="6858000"/>
          </a:xfrm>
        </p:spPr>
      </p:pic>
    </p:spTree>
    <p:extLst>
      <p:ext uri="{BB962C8B-B14F-4D97-AF65-F5344CB8AC3E}">
        <p14:creationId xmlns:p14="http://schemas.microsoft.com/office/powerpoint/2010/main" val="776362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912977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9193" y="186534"/>
            <a:ext cx="6512511" cy="1143000"/>
          </a:xfrm>
        </p:spPr>
        <p:txBody>
          <a:bodyPr/>
          <a:lstStyle/>
          <a:p>
            <a:pPr marL="0" indent="0">
              <a:buNone/>
            </a:pPr>
            <a:r>
              <a:rPr lang="ru-RU" dirty="0" smtClean="0"/>
              <a:t>Что такое дружба</a:t>
            </a:r>
            <a:r>
              <a:rPr lang="en-US" dirty="0" smtClean="0"/>
              <a:t>?</a:t>
            </a:r>
            <a:r>
              <a:rPr lang="ru-RU" dirty="0" smtClean="0"/>
              <a:t/>
            </a:r>
            <a:br>
              <a:rPr lang="ru-RU" dirty="0" smtClean="0"/>
            </a:br>
            <a:endParaRPr lang="ru-RU" dirty="0"/>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3933056"/>
            <a:ext cx="9144000" cy="2924944"/>
          </a:xfrm>
        </p:spPr>
      </p:pic>
      <p:sp>
        <p:nvSpPr>
          <p:cNvPr id="3" name="Объект 2"/>
          <p:cNvSpPr>
            <a:spLocks noGrp="1"/>
          </p:cNvSpPr>
          <p:nvPr>
            <p:ph sz="quarter" idx="14"/>
          </p:nvPr>
        </p:nvSpPr>
        <p:spPr>
          <a:xfrm>
            <a:off x="179512" y="1124744"/>
            <a:ext cx="8856984" cy="2952328"/>
          </a:xfrm>
        </p:spPr>
        <p:txBody>
          <a:bodyPr>
            <a:normAutofit lnSpcReduction="10000"/>
          </a:bodyPr>
          <a:lstStyle/>
          <a:p>
            <a:endParaRPr lang="ru-RU" dirty="0" smtClean="0"/>
          </a:p>
          <a:p>
            <a:pPr marL="45720" indent="0">
              <a:buNone/>
            </a:pPr>
            <a:r>
              <a:rPr lang="ru-RU" sz="2400" dirty="0"/>
              <a:t>Дружба – это когда люди хотят быть вместе, когда они интересуют друг друга, доверяют друг другу. Дружба возможна только при соблюдении определенных «законов» , важнейшими из которых являются уважения прав друг друга, умение признавать свои ошибки, обязательность, отсутствие споров о вкусах, терпимость и справедливая критика. </a:t>
            </a:r>
          </a:p>
        </p:txBody>
      </p:sp>
    </p:spTree>
    <p:extLst>
      <p:ext uri="{BB962C8B-B14F-4D97-AF65-F5344CB8AC3E}">
        <p14:creationId xmlns:p14="http://schemas.microsoft.com/office/powerpoint/2010/main" val="3892665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9163775" y="17729"/>
            <a:ext cx="648072" cy="360040"/>
          </a:xfrm>
        </p:spPr>
        <p:txBody>
          <a:bodyPr/>
          <a:lstStyle/>
          <a:p>
            <a:endParaRPr lang="ru-RU" dirty="0"/>
          </a:p>
        </p:txBody>
      </p:sp>
      <p:sp>
        <p:nvSpPr>
          <p:cNvPr id="8" name="Объект 7"/>
          <p:cNvSpPr>
            <a:spLocks noGrp="1"/>
          </p:cNvSpPr>
          <p:nvPr>
            <p:ph sz="quarter" idx="13"/>
          </p:nvPr>
        </p:nvSpPr>
        <p:spPr>
          <a:xfrm>
            <a:off x="10210" y="188640"/>
            <a:ext cx="9133790" cy="3140968"/>
          </a:xfrm>
        </p:spPr>
        <p:txBody>
          <a:bodyPr>
            <a:normAutofit fontScale="92500"/>
          </a:bodyPr>
          <a:lstStyle/>
          <a:p>
            <a:r>
              <a:rPr lang="ru-RU" dirty="0"/>
              <a:t>Дружба - это больше, чем приятная компания или близость интересов. Дружба – глубокие, искренние отношения, включающие в себя целый комплекс эмоций. Для дружбы характерно глубокое взаимопонимание людей. Это означает возможность общаться друг с другом практически без слов, при помощи жестов и мимики, воспринимать и точно понимать друг друга на основе едва уловимых движений и интонации, понятных только друзьям и не воспринимаемых окружающими. Давние друзья могут заранее предсказывать реакции и поведение друг друга в разных жизненных ситуациях, вплоть до определения мыслей, которые друг другу придут в голову в тот или иной момент.</a:t>
            </a:r>
          </a:p>
        </p:txBody>
      </p:sp>
      <p:pic>
        <p:nvPicPr>
          <p:cNvPr id="10" name="Объект 9"/>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763688" y="3429000"/>
            <a:ext cx="5688632" cy="3429000"/>
          </a:xfrm>
        </p:spPr>
      </p:pic>
    </p:spTree>
    <p:extLst>
      <p:ext uri="{BB962C8B-B14F-4D97-AF65-F5344CB8AC3E}">
        <p14:creationId xmlns:p14="http://schemas.microsoft.com/office/powerpoint/2010/main" val="1919712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10148406" y="3527296"/>
            <a:ext cx="45719" cy="45719"/>
          </a:xfrm>
        </p:spPr>
        <p:txBody>
          <a:bodyPr/>
          <a:lstStyle/>
          <a:p>
            <a:endParaRPr lang="ru-RU" dirty="0"/>
          </a:p>
        </p:txBody>
      </p:sp>
      <p:sp>
        <p:nvSpPr>
          <p:cNvPr id="3" name="Объект 2"/>
          <p:cNvSpPr>
            <a:spLocks noGrp="1"/>
          </p:cNvSpPr>
          <p:nvPr>
            <p:ph sz="quarter" idx="13"/>
          </p:nvPr>
        </p:nvSpPr>
        <p:spPr>
          <a:xfrm>
            <a:off x="1" y="548680"/>
            <a:ext cx="9143999" cy="3024336"/>
          </a:xfrm>
        </p:spPr>
        <p:txBody>
          <a:bodyPr>
            <a:normAutofit/>
          </a:bodyPr>
          <a:lstStyle/>
          <a:p>
            <a:r>
              <a:rPr lang="ru-RU" sz="2400" dirty="0"/>
              <a:t>Дружба означает близость и взаимное тяготение людей друг к другу. Настоящий друг лучше, чем кто-либо другой поймёт наше настроение, наши переживания, разделит радость и огорчения, проявит сочувствие, утешит и поддержит в трудную минуту, окажет бескорыстную помощь. Если это необходимо, он ради вас даже поступится своим благополучием, пойдёт на какие угодно жертвы. </a:t>
            </a:r>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250811" y="3213100"/>
            <a:ext cx="4821766" cy="3616325"/>
          </a:xfrm>
        </p:spPr>
      </p:pic>
    </p:spTree>
    <p:extLst>
      <p:ext uri="{BB962C8B-B14F-4D97-AF65-F5344CB8AC3E}">
        <p14:creationId xmlns:p14="http://schemas.microsoft.com/office/powerpoint/2010/main" val="856629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9324528" y="1268760"/>
            <a:ext cx="82624" cy="1143000"/>
          </a:xfrm>
        </p:spPr>
        <p:txBody>
          <a:bodyPr/>
          <a:lstStyle/>
          <a:p>
            <a:endParaRPr lang="ru-RU" dirty="0"/>
          </a:p>
        </p:txBody>
      </p:sp>
      <p:sp>
        <p:nvSpPr>
          <p:cNvPr id="3" name="Объект 2"/>
          <p:cNvSpPr>
            <a:spLocks noGrp="1"/>
          </p:cNvSpPr>
          <p:nvPr>
            <p:ph sz="quarter" idx="13"/>
          </p:nvPr>
        </p:nvSpPr>
        <p:spPr>
          <a:xfrm>
            <a:off x="0" y="1"/>
            <a:ext cx="9143999" cy="4077072"/>
          </a:xfrm>
        </p:spPr>
        <p:txBody>
          <a:bodyPr>
            <a:normAutofit/>
          </a:bodyPr>
          <a:lstStyle/>
          <a:p>
            <a:r>
              <a:rPr lang="ru-RU" sz="2800" dirty="0"/>
              <a:t>Нормы и правила, которыми руководствуются люди в дружеских отношениях, - это равноправие, готовность прийти на помощь, умение понять, уважение, преданность и доверие. Нарушение любого из них ведет к разрушению дружбы, в то время как в отношениях типа любви люди могут отчасти прощать друг другу подобные нарушения ради чувств, которые их связывают. </a:t>
            </a:r>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123728" y="3439908"/>
            <a:ext cx="5472608" cy="3429000"/>
          </a:xfrm>
        </p:spPr>
      </p:pic>
    </p:spTree>
    <p:extLst>
      <p:ext uri="{BB962C8B-B14F-4D97-AF65-F5344CB8AC3E}">
        <p14:creationId xmlns:p14="http://schemas.microsoft.com/office/powerpoint/2010/main" val="4153274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25362" y="1515388"/>
            <a:ext cx="775230" cy="574000"/>
          </a:xfrm>
        </p:spPr>
        <p:txBody>
          <a:bodyPr/>
          <a:lstStyle/>
          <a:p>
            <a:endParaRPr lang="ru-RU" dirty="0"/>
          </a:p>
        </p:txBody>
      </p:sp>
      <p:sp>
        <p:nvSpPr>
          <p:cNvPr id="3" name="Объект 2"/>
          <p:cNvSpPr>
            <a:spLocks noGrp="1"/>
          </p:cNvSpPr>
          <p:nvPr>
            <p:ph sz="quarter" idx="13"/>
          </p:nvPr>
        </p:nvSpPr>
        <p:spPr>
          <a:xfrm>
            <a:off x="-10037" y="0"/>
            <a:ext cx="9143999" cy="2232247"/>
          </a:xfrm>
        </p:spPr>
        <p:txBody>
          <a:bodyPr>
            <a:normAutofit/>
          </a:bodyPr>
          <a:lstStyle/>
          <a:p>
            <a:pPr marL="1207008" lvl="4" indent="0">
              <a:buNone/>
            </a:pPr>
            <a:r>
              <a:rPr lang="ru-RU" sz="2400" dirty="0"/>
              <a:t>Настоящие друзья поддерживают друг друга не только эмоционально, но и другими доступными для них способами, причем такая поддержка всегда является бескорыстной, идет от души. </a:t>
            </a:r>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0" y="1556792"/>
            <a:ext cx="9144000" cy="5301208"/>
          </a:xfrm>
        </p:spPr>
      </p:pic>
    </p:spTree>
    <p:extLst>
      <p:ext uri="{BB962C8B-B14F-4D97-AF65-F5344CB8AC3E}">
        <p14:creationId xmlns:p14="http://schemas.microsoft.com/office/powerpoint/2010/main" val="759138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0" y="836712"/>
            <a:ext cx="2077616" cy="1143000"/>
          </a:xfrm>
        </p:spPr>
        <p:txBody>
          <a:bodyPr/>
          <a:lstStyle/>
          <a:p>
            <a:endParaRPr lang="ru-RU" dirty="0"/>
          </a:p>
        </p:txBody>
      </p:sp>
      <p:sp>
        <p:nvSpPr>
          <p:cNvPr id="3" name="Объект 2"/>
          <p:cNvSpPr>
            <a:spLocks noGrp="1"/>
          </p:cNvSpPr>
          <p:nvPr>
            <p:ph sz="quarter" idx="13"/>
          </p:nvPr>
        </p:nvSpPr>
        <p:spPr>
          <a:xfrm>
            <a:off x="7614" y="0"/>
            <a:ext cx="9148128" cy="3789040"/>
          </a:xfrm>
        </p:spPr>
        <p:txBody>
          <a:bodyPr>
            <a:normAutofit/>
          </a:bodyPr>
          <a:lstStyle/>
          <a:p>
            <a:r>
              <a:rPr lang="ru-RU" sz="2400" dirty="0" smtClean="0"/>
              <a:t>Дружба </a:t>
            </a:r>
            <a:r>
              <a:rPr lang="ru-RU" sz="2400" dirty="0"/>
              <a:t>– это взаимоотношения, основанные на взаимной открытости, полном доверии, общности интересов, преданности людей друг другу, их постоянной готовности в любой момент прийти друг другу на помощь. Дружеские отношения бескорыстны, в них человек получает удовольствие от того, что доставляет приятное другому. Дружба, в отличие от любви, - это в основном отношения между людьми одного пола.</a:t>
            </a:r>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045759" y="3068638"/>
            <a:ext cx="5052482" cy="3789362"/>
          </a:xfrm>
        </p:spPr>
      </p:pic>
    </p:spTree>
    <p:extLst>
      <p:ext uri="{BB962C8B-B14F-4D97-AF65-F5344CB8AC3E}">
        <p14:creationId xmlns:p14="http://schemas.microsoft.com/office/powerpoint/2010/main" val="2360252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3581" y="3212976"/>
            <a:ext cx="709464" cy="1143000"/>
          </a:xfrm>
        </p:spPr>
        <p:txBody>
          <a:bodyPr/>
          <a:lstStyle/>
          <a:p>
            <a:endParaRPr lang="ru-RU" dirty="0"/>
          </a:p>
        </p:txBody>
      </p:sp>
      <p:sp>
        <p:nvSpPr>
          <p:cNvPr id="3" name="Объект 2"/>
          <p:cNvSpPr>
            <a:spLocks noGrp="1"/>
          </p:cNvSpPr>
          <p:nvPr>
            <p:ph sz="quarter" idx="13"/>
          </p:nvPr>
        </p:nvSpPr>
        <p:spPr>
          <a:xfrm>
            <a:off x="0" y="1"/>
            <a:ext cx="9144000" cy="4226960"/>
          </a:xfrm>
        </p:spPr>
        <p:txBody>
          <a:bodyPr>
            <a:normAutofit/>
          </a:bodyPr>
          <a:lstStyle/>
          <a:p>
            <a:r>
              <a:rPr lang="ru-RU" sz="2400" dirty="0"/>
              <a:t> Многие знают о таком явлении как дружба, но дружить не умеют. Врожденная потребность в этом остается неудовлетворенной. Зачастую причиной этому служит непонимание человеком ее природы. Только поняв, что такое дружба, он получает возможность реализовать себя в ней. В противном случае если дружба и возникает, то только случайно, и не ценится должным образом, пока не распадется, а разница между просто знакомым и другом осознается, когда уже слишком поздно.</a:t>
            </a:r>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619672" y="3357563"/>
            <a:ext cx="5688632" cy="3505200"/>
          </a:xfrm>
        </p:spPr>
      </p:pic>
    </p:spTree>
    <p:extLst>
      <p:ext uri="{BB962C8B-B14F-4D97-AF65-F5344CB8AC3E}">
        <p14:creationId xmlns:p14="http://schemas.microsoft.com/office/powerpoint/2010/main" val="2385633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227</TotalTime>
  <Words>888</Words>
  <Application>Microsoft Office PowerPoint</Application>
  <PresentationFormat>Экран (4:3)</PresentationFormat>
  <Paragraphs>25</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Воздушный поток</vt:lpstr>
      <vt:lpstr>Презентация на тему дружба!</vt:lpstr>
      <vt:lpstr>Презентация PowerPoint</vt:lpstr>
      <vt:lpstr>Что такое дружба?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Правила дружбы!</vt:lpstr>
      <vt:lpstr>Презентация PowerPoint</vt:lpstr>
      <vt:lpstr>Презентация PowerPoint</vt:lpstr>
      <vt:lpstr>Чтобы всегда было много друзей</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Призентация на тему              Дружба</dc:title>
  <dc:creator>Погонин</dc:creator>
  <cp:lastModifiedBy>Погонин</cp:lastModifiedBy>
  <cp:revision>19</cp:revision>
  <dcterms:created xsi:type="dcterms:W3CDTF">2018-04-23T15:50:43Z</dcterms:created>
  <dcterms:modified xsi:type="dcterms:W3CDTF">2018-04-25T16:45:46Z</dcterms:modified>
</cp:coreProperties>
</file>