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4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Лобня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57.56</c:v>
                </c:pt>
                <c:pt idx="1">
                  <c:v>53.38</c:v>
                </c:pt>
                <c:pt idx="2">
                  <c:v>51.17</c:v>
                </c:pt>
                <c:pt idx="3">
                  <c:v>54.62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58.83</c:v>
                </c:pt>
                <c:pt idx="1">
                  <c:v>54.67</c:v>
                </c:pt>
                <c:pt idx="2">
                  <c:v>56.32</c:v>
                </c:pt>
                <c:pt idx="3">
                  <c:v>58.76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212992"/>
        <c:axId val="215279872"/>
      </c:barChart>
      <c:catAx>
        <c:axId val="1602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5279872"/>
        <c:crosses val="autoZero"/>
        <c:auto val="1"/>
        <c:lblAlgn val="ctr"/>
        <c:lblOffset val="100"/>
        <c:noMultiLvlLbl val="0"/>
      </c:catAx>
      <c:valAx>
        <c:axId val="215279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212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кол-во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</c:v>
                </c:pt>
                <c:pt idx="1">
                  <c:v>42</c:v>
                </c:pt>
                <c:pt idx="2">
                  <c:v>38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двоек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</c:v>
                </c:pt>
                <c:pt idx="1">
                  <c:v>8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214016"/>
        <c:axId val="215282176"/>
      </c:barChart>
      <c:catAx>
        <c:axId val="16021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5282176"/>
        <c:crosses val="autoZero"/>
        <c:auto val="1"/>
        <c:lblAlgn val="ctr"/>
        <c:lblOffset val="100"/>
        <c:noMultiLvlLbl val="0"/>
      </c:catAx>
      <c:valAx>
        <c:axId val="21528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214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2222633157719315"/>
          <c:y val="0.20155385229305586"/>
          <c:w val="0.53082627952755912"/>
          <c:h val="0.308580708661417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 двоек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0.0</c:formatCode>
                <c:ptCount val="4"/>
                <c:pt idx="0">
                  <c:v>8.8235294117647065</c:v>
                </c:pt>
                <c:pt idx="1">
                  <c:v>19.047619047619047</c:v>
                </c:pt>
                <c:pt idx="2">
                  <c:v>13.043478260869565</c:v>
                </c:pt>
                <c:pt idx="3">
                  <c:v>16.666666666666664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137792"/>
        <c:axId val="213928768"/>
      </c:barChart>
      <c:catAx>
        <c:axId val="15913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928768"/>
        <c:crosses val="autoZero"/>
        <c:auto val="1"/>
        <c:lblAlgn val="ctr"/>
        <c:lblOffset val="100"/>
        <c:noMultiLvlLbl val="0"/>
      </c:catAx>
      <c:valAx>
        <c:axId val="2139287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59137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7B0DC-0F84-47FB-A423-DF57BDAB09FE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D85A2-1005-456A-A9D1-14BD31C3B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557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D85A2-1005-456A-A9D1-14BD31C3BA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14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D85A2-1005-456A-A9D1-14BD31C3BA9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72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coi.net/attachments/article/1093/%D0%A1%D0%B1%D0%BE%D1%80%D0%BD%D0%B8%D0%BA_%D0%90%D0%BD%D0%B0%D0%BB%D0%B8%D1%82%D0%B8%D0%BA%D0%B8_%D0%95%D0%93%D0%AD-2017.ra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 ЕГЭ и мероприятия по совершенствованию системы подготовки к экзамену в 2018 году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r>
              <a:rPr lang="ru-RU" dirty="0" smtClean="0"/>
              <a:t>Учитель МБОУ СОШ №2  </a:t>
            </a:r>
          </a:p>
          <a:p>
            <a:r>
              <a:rPr lang="ru-RU" dirty="0" smtClean="0"/>
              <a:t>Скрябина О.А.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6064"/>
          </a:xfrm>
        </p:spPr>
        <p:txBody>
          <a:bodyPr>
            <a:noAutofit/>
          </a:bodyPr>
          <a:lstStyle/>
          <a:p>
            <a:r>
              <a:rPr lang="ru-RU" sz="3000" dirty="0" smtClean="0"/>
              <a:t>Меры для преодоления среднего</a:t>
            </a:r>
            <a:br>
              <a:rPr lang="ru-RU" sz="3000" dirty="0" smtClean="0"/>
            </a:br>
            <a:r>
              <a:rPr lang="ru-RU" sz="3000" dirty="0" smtClean="0"/>
              <a:t> балла по МО 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45395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2500" dirty="0" smtClean="0"/>
              <a:t>Фильтр учащихся, выбравших экзамен с помощью тренировочных </a:t>
            </a:r>
            <a:r>
              <a:rPr lang="ru-RU" sz="2500" dirty="0"/>
              <a:t>и </a:t>
            </a:r>
            <a:r>
              <a:rPr lang="ru-RU" sz="2500" dirty="0" smtClean="0"/>
              <a:t>диагностических работ и доведение результатов до родителей.</a:t>
            </a:r>
          </a:p>
          <a:p>
            <a:pPr marL="0" indent="0">
              <a:buNone/>
            </a:pPr>
            <a:r>
              <a:rPr lang="ru-RU" sz="2500" i="1" dirty="0" smtClean="0"/>
              <a:t>Предложение: запланировать и провести общую диагностическую работу  в каникулы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500" dirty="0" smtClean="0"/>
              <a:t> Выявление </a:t>
            </a:r>
            <a:r>
              <a:rPr lang="ru-RU" sz="2500" dirty="0"/>
              <a:t>текущего </a:t>
            </a:r>
            <a:r>
              <a:rPr lang="ru-RU" sz="2500" dirty="0" smtClean="0"/>
              <a:t>уровня знаний </a:t>
            </a:r>
            <a:r>
              <a:rPr lang="ru-RU" sz="2500" dirty="0"/>
              <a:t>и владения необходимым комплексом умений и навыков по предмету. </a:t>
            </a:r>
            <a:endParaRPr lang="ru-RU" sz="25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ru-RU" sz="2500" dirty="0" smtClean="0"/>
              <a:t>Анализ заданий </a:t>
            </a:r>
            <a:r>
              <a:rPr lang="ru-RU" sz="2500" dirty="0"/>
              <a:t>прошлых лет и </a:t>
            </a:r>
            <a:r>
              <a:rPr lang="ru-RU" sz="2500" dirty="0" smtClean="0"/>
              <a:t>заданий, представленных </a:t>
            </a:r>
            <a:r>
              <a:rPr lang="ru-RU" sz="2500" dirty="0"/>
              <a:t>в демоверсиях текущего года на сайте </a:t>
            </a:r>
            <a:r>
              <a:rPr lang="ru-RU" sz="2500" dirty="0" smtClean="0"/>
              <a:t>ФИПИ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ru-RU" sz="2500" dirty="0" smtClean="0"/>
              <a:t>Составить план </a:t>
            </a:r>
            <a:r>
              <a:rPr lang="ru-RU" sz="2500" dirty="0"/>
              <a:t>и программу подготовки к экзамену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r>
              <a:rPr lang="ru-RU" sz="2500" i="1" dirty="0" smtClean="0"/>
              <a:t>Предложение: создать банк диагностических работ с ответами</a:t>
            </a:r>
            <a:endParaRPr lang="en-US" sz="2500" i="1" dirty="0" smtClean="0"/>
          </a:p>
          <a:p>
            <a:pPr marL="457200" indent="-457200">
              <a:buFont typeface="+mj-lt"/>
              <a:buAutoNum type="arabicPeriod" startAt="5"/>
            </a:pPr>
            <a:r>
              <a:rPr lang="ru-RU" sz="2500" dirty="0" smtClean="0"/>
              <a:t>Рассмотрение задач повышенной сложности на заседаниях ГМО, взаимное консультирование.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117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209675"/>
            <a:ext cx="76771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7236296" y="2204864"/>
            <a:ext cx="1080120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899592" y="2348880"/>
            <a:ext cx="7056784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274955" y="2996952"/>
            <a:ext cx="7056784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59632" y="3212976"/>
            <a:ext cx="7056784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54605" y="5157192"/>
            <a:ext cx="7056784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57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ru-RU" dirty="0" smtClean="0"/>
              <a:t>Итоговые таблицы (управление образования)</a:t>
            </a:r>
          </a:p>
          <a:p>
            <a:r>
              <a:rPr lang="ru-RU" dirty="0">
                <a:hlinkClick r:id="rId2"/>
              </a:rPr>
              <a:t>Анализ результатов ГИА-11 в 2017 году</a:t>
            </a:r>
          </a:p>
          <a:p>
            <a:pPr marL="0" indent="0">
              <a:buNone/>
            </a:pPr>
            <a:r>
              <a:rPr lang="ru-RU" dirty="0" smtClean="0">
                <a:hlinkClick r:id="rId2"/>
              </a:rPr>
              <a:t>(РЦОИ)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1648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 smtClean="0"/>
              <a:t>Средний балл по г. Лобня относительно среднего балла по МО</a:t>
            </a:r>
            <a:endParaRPr lang="ru-RU" sz="3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5877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905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в сравнении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239738"/>
              </p:ext>
            </p:extLst>
          </p:nvPr>
        </p:nvGraphicFramePr>
        <p:xfrm>
          <a:off x="755576" y="1484784"/>
          <a:ext cx="54726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52174754"/>
              </p:ext>
            </p:extLst>
          </p:nvPr>
        </p:nvGraphicFramePr>
        <p:xfrm>
          <a:off x="3131840" y="3429000"/>
          <a:ext cx="684076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91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576064"/>
          </a:xfrm>
        </p:spPr>
        <p:txBody>
          <a:bodyPr>
            <a:noAutofit/>
          </a:bodyPr>
          <a:lstStyle/>
          <a:p>
            <a:r>
              <a:rPr lang="ru-RU" sz="3000" dirty="0" smtClean="0"/>
              <a:t>Преодоление среднего балла МО по школам</a:t>
            </a:r>
            <a:endParaRPr lang="ru-RU" sz="3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410064"/>
              </p:ext>
            </p:extLst>
          </p:nvPr>
        </p:nvGraphicFramePr>
        <p:xfrm>
          <a:off x="611560" y="2492602"/>
          <a:ext cx="7776876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612069"/>
                <a:gridCol w="612069"/>
                <a:gridCol w="612069"/>
                <a:gridCol w="612069"/>
                <a:gridCol w="504052"/>
                <a:gridCol w="720086"/>
                <a:gridCol w="612069"/>
                <a:gridCol w="612069"/>
                <a:gridCol w="612069"/>
                <a:gridCol w="612069"/>
                <a:gridCol w="612069"/>
                <a:gridCol w="612069"/>
              </a:tblGrid>
              <a:tr h="55041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№10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Лицей</a:t>
                      </a:r>
                      <a:endParaRPr lang="ru-RU" sz="1400" dirty="0"/>
                    </a:p>
                  </a:txBody>
                  <a:tcPr marL="0" marT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Луговская</a:t>
                      </a:r>
                      <a:endParaRPr lang="ru-RU" sz="1400" dirty="0"/>
                    </a:p>
                  </a:txBody>
                  <a:tcPr marL="0" marT="0" anchor="ctr"/>
                </a:tc>
              </a:tr>
              <a:tr h="593488">
                <a:tc>
                  <a:txBody>
                    <a:bodyPr/>
                    <a:lstStyle/>
                    <a:p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621749">
                <a:tc>
                  <a:txBody>
                    <a:bodyPr/>
                    <a:lstStyle/>
                    <a:p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 </a:t>
                      </a:r>
                    </a:p>
                    <a:p>
                      <a:pPr algn="ctr"/>
                      <a:r>
                        <a:rPr lang="ru-RU" sz="1200" dirty="0" smtClean="0"/>
                        <a:t>(2 из пред)</a:t>
                      </a:r>
                      <a:endParaRPr lang="ru-RU" sz="12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(1)</a:t>
                      </a:r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593488"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  <a:tr h="593488">
                <a:tc>
                  <a:txBody>
                    <a:bodyPr/>
                    <a:lstStyle/>
                    <a:p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62209"/>
              </p:ext>
            </p:extLst>
          </p:nvPr>
        </p:nvGraphicFramePr>
        <p:xfrm>
          <a:off x="1547664" y="1700808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455936"/>
                <a:gridCol w="560288"/>
                <a:gridCol w="1471712"/>
                <a:gridCol w="616520"/>
                <a:gridCol w="1415480"/>
              </a:tblGrid>
              <a:tr h="36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участвовали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ниже среднего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Выше среднего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Ученики предыдущих лет</a:t>
            </a:r>
          </a:p>
          <a:p>
            <a:r>
              <a:rPr lang="ru-RU" dirty="0" smtClean="0"/>
              <a:t>Неосознанный выбор учащимися экзамена по информатике</a:t>
            </a:r>
          </a:p>
          <a:p>
            <a:r>
              <a:rPr lang="ru-RU" dirty="0" smtClean="0">
                <a:hlinkClick r:id="rId3" action="ppaction://hlinksldjump"/>
              </a:rPr>
              <a:t>Недостаточная математическая и алгоритмическая база</a:t>
            </a:r>
            <a:endParaRPr lang="ru-RU" dirty="0" smtClean="0"/>
          </a:p>
          <a:p>
            <a:r>
              <a:rPr lang="ru-RU" dirty="0" smtClean="0"/>
              <a:t>Отсутствие системы подготовки учащихся к ЕГЭ</a:t>
            </a:r>
          </a:p>
          <a:p>
            <a:r>
              <a:rPr lang="ru-RU" dirty="0" smtClean="0">
                <a:hlinkClick r:id="rId4" action="ppaction://hlinksldjump"/>
              </a:rPr>
              <a:t>Не проработка заданий с развернутым ответом</a:t>
            </a:r>
            <a:endParaRPr lang="ru-RU" dirty="0" smtClean="0"/>
          </a:p>
          <a:p>
            <a:r>
              <a:rPr lang="ru-RU" dirty="0" smtClean="0"/>
              <a:t>Отсутствие контроля</a:t>
            </a:r>
            <a:endParaRPr lang="ru-RU" dirty="0"/>
          </a:p>
        </p:txBody>
      </p:sp>
      <p:sp>
        <p:nvSpPr>
          <p:cNvPr id="4" name="Управляющая кнопка: далее 3">
            <a:hlinkClick r:id="rId5" action="ppaction://hlinksldjump" highlightClick="1"/>
          </p:cNvPr>
          <p:cNvSpPr/>
          <p:nvPr/>
        </p:nvSpPr>
        <p:spPr>
          <a:xfrm>
            <a:off x="8604448" y="6237312"/>
            <a:ext cx="36004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54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46806"/>
            <a:ext cx="78771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68" y="2852936"/>
            <a:ext cx="756285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475656" y="35010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259632" y="3305673"/>
            <a:ext cx="309634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281610" y="3933056"/>
            <a:ext cx="309634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59632" y="4797152"/>
            <a:ext cx="309634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259632" y="5157192"/>
            <a:ext cx="309634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37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404664"/>
            <a:ext cx="77819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48" y="2924944"/>
            <a:ext cx="76866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вал 6"/>
          <p:cNvSpPr/>
          <p:nvPr/>
        </p:nvSpPr>
        <p:spPr>
          <a:xfrm>
            <a:off x="1259632" y="2276872"/>
            <a:ext cx="3096344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59632" y="4725144"/>
            <a:ext cx="3096344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187624" y="5157192"/>
            <a:ext cx="3096344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правляющая кнопка: назад 2">
            <a:hlinkClick r:id="rId4" action="ppaction://hlinksldjump" highlightClick="1"/>
          </p:cNvPr>
          <p:cNvSpPr/>
          <p:nvPr/>
        </p:nvSpPr>
        <p:spPr>
          <a:xfrm>
            <a:off x="8604448" y="6190762"/>
            <a:ext cx="36004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88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3" y="764704"/>
            <a:ext cx="78390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2823245"/>
            <a:ext cx="8010525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29" y="4797151"/>
            <a:ext cx="79914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Управляющая кнопка: назад 6">
            <a:hlinkClick r:id="rId5" action="ppaction://hlinksldjump" highlightClick="1"/>
          </p:cNvPr>
          <p:cNvSpPr/>
          <p:nvPr/>
        </p:nvSpPr>
        <p:spPr>
          <a:xfrm>
            <a:off x="8604448" y="6190762"/>
            <a:ext cx="360040" cy="36004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41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235</Words>
  <Application>Microsoft Office PowerPoint</Application>
  <PresentationFormat>Экран (4:3)</PresentationFormat>
  <Paragraphs>64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Анализ результатов ЕГЭ и мероприятия по совершенствованию системы подготовки к экзамену в 2018 году</vt:lpstr>
      <vt:lpstr>Материалы</vt:lpstr>
      <vt:lpstr>Средний балл по г. Лобня относительно среднего балла по МО</vt:lpstr>
      <vt:lpstr>Статистика в сравнении</vt:lpstr>
      <vt:lpstr>Преодоление среднего балла МО по школам</vt:lpstr>
      <vt:lpstr>Причины</vt:lpstr>
      <vt:lpstr>Презентация PowerPoint</vt:lpstr>
      <vt:lpstr>Презентация PowerPoint</vt:lpstr>
      <vt:lpstr>Презентация PowerPoint</vt:lpstr>
      <vt:lpstr>Меры для преодоления среднего  балла по МО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SD</cp:lastModifiedBy>
  <cp:revision>25</cp:revision>
  <dcterms:created xsi:type="dcterms:W3CDTF">2013-01-28T19:28:30Z</dcterms:created>
  <dcterms:modified xsi:type="dcterms:W3CDTF">2017-08-26T17:47:39Z</dcterms:modified>
</cp:coreProperties>
</file>