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8"/>
  </p:notesMasterIdLst>
  <p:sldIdLst>
    <p:sldId id="273" r:id="rId2"/>
    <p:sldId id="282" r:id="rId3"/>
    <p:sldId id="262" r:id="rId4"/>
    <p:sldId id="263" r:id="rId5"/>
    <p:sldId id="264" r:id="rId6"/>
    <p:sldId id="258" r:id="rId7"/>
    <p:sldId id="259" r:id="rId8"/>
    <p:sldId id="260" r:id="rId9"/>
    <p:sldId id="265" r:id="rId10"/>
    <p:sldId id="261" r:id="rId11"/>
    <p:sldId id="274" r:id="rId12"/>
    <p:sldId id="266" r:id="rId13"/>
    <p:sldId id="267" r:id="rId14"/>
    <p:sldId id="268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B1FD8-D0C8-4A58-B491-519126CF1A1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>
        <a:scene3d>
          <a:camera prst="obliqueTopRight"/>
          <a:lightRig rig="threePt" dir="t"/>
        </a:scene3d>
      </dgm:spPr>
      <dgm:t>
        <a:bodyPr/>
        <a:lstStyle/>
        <a:p>
          <a:endParaRPr lang="ru-RU"/>
        </a:p>
      </dgm:t>
    </dgm:pt>
    <dgm:pt modelId="{A32B91BB-F010-434A-8886-2CA789D653B6}" type="pres">
      <dgm:prSet presAssocID="{E03B1FD8-D0C8-4A58-B491-519126CF1A1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754629C1-B930-4780-BED9-451E79D82A66}" type="presOf" srcId="{E03B1FD8-D0C8-4A58-B491-519126CF1A12}" destId="{A32B91BB-F010-434A-8886-2CA789D653B6}" srcOrd="0" destOrd="0" presId="urn:microsoft.com/office/officeart/2005/8/layout/pyramid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0D336-BE03-4532-955D-59FF4476B199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4841-69ED-46D4-83F1-0C864E212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5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4841-69ED-46D4-83F1-0C864E212E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7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B097FE-F3E4-4769-954B-F41691B4EFB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E51C9-344C-4FB6-BF66-CB2A8A3E5A3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A8640-E99B-43E9-88DC-A817FED5992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C4C9-6998-4999-B9A3-DC8AF57C46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5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CC8B9-D0AC-42A1-AD4A-C252BFA8F6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67C75-CC49-4D8A-802E-6D171E77970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A6394-61B6-456D-B0C9-7F3681EA02C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BB24D-C7DD-4922-8D72-019326EEB2A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7D1D97-9446-4DAE-A981-C832C9E93D9A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CDE07-00E5-4246-8B56-DFF8B307458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E9020-BEB4-4789-B8E9-6F02BF6FC85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DE5C0-87ED-4A7B-B959-0EFB05BEA7D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FBD47E-86A3-43F4-BF7D-06B55833D684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677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397949"/>
            <a:ext cx="646246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 smtClean="0"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 smtClean="0"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 smtClean="0"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ru-RU" sz="2400" kern="0" dirty="0">
              <a:latin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latin typeface="Arial"/>
              </a:rPr>
              <a:t>Урок </a:t>
            </a:r>
            <a:r>
              <a:rPr lang="ru-RU" sz="2400" kern="0" dirty="0">
                <a:latin typeface="Arial"/>
              </a:rPr>
              <a:t>по географии в </a:t>
            </a:r>
            <a:r>
              <a:rPr lang="ru-RU" sz="2400" kern="0" dirty="0" smtClean="0">
                <a:latin typeface="Arial"/>
              </a:rPr>
              <a:t>5 классе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latin typeface="Arial"/>
              </a:rPr>
              <a:t>Учителя биологии МБОУ  КСОШ №4</a:t>
            </a:r>
            <a:br>
              <a:rPr lang="ru-RU" sz="2400" kern="0" dirty="0" smtClean="0">
                <a:latin typeface="Arial"/>
              </a:rPr>
            </a:br>
            <a:r>
              <a:rPr lang="ru-RU" sz="2400" kern="0" dirty="0" smtClean="0">
                <a:latin typeface="Arial"/>
              </a:rPr>
              <a:t>Токаревой З.И. </a:t>
            </a:r>
            <a:endParaRPr lang="ru-RU" sz="2400" kern="0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492042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Развитие знаний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о клеточном строении организма.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3214686"/>
            <a:ext cx="2759065" cy="85725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</a:rPr>
              <a:t> </a:t>
            </a:r>
          </a:p>
        </p:txBody>
      </p:sp>
      <p:pic>
        <p:nvPicPr>
          <p:cNvPr id="4" name="Содержимое 3" descr="schleide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88913"/>
            <a:ext cx="2268537" cy="3024187"/>
          </a:xfrm>
          <a:noFill/>
        </p:spPr>
      </p:pic>
      <p:pic>
        <p:nvPicPr>
          <p:cNvPr id="6" name="Содержимое 5" descr="26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214290"/>
            <a:ext cx="2463786" cy="3030848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107504" y="3704533"/>
            <a:ext cx="8881080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endParaRPr lang="ru-RU" sz="2800" dirty="0" smtClean="0">
              <a:solidFill>
                <a:srgbClr val="DADADA">
                  <a:lumMod val="10000"/>
                </a:srgbClr>
              </a:solidFill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DADADA">
                    <a:lumMod val="10000"/>
                  </a:srgbClr>
                </a:solidFill>
              </a:rPr>
              <a:t>Идею 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</a:rPr>
              <a:t>о том, что все живые организмы состоят из клеток, выдвинули два немецких ученых: Теодор Шванн и Матиас </a:t>
            </a:r>
            <a:r>
              <a:rPr lang="ru-RU" sz="2800" dirty="0" err="1">
                <a:solidFill>
                  <a:srgbClr val="DADADA">
                    <a:lumMod val="10000"/>
                  </a:srgbClr>
                </a:solidFill>
              </a:rPr>
              <a:t>Шлейден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</a:rPr>
              <a:t>. Эта идея получила название </a:t>
            </a:r>
            <a:r>
              <a:rPr lang="ru-RU" sz="2800" dirty="0">
                <a:solidFill>
                  <a:srgbClr val="FF0000"/>
                </a:solidFill>
              </a:rPr>
              <a:t>клеточная теория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</a:rPr>
              <a:t>.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произошло совсем недавно, в 1839 г.   </a:t>
            </a:r>
            <a:r>
              <a:rPr lang="ru-RU" sz="2800" dirty="0">
                <a:solidFill>
                  <a:srgbClr val="DADADA">
                    <a:lumMod val="10000"/>
                  </a:srgb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8735" y="3260719"/>
            <a:ext cx="19435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dirty="0" err="1">
                <a:solidFill>
                  <a:srgbClr val="FF0000"/>
                </a:solidFill>
              </a:rPr>
              <a:t>Шлейден</a:t>
            </a:r>
            <a:r>
              <a:rPr lang="ru-RU" dirty="0">
                <a:solidFill>
                  <a:srgbClr val="FF0000"/>
                </a:solidFill>
              </a:rPr>
              <a:t> Матиас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(1804-1881 гг.)</a:t>
            </a:r>
            <a:r>
              <a:rPr lang="ru-RU" dirty="0">
                <a:solidFill>
                  <a:srgbClr val="DADADA">
                    <a:lumMod val="10000"/>
                  </a:srgbClr>
                </a:solidFill>
              </a:rPr>
              <a:t/>
            </a:r>
            <a:br>
              <a:rPr lang="ru-RU" dirty="0">
                <a:solidFill>
                  <a:srgbClr val="DADADA">
                    <a:lumMod val="10000"/>
                  </a:srgbClr>
                </a:solidFill>
              </a:rPr>
            </a:br>
            <a:endParaRPr lang="ru-RU" b="1" dirty="0">
              <a:ln w="11430"/>
              <a:solidFill>
                <a:srgbClr val="DADADA">
                  <a:lumMod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3971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ШВАНН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ТЕОДОР</a:t>
            </a:r>
            <a:r>
              <a:rPr lang="ru-RU" dirty="0">
                <a:solidFill>
                  <a:srgbClr val="FF0000"/>
                </a:solidFill>
              </a:rPr>
              <a:t> (1810-1882)</a:t>
            </a:r>
          </a:p>
        </p:txBody>
      </p:sp>
    </p:spTree>
    <p:extLst>
      <p:ext uri="{BB962C8B-B14F-4D97-AF65-F5344CB8AC3E}">
        <p14:creationId xmlns:p14="http://schemas.microsoft.com/office/powerpoint/2010/main" val="839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8449"/>
            <a:ext cx="7920880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4400" dirty="0" smtClean="0">
                <a:ea typeface="Calibri"/>
                <a:cs typeface="Times New Roman"/>
              </a:rPr>
              <a:t>Закрепляем.</a:t>
            </a:r>
            <a:r>
              <a:rPr lang="ru-RU" sz="3600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FF0000"/>
                </a:solidFill>
                <a:ea typeface="Calibri"/>
                <a:cs typeface="Times New Roman"/>
              </a:rPr>
              <a:t>Клеточная 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>теория.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a typeface="Calibri"/>
                <a:cs typeface="Times New Roman"/>
              </a:rPr>
              <a:t>Задание .    Закончи предложения: работа в парах.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1. Все живые </a:t>
            </a:r>
            <a:r>
              <a:rPr lang="ru-RU" sz="2400" dirty="0" smtClean="0">
                <a:ea typeface="Calibri"/>
                <a:cs typeface="Times New Roman"/>
              </a:rPr>
              <a:t>организмы…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2.Клетки разных организмов сходны </a:t>
            </a:r>
            <a:r>
              <a:rPr lang="ru-RU" sz="2400" dirty="0" smtClean="0">
                <a:ea typeface="Calibri"/>
                <a:cs typeface="Times New Roman"/>
              </a:rPr>
              <a:t> …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3. В клетке происходят  все процессы , свойственные живому </a:t>
            </a:r>
            <a:r>
              <a:rPr lang="ru-RU" sz="2400" dirty="0" smtClean="0">
                <a:ea typeface="Calibri"/>
                <a:cs typeface="Times New Roman"/>
              </a:rPr>
              <a:t> …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4.Новые клетки образуются в результате </a:t>
            </a:r>
            <a:r>
              <a:rPr lang="ru-RU" sz="2400" dirty="0" smtClean="0">
                <a:ea typeface="Calibri"/>
                <a:cs typeface="Times New Roman"/>
              </a:rPr>
              <a:t> …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5.Клетка – это </a:t>
            </a:r>
            <a:r>
              <a:rPr lang="ru-RU" sz="2400" dirty="0" smtClean="0">
                <a:ea typeface="Calibri"/>
                <a:cs typeface="Times New Roman"/>
              </a:rPr>
              <a:t> …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Выполнить!!!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(</a:t>
            </a:r>
            <a:r>
              <a:rPr lang="ru-RU" sz="2400" dirty="0">
                <a:ea typeface="Calibri"/>
                <a:cs typeface="Times New Roman"/>
              </a:rPr>
              <a:t>В тетради, стр. 42 Зад № 1)</a:t>
            </a:r>
          </a:p>
        </p:txBody>
      </p:sp>
    </p:spTree>
    <p:extLst>
      <p:ext uri="{BB962C8B-B14F-4D97-AF65-F5344CB8AC3E}">
        <p14:creationId xmlns:p14="http://schemas.microsoft.com/office/powerpoint/2010/main" val="12654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88640"/>
            <a:ext cx="8280920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srgbClr val="FF0000"/>
                </a:solidFill>
                <a:ea typeface="Calibri"/>
                <a:cs typeface="Times New Roman"/>
              </a:rPr>
              <a:t>Проверяем. Клеточная </a:t>
            </a:r>
            <a:r>
              <a:rPr lang="ru-RU" sz="4400" dirty="0">
                <a:solidFill>
                  <a:srgbClr val="FF0000"/>
                </a:solidFill>
                <a:ea typeface="Calibri"/>
                <a:cs typeface="Times New Roman"/>
              </a:rPr>
              <a:t>теория.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Задание .</a:t>
            </a:r>
            <a:r>
              <a:rPr lang="ru-RU" sz="2800" dirty="0" smtClean="0">
                <a:ea typeface="Calibri"/>
                <a:cs typeface="Times New Roman"/>
              </a:rPr>
              <a:t>    Закончи предложения: работа в парах.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1</a:t>
            </a:r>
            <a:r>
              <a:rPr lang="ru-RU" sz="2400" dirty="0">
                <a:ea typeface="Calibri"/>
                <a:cs typeface="Times New Roman"/>
              </a:rPr>
              <a:t>. Все живые организмы состоят из  клеток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2.Клетки разных организмов сходны по строению и   составу веществ.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3. В клетке происходят  все процессы , свойственные живому организму: питание , дыхание , выделение.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4.Новые клетки образуются в результате </a:t>
            </a:r>
            <a:r>
              <a:rPr lang="ru-RU" sz="2400" dirty="0" smtClean="0">
                <a:ea typeface="Calibri"/>
                <a:cs typeface="Times New Roman"/>
              </a:rPr>
              <a:t>деления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материнской клетки.</a:t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400" dirty="0">
                <a:ea typeface="Calibri"/>
                <a:cs typeface="Times New Roman"/>
              </a:rPr>
              <a:t>5.Клетка – это наименьшая </a:t>
            </a:r>
            <a:r>
              <a:rPr lang="ru-RU" sz="2400" dirty="0" smtClean="0">
                <a:ea typeface="Calibri"/>
                <a:cs typeface="Times New Roman"/>
              </a:rPr>
              <a:t>единица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  </a:t>
            </a:r>
            <a:r>
              <a:rPr lang="ru-RU" sz="2400" dirty="0">
                <a:ea typeface="Calibri"/>
                <a:cs typeface="Times New Roman"/>
              </a:rPr>
              <a:t>живого организма</a:t>
            </a:r>
            <a:r>
              <a:rPr lang="ru-RU" sz="2400" dirty="0" smtClean="0">
                <a:ea typeface="Calibri"/>
                <a:cs typeface="Times New Roman"/>
              </a:rPr>
              <a:t>. (В тетради, стр. 42 Зад № 1)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0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59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32" y="2276872"/>
            <a:ext cx="46174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656184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Т.О.делаем</a:t>
            </a:r>
            <a:r>
              <a:rPr lang="ru-RU" sz="4400" dirty="0" smtClean="0"/>
              <a:t> вывод, что вы узнали на уроке сегодня?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6597352"/>
            <a:ext cx="9036496" cy="720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4" y="2420888"/>
            <a:ext cx="8865876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124" y="1139912"/>
            <a:ext cx="8326324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u="sng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Рефлексия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 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FF0000"/>
                </a:solidFill>
                <a:ea typeface="Calibri"/>
                <a:cs typeface="Times New Roman"/>
              </a:rPr>
              <a:t>Урок	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                       </a:t>
            </a:r>
            <a:r>
              <a:rPr lang="ru-RU" sz="2400" b="1" u="sng" dirty="0">
                <a:solidFill>
                  <a:srgbClr val="FF0000"/>
                </a:solidFill>
                <a:ea typeface="Calibri"/>
                <a:cs typeface="Times New Roman"/>
              </a:rPr>
              <a:t>Я на уроке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	                    </a:t>
            </a:r>
            <a:r>
              <a:rPr lang="ru-RU" sz="2400" b="1" u="sng" dirty="0">
                <a:solidFill>
                  <a:srgbClr val="FF0000"/>
                </a:solidFill>
                <a:ea typeface="Calibri"/>
                <a:cs typeface="Times New Roman"/>
              </a:rPr>
              <a:t>Итог</a:t>
            </a:r>
            <a:endParaRPr lang="ru-RU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интересно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	         1. работал	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1. понял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						материал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2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. скучно	      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  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2. отдыхал                       2. узнал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							больше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, чем знал </a:t>
            </a:r>
            <a:endParaRPr lang="ru-RU" sz="24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3.безразлично        3.помогал </a:t>
            </a: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другим         3. не </a:t>
            </a:r>
            <a:r>
              <a:rPr lang="ru-RU" sz="2400" b="1" dirty="0" smtClean="0">
                <a:solidFill>
                  <a:srgbClr val="002060"/>
                </a:solidFill>
                <a:ea typeface="Calibri"/>
                <a:cs typeface="Times New Roman"/>
              </a:rPr>
              <a:t>понял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10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 13, с.38-39;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повторить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§ 12</a:t>
            </a:r>
          </a:p>
          <a:p>
            <a:pPr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Творческое  задание  </a:t>
            </a:r>
          </a:p>
          <a:p>
            <a:pPr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 сделать модель клетки)</a:t>
            </a:r>
          </a:p>
          <a:p>
            <a:pPr marL="0" indent="0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Заголовок 3"/>
          <p:cNvGrpSpPr>
            <a:grpSpLocks noGrp="1"/>
          </p:cNvGrpSpPr>
          <p:nvPr/>
        </p:nvGrpSpPr>
        <p:grpSpPr bwMode="auto">
          <a:xfrm>
            <a:off x="396875" y="238125"/>
            <a:ext cx="8345488" cy="1255713"/>
            <a:chOff x="250" y="150"/>
            <a:chExt cx="5257" cy="791"/>
          </a:xfrm>
        </p:grpSpPr>
        <p:pic>
          <p:nvPicPr>
            <p:cNvPr id="19460" name="Заголовок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50"/>
              <a:ext cx="5257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321" y="156"/>
              <a:ext cx="5114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800" dirty="0">
                  <a:solidFill>
                    <a:srgbClr val="002060"/>
                  </a:solidFill>
                </a:rPr>
                <a:t>Домашнее задание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66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32077">
            <a:off x="6597650" y="4106863"/>
            <a:ext cx="2109788" cy="250983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95536" y="1268760"/>
            <a:ext cx="6656859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D9">
                    <a:lumMod val="1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  <a:endParaRPr lang="en-US" sz="72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D9">
                  <a:lumMod val="10000"/>
                </a:srgb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D9">
                    <a:lumMod val="1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</a:t>
            </a:r>
            <a:endParaRPr lang="en-US" sz="72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solidFill>
                <a:srgbClr val="FFFFD9">
                  <a:lumMod val="10000"/>
                </a:srgb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D9">
                    <a:lumMod val="1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D9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191151"/>
              </p:ext>
            </p:extLst>
          </p:nvPr>
        </p:nvGraphicFramePr>
        <p:xfrm>
          <a:off x="467544" y="476672"/>
          <a:ext cx="86764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27984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491119" y="476671"/>
            <a:ext cx="4499992" cy="28332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Тип урока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079" y="2780928"/>
            <a:ext cx="5544616" cy="34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71800" y="3933056"/>
            <a:ext cx="8118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>
                <a:solidFill>
                  <a:prstClr val="black"/>
                </a:solidFill>
              </a:rPr>
              <a:t>Урок </a:t>
            </a:r>
            <a:r>
              <a:rPr lang="ru-RU" sz="4400" dirty="0" smtClean="0">
                <a:solidFill>
                  <a:prstClr val="black"/>
                </a:solidFill>
              </a:rPr>
              <a:t>новых знаний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5" descr="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813"/>
            <a:ext cx="4320480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39" y="692696"/>
            <a:ext cx="562082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Клетка - жизни всей основа!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Повторять мы будем снова!</a:t>
            </a:r>
            <a:endParaRPr lang="ru-RU" sz="32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Только есть одна беда: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Не удастся никогда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Нам увидеть клетку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глазом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4400" dirty="0">
                <a:solidFill>
                  <a:srgbClr val="FF0000"/>
                </a:solidFill>
                <a:latin typeface="Times New Roman"/>
                <a:ea typeface="Times New Roman"/>
              </a:rPr>
              <a:t>Давайте вспомним!</a:t>
            </a:r>
          </a:p>
          <a:p>
            <a:pPr>
              <a:spcAft>
                <a:spcPts val="0"/>
              </a:spcAft>
            </a:pP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8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?</a:t>
            </a:r>
            <a:endParaRPr lang="ru-RU" sz="88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2202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78496" cy="214625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3" y="0"/>
            <a:ext cx="9143999" cy="225431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  <a:ea typeface="+mj-ea"/>
                <a:cs typeface="+mj-cs"/>
              </a:rPr>
              <a:t>Тема урока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урока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" y="620688"/>
            <a:ext cx="914400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9" y="2283505"/>
            <a:ext cx="835292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900" dirty="0">
                <a:solidFill>
                  <a:srgbClr val="FF0000"/>
                </a:solidFill>
              </a:rPr>
              <a:t>Цель </a:t>
            </a:r>
            <a:r>
              <a:rPr lang="ru-RU" sz="4900" dirty="0" smtClean="0">
                <a:solidFill>
                  <a:srgbClr val="FF0000"/>
                </a:solidFill>
              </a:rPr>
              <a:t>урока:    </a:t>
            </a: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b="1" i="1" dirty="0" smtClean="0">
                <a:solidFill>
                  <a:prstClr val="black"/>
                </a:solidFill>
              </a:rPr>
              <a:t>  </a:t>
            </a:r>
            <a:r>
              <a:rPr lang="ru-RU" sz="3600" dirty="0"/>
              <a:t>Сформировать знания об истории </a:t>
            </a:r>
            <a:r>
              <a:rPr lang="ru-RU" sz="3600" dirty="0" smtClean="0"/>
              <a:t> открытия клетки  и создания </a:t>
            </a:r>
            <a:r>
              <a:rPr lang="ru-RU" sz="3600" dirty="0"/>
              <a:t>клеточной теории, ее современных </a:t>
            </a:r>
            <a:r>
              <a:rPr lang="ru-RU" sz="3600" dirty="0" smtClean="0"/>
              <a:t>положениях 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ru-RU" sz="4400" b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урока:</a:t>
            </a:r>
          </a:p>
          <a:p>
            <a:pPr marL="0" indent="0">
              <a:buNone/>
            </a:pPr>
            <a:r>
              <a:rPr lang="ru-RU" dirty="0" smtClean="0"/>
              <a:t>1. Вспомнить, какие приборы помогли        увидеть и открыть клетку.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 Изучить биографии учёных, внёсших </a:t>
            </a:r>
          </a:p>
          <a:p>
            <a:pPr marL="0" indent="0">
              <a:buNone/>
            </a:pPr>
            <a:r>
              <a:rPr lang="ru-RU" dirty="0" smtClean="0"/>
              <a:t>вклад в открытие и исследование клетки.</a:t>
            </a:r>
          </a:p>
          <a:p>
            <a:pPr marL="0" indent="0">
              <a:buNone/>
            </a:pPr>
            <a:r>
              <a:rPr lang="ru-RU" dirty="0" smtClean="0"/>
              <a:t>3.Изучить основные положения клеточной теории.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6" name="Содержимое 5" descr="portderg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357313"/>
            <a:ext cx="3892550" cy="4741862"/>
          </a:xfrm>
          <a:noFill/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77896" y="323813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</a:rPr>
              <a:t>Роберт Гук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4357688" y="2857500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DADADA">
                    <a:lumMod val="10000"/>
                  </a:srgbClr>
                </a:solidFill>
              </a:rPr>
              <a:t>В 1665 году английский естествоиспытатель Роберт Гук для изучения среза растительной пробки использовал микроскоп. Он обнаружил, что пробка состоит из крошечных ячеек. Он назвал их по-латыни </a:t>
            </a:r>
            <a:r>
              <a:rPr lang="en-US" sz="2400" dirty="0" err="1">
                <a:solidFill>
                  <a:srgbClr val="DADADA">
                    <a:lumMod val="10000"/>
                  </a:srgbClr>
                </a:solidFill>
              </a:rPr>
              <a:t>cellula</a:t>
            </a:r>
            <a:r>
              <a:rPr lang="en-US" sz="2400" dirty="0">
                <a:solidFill>
                  <a:srgbClr val="DADADA">
                    <a:lumMod val="10000"/>
                  </a:srgbClr>
                </a:solidFill>
              </a:rPr>
              <a:t> </a:t>
            </a:r>
            <a:r>
              <a:rPr lang="ru-RU" sz="2400" dirty="0">
                <a:solidFill>
                  <a:srgbClr val="DADADA">
                    <a:lumMod val="10000"/>
                  </a:srgbClr>
                </a:solidFill>
              </a:rPr>
              <a:t>- клетка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57166"/>
            <a:ext cx="2095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2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857620" y="1500174"/>
            <a:ext cx="5072098" cy="40719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В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1675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году другой ученый -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Антонио 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</a:rPr>
              <a:t>в</a:t>
            </a:r>
            <a:r>
              <a:rPr lang="ru-RU" sz="2000" b="1" dirty="0" err="1" smtClean="0">
                <a:solidFill>
                  <a:schemeClr val="accent4">
                    <a:lumMod val="10000"/>
                  </a:schemeClr>
                </a:solidFill>
                <a:effectLst/>
              </a:rPr>
              <a:t>ан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Левенгук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 усовершенствовал микроскоп. Его лучший прибор увеличивал в 300 раз. Ученый стал рассматривать под микроскопом все, что ему попадалось. И вот однажды он взял капельку воды из бочки, которая долга стояла во дворе и с большим удивлением увидел в ней огромное количество мельчайших живых существ. Это были одноклеточные животные.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7" name="Содержимое 6" descr="levenguk_1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85860"/>
            <a:ext cx="3271096" cy="4383096"/>
          </a:xfrm>
          <a:noFill/>
        </p:spPr>
      </p:pic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357166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rgbClr val="FF0000"/>
                </a:solidFill>
              </a:rPr>
              <a:t>Антони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>
                <a:solidFill>
                  <a:srgbClr val="FF0000"/>
                </a:solidFill>
              </a:rPr>
              <a:t>ван</a:t>
            </a:r>
            <a:r>
              <a:rPr lang="ru-RU" sz="4400" dirty="0">
                <a:solidFill>
                  <a:srgbClr val="FF0000"/>
                </a:solidFill>
              </a:rPr>
              <a:t> Левенгук</a:t>
            </a:r>
          </a:p>
        </p:txBody>
      </p:sp>
    </p:spTree>
    <p:extLst>
      <p:ext uri="{BB962C8B-B14F-4D97-AF65-F5344CB8AC3E}">
        <p14:creationId xmlns:p14="http://schemas.microsoft.com/office/powerpoint/2010/main" val="155463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pic>
        <p:nvPicPr>
          <p:cNvPr id="9219" name="Picture 4" descr="Клет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000108"/>
            <a:ext cx="8604250" cy="3235325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95288" y="0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79388" y="0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</a:rPr>
              <a:t>Строение растительной клетки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5720" y="4429132"/>
            <a:ext cx="842486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DADADA">
                    <a:lumMod val="10000"/>
                  </a:srgbClr>
                </a:solidFill>
              </a:rPr>
              <a:t>Позднее стало известно, что клетки – это не пустые ячейки. Они заполнены полужидким вязким содержимым. В центре клетки располагается ядро. Затем были открыты и другие клеточные структуры.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DADADA">
                    <a:lumMod val="10000"/>
                  </a:srgbClr>
                </a:solidFill>
              </a:rPr>
              <a:t>Было установлено, что есть организмы, состоящие из одной клетки и организмы, состоящие из огромного числа клеток.</a:t>
            </a:r>
          </a:p>
        </p:txBody>
      </p:sp>
    </p:spTree>
    <p:extLst>
      <p:ext uri="{BB962C8B-B14F-4D97-AF65-F5344CB8AC3E}">
        <p14:creationId xmlns:p14="http://schemas.microsoft.com/office/powerpoint/2010/main" val="13962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Открытие новых знаний.???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Самостоятельная работа.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Прочитать текст в учебнике на </a:t>
            </a:r>
            <a:r>
              <a:rPr lang="ru-RU" dirty="0" err="1" smtClean="0"/>
              <a:t>стр</a:t>
            </a:r>
            <a:r>
              <a:rPr lang="ru-RU" dirty="0" smtClean="0"/>
              <a:t>  38</a:t>
            </a:r>
            <a:br>
              <a:rPr lang="ru-RU" dirty="0" smtClean="0"/>
            </a:br>
            <a:r>
              <a:rPr lang="ru-RU" dirty="0" smtClean="0"/>
              <a:t>«История изучения клеточного строения организмов».</a:t>
            </a:r>
            <a:br>
              <a:rPr lang="ru-RU" dirty="0" smtClean="0"/>
            </a:br>
            <a:r>
              <a:rPr lang="ru-RU" dirty="0" smtClean="0"/>
              <a:t>Работа в парах: </a:t>
            </a:r>
            <a:br>
              <a:rPr lang="ru-RU" dirty="0" smtClean="0"/>
            </a:br>
            <a:r>
              <a:rPr lang="ru-RU" dirty="0" smtClean="0"/>
              <a:t>Подобрать к  тексту  не менее 3-х вопросов.</a:t>
            </a:r>
            <a:br>
              <a:rPr lang="ru-RU" dirty="0" smtClean="0"/>
            </a:br>
            <a:r>
              <a:rPr lang="ru-RU" dirty="0" smtClean="0"/>
              <a:t>( друг для друга, не  одинаковых)</a:t>
            </a:r>
            <a:br>
              <a:rPr lang="ru-RU" dirty="0" smtClean="0"/>
            </a:br>
            <a:r>
              <a:rPr lang="ru-RU" dirty="0" smtClean="0"/>
              <a:t>Ответить – оценить друг  друга .</a:t>
            </a:r>
            <a:br>
              <a:rPr lang="ru-RU" dirty="0" smtClean="0"/>
            </a:br>
            <a:r>
              <a:rPr lang="ru-RU" dirty="0" smtClean="0"/>
              <a:t>Делаем вывод: </a:t>
            </a:r>
          </a:p>
          <a:p>
            <a:r>
              <a:rPr lang="ru-RU" dirty="0" smtClean="0"/>
              <a:t>Что узнали?</a:t>
            </a:r>
            <a:br>
              <a:rPr lang="ru-RU" dirty="0" smtClean="0"/>
            </a:br>
            <a:r>
              <a:rPr lang="ru-RU" dirty="0" smtClean="0"/>
              <a:t>Достигли цели?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326</TotalTime>
  <Words>342</Words>
  <Application>Microsoft Office PowerPoint</Application>
  <PresentationFormat>Экран (4:3)</PresentationFormat>
  <Paragraphs>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урока:       Сформировать знания об истории  открытия клетки  и создания клеточной теории, ее современных положениях .</vt:lpstr>
      <vt:lpstr> </vt:lpstr>
      <vt:lpstr>Презентация PowerPoint</vt:lpstr>
      <vt:lpstr> </vt:lpstr>
      <vt:lpstr>Открытие новых знаний.??? Самостоятельная работа.</vt:lpstr>
      <vt:lpstr> </vt:lpstr>
      <vt:lpstr>Презентация PowerPoint</vt:lpstr>
      <vt:lpstr>Презентация PowerPoint</vt:lpstr>
      <vt:lpstr>Презентация PowerPoint</vt:lpstr>
      <vt:lpstr>Т.О.делаем вывод, что вы узнали на уроке сегодня?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29</cp:revision>
  <dcterms:created xsi:type="dcterms:W3CDTF">2014-12-15T15:35:20Z</dcterms:created>
  <dcterms:modified xsi:type="dcterms:W3CDTF">2015-01-01T14:04:29Z</dcterms:modified>
</cp:coreProperties>
</file>