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4" r:id="rId12"/>
    <p:sldId id="288" r:id="rId13"/>
    <p:sldId id="269" r:id="rId14"/>
    <p:sldId id="289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9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4632B9-FA3E-4D55-B2C2-CBFFF7FA60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DE989-5885-4649-A90D-CB89813394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4AC3A-F71F-4709-B630-70BF1700C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6FD56C05-CEDC-4C2F-8525-6EBBB9C3D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8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F1E0101-1682-4521-B3A3-DDF4CB57F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2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FD53C-4D79-4EF0-8B86-82CFFA1A0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20C3-A0AD-4C0B-981B-1F3E88838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DEB34-5E6A-416A-BF92-FF648B081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3764F-5F21-4D3B-85CF-C1A79CC8B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93F00-6D19-4525-90FD-26720BCC9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4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D4CF-8660-43EF-8035-C62EFF38D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5E1D8-867C-46D0-867B-6B0FF594C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2E78D-D077-460D-AA71-6122AA1D3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7ED7E3-31BA-4C32-A6BA-A62278FD99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02824"/>
            <a:ext cx="6912768" cy="127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Муниципальное дошкольное образовательное учреждение </a:t>
            </a:r>
            <a:endParaRPr lang="ru-RU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«Центр развития ребенка—детский сад № 6» п. Пролетарский </a:t>
            </a:r>
            <a:endParaRPr lang="ru-RU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Ракитянского района Белгородской области</a:t>
            </a:r>
            <a:endParaRPr lang="ru-RU" sz="105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057" name="Picture 9" descr="http://overgraph.ru/images/858738_ple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648"/>
            <a:ext cx="1796894" cy="1347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173312"/>
            <a:ext cx="6912768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kern="1400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Исследовательский проект</a:t>
            </a:r>
            <a:endParaRPr lang="ru-RU" sz="4000" b="1" kern="1400" dirty="0">
              <a:ln w="660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107504" y="2209664"/>
            <a:ext cx="6388721" cy="938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Осторожно-плесень!</a:t>
            </a:r>
            <a:endParaRPr lang="ru-RU" sz="3600" b="1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17961" dir="8100000" algn="ctr" rotWithShape="0">
                  <a:srgbClr val="548DD4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ya-issledovatel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8806"/>
            <a:ext cx="4884764" cy="244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7667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узнали?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WP_20161204_0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1562" r="2631" b="3165"/>
          <a:stretch/>
        </p:blipFill>
        <p:spPr bwMode="auto">
          <a:xfrm>
            <a:off x="467544" y="1556792"/>
            <a:ext cx="8208912" cy="4636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8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плесени</a:t>
            </a:r>
            <a:endParaRPr lang="en-US" sz="4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gray">
          <a:xfrm>
            <a:off x="304800" y="1676400"/>
            <a:ext cx="5125119" cy="4495800"/>
          </a:xfrm>
          <a:prstGeom prst="rightArrow">
            <a:avLst>
              <a:gd name="adj1" fmla="val 79306"/>
              <a:gd name="adj2" fmla="val 32920"/>
            </a:avLst>
          </a:prstGeom>
          <a:gradFill rotWithShape="1">
            <a:gsLst>
              <a:gs pos="0">
                <a:schemeClr val="accent1">
                  <a:gamma/>
                  <a:tint val="3137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685800" y="2286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666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№ 1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685800" y="3429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6667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№ 2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685800" y="4572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66667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№ 3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19" y="1825727"/>
            <a:ext cx="2698576" cy="151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53" y="4572000"/>
            <a:ext cx="2577505" cy="144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76600"/>
            <a:ext cx="1700602" cy="141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kern="14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Растет ли плесень на других продуктах </a:t>
            </a:r>
            <a:endParaRPr lang="ru-RU" sz="3600" b="1" kern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9672"/>
            <a:ext cx="8712968" cy="473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56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en-US" sz="6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340" name="Group 92"/>
          <p:cNvGrpSpPr>
            <a:grpSpLocks/>
          </p:cNvGrpSpPr>
          <p:nvPr/>
        </p:nvGrpSpPr>
        <p:grpSpPr bwMode="auto">
          <a:xfrm rot="5400000">
            <a:off x="-1764852" y="3680749"/>
            <a:ext cx="4403809" cy="204998"/>
            <a:chOff x="384" y="2019"/>
            <a:chExt cx="5088" cy="110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gray">
            <a:xfrm>
              <a:off x="384" y="2019"/>
              <a:ext cx="5088" cy="3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gray">
            <a:xfrm>
              <a:off x="384" y="2049"/>
              <a:ext cx="5088" cy="80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1815534" y="4950337"/>
            <a:ext cx="1583387" cy="862013"/>
            <a:chOff x="2290" y="2725"/>
            <a:chExt cx="1832" cy="713"/>
          </a:xfrm>
        </p:grpSpPr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255" name="Freeform 7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257" name="Group 9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258" name="Freeform 1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539552" y="4702452"/>
            <a:ext cx="1271588" cy="1282700"/>
            <a:chOff x="2789" y="1625"/>
            <a:chExt cx="907" cy="907"/>
          </a:xfrm>
        </p:grpSpPr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265" name="Oval 17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266" name="Group 18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26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26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26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27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3288" name="Group 40"/>
          <p:cNvGrpSpPr>
            <a:grpSpLocks/>
          </p:cNvGrpSpPr>
          <p:nvPr/>
        </p:nvGrpSpPr>
        <p:grpSpPr bwMode="auto">
          <a:xfrm>
            <a:off x="1817775" y="3353740"/>
            <a:ext cx="1602135" cy="860425"/>
            <a:chOff x="2290" y="2725"/>
            <a:chExt cx="1832" cy="713"/>
          </a:xfrm>
        </p:grpSpPr>
        <p:grpSp>
          <p:nvGrpSpPr>
            <p:cNvPr id="53289" name="Group 41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290" name="Freeform 42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91" name="Freeform 43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292" name="Group 44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293" name="Freeform 4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94" name="Freeform 4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3295" name="Group 47"/>
          <p:cNvGrpSpPr>
            <a:grpSpLocks/>
          </p:cNvGrpSpPr>
          <p:nvPr/>
        </p:nvGrpSpPr>
        <p:grpSpPr bwMode="auto">
          <a:xfrm>
            <a:off x="546188" y="3141897"/>
            <a:ext cx="1271588" cy="1282700"/>
            <a:chOff x="2789" y="1625"/>
            <a:chExt cx="907" cy="907"/>
          </a:xfrm>
        </p:grpSpPr>
        <p:sp>
          <p:nvSpPr>
            <p:cNvPr id="53296" name="Oval 4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300" name="Oval 52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301" name="Group 53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302" name="Oval 5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303" name="Oval 5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304" name="Oval 5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305" name="Oval 5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3306" name="Group 58"/>
          <p:cNvGrpSpPr>
            <a:grpSpLocks/>
          </p:cNvGrpSpPr>
          <p:nvPr/>
        </p:nvGrpSpPr>
        <p:grpSpPr bwMode="auto">
          <a:xfrm>
            <a:off x="1846151" y="1864296"/>
            <a:ext cx="1594650" cy="860425"/>
            <a:chOff x="2290" y="2725"/>
            <a:chExt cx="1832" cy="713"/>
          </a:xfrm>
        </p:grpSpPr>
        <p:grpSp>
          <p:nvGrpSpPr>
            <p:cNvPr id="53307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308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09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310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311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12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3313" name="Group 65"/>
          <p:cNvGrpSpPr>
            <a:grpSpLocks/>
          </p:cNvGrpSpPr>
          <p:nvPr/>
        </p:nvGrpSpPr>
        <p:grpSpPr bwMode="auto">
          <a:xfrm>
            <a:off x="585243" y="1605140"/>
            <a:ext cx="1271587" cy="1282700"/>
            <a:chOff x="2789" y="1625"/>
            <a:chExt cx="907" cy="907"/>
          </a:xfrm>
        </p:grpSpPr>
        <p:sp>
          <p:nvSpPr>
            <p:cNvPr id="53314" name="Oval 6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316" name="Oval 6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317" name="Oval 6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53319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320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321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322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323" name="Oval 7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53330" name="Text Box 82"/>
          <p:cNvSpPr txBox="1">
            <a:spLocks noChangeArrowheads="1"/>
          </p:cNvSpPr>
          <p:nvPr/>
        </p:nvSpPr>
        <p:spPr bwMode="gray">
          <a:xfrm rot="3925970">
            <a:off x="6854825" y="4605338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5297" y="1657950"/>
            <a:ext cx="54422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1409" algn="just"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r>
              <a:rPr lang="ru-RU" sz="2600" kern="14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anose="02020603050405020304" pitchFamily="18" charset="0"/>
              </a:rPr>
              <a:t>Для роста плесени нужна влажность, тепло и отсутствие воздуха.</a:t>
            </a:r>
          </a:p>
          <a:p>
            <a:pPr marL="0" marR="0" indent="451409" algn="just"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endParaRPr lang="ru-RU" sz="2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indent="451409" algn="just"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r>
              <a:rPr lang="ru-RU" sz="2600" kern="14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anose="02020603050405020304" pitchFamily="18" charset="0"/>
              </a:rPr>
              <a:t>Нельзя хранить продукты пакетах. Они не пропускают воздух и создают условия для роста плесени.</a:t>
            </a:r>
          </a:p>
          <a:p>
            <a:pPr marL="0" marR="0" indent="451409" algn="just"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endParaRPr lang="ru-RU" sz="2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indent="451409" algn="just"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r>
              <a:rPr lang="ru-RU" sz="2600" kern="14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anose="02020603050405020304" pitchFamily="18" charset="0"/>
              </a:rPr>
              <a:t>Плесень может расти на разных продуктах питания.</a:t>
            </a:r>
            <a:endParaRPr lang="ru-RU" sz="2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404" y="1549986"/>
            <a:ext cx="80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72967" y="3101158"/>
            <a:ext cx="80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91729" y="4617598"/>
            <a:ext cx="80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548680"/>
            <a:ext cx="5868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гипотеза подтвердилась</a:t>
            </a:r>
            <a:endParaRPr lang="ru-RU" sz="33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0257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1628800"/>
            <a:ext cx="5544616" cy="285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359994" algn="just"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r>
              <a:rPr lang="ru-RU" sz="2400" kern="14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anose="02020603050405020304" pitchFamily="18" charset="0"/>
              </a:rPr>
              <a:t>Для роста плесени нужна влажность, и отсутствие воздуха. При холоде плесень распространяется медленно, и это нужно знать, чтобы защитить продукты от плесени.</a:t>
            </a:r>
            <a:endParaRPr lang="ru-RU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indent="359994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r>
              <a:rPr lang="ru-RU" sz="2400" b="1" kern="1400" cap="all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anose="02020603050405020304" pitchFamily="18" charset="0"/>
              </a:rPr>
              <a:t>Плесень - вредна. </a:t>
            </a:r>
          </a:p>
          <a:p>
            <a:pPr marL="0" marR="0" indent="359994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r>
              <a:rPr lang="ru-RU" sz="2400" b="1" kern="1400" cap="all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anose="02020603050405020304" pitchFamily="18" charset="0"/>
              </a:rPr>
              <a:t>Плесень - это яд!</a:t>
            </a:r>
            <a:endParaRPr lang="ru-RU" sz="2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3528392" cy="19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7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8600" y="1916832"/>
            <a:ext cx="5927576" cy="11521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8677275" y="3581400"/>
            <a:ext cx="7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7" name="Picture 9" descr="http://overgraph.ru/images/858738_ple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648"/>
            <a:ext cx="1796894" cy="1347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2"/>
            <a:ext cx="5494689" cy="1093917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 на продуктах питания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19273211">
            <a:off x="5195094" y="2765426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2579420">
            <a:off x="5315807" y="425960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12608723">
            <a:off x="3113175" y="2824542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8747420">
            <a:off x="3129746" y="4386166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692400" y="18938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2861555" y="4692603"/>
            <a:ext cx="360362" cy="360362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24263" y="28463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17913" y="28305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51263" y="29733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33800" y="29464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2" name="Oval 32"/>
          <p:cNvSpPr>
            <a:spLocks noChangeArrowheads="1"/>
          </p:cNvSpPr>
          <p:nvPr/>
        </p:nvSpPr>
        <p:spPr bwMode="gray">
          <a:xfrm>
            <a:off x="3835400" y="3057525"/>
            <a:ext cx="1522413" cy="1522413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3" name="Oval 33"/>
          <p:cNvSpPr>
            <a:spLocks noChangeArrowheads="1"/>
          </p:cNvSpPr>
          <p:nvPr/>
        </p:nvSpPr>
        <p:spPr bwMode="gray">
          <a:xfrm>
            <a:off x="3857625" y="3076575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1234" name="Oval 34"/>
          <p:cNvSpPr>
            <a:spLocks noChangeArrowheads="1"/>
          </p:cNvSpPr>
          <p:nvPr/>
        </p:nvSpPr>
        <p:spPr bwMode="gray">
          <a:xfrm>
            <a:off x="3875088" y="3086100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1235" name="Oval 35"/>
          <p:cNvSpPr>
            <a:spLocks noChangeArrowheads="1"/>
          </p:cNvSpPr>
          <p:nvPr/>
        </p:nvSpPr>
        <p:spPr bwMode="gray">
          <a:xfrm>
            <a:off x="3890963" y="3100388"/>
            <a:ext cx="1366837" cy="13414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1236" name="Oval 36"/>
          <p:cNvSpPr>
            <a:spLocks noChangeArrowheads="1"/>
          </p:cNvSpPr>
          <p:nvPr/>
        </p:nvSpPr>
        <p:spPr bwMode="gray">
          <a:xfrm>
            <a:off x="3971925" y="3136900"/>
            <a:ext cx="1214438" cy="109061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gray">
          <a:xfrm>
            <a:off x="3927102" y="3356804"/>
            <a:ext cx="13255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 на продуктах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47" name="Group 47"/>
          <p:cNvGrpSpPr>
            <a:grpSpLocks/>
          </p:cNvGrpSpPr>
          <p:nvPr/>
        </p:nvGrpSpPr>
        <p:grpSpPr bwMode="auto">
          <a:xfrm>
            <a:off x="2814656" y="2526964"/>
            <a:ext cx="360363" cy="360363"/>
            <a:chOff x="2109" y="3612"/>
            <a:chExt cx="227" cy="227"/>
          </a:xfrm>
        </p:grpSpPr>
        <p:sp>
          <p:nvSpPr>
            <p:cNvPr id="51248" name="Oval 4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9" name="Oval 4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0" name="Group 50"/>
          <p:cNvGrpSpPr>
            <a:grpSpLocks/>
          </p:cNvGrpSpPr>
          <p:nvPr/>
        </p:nvGrpSpPr>
        <p:grpSpPr bwMode="auto">
          <a:xfrm>
            <a:off x="5852712" y="2346783"/>
            <a:ext cx="360363" cy="360363"/>
            <a:chOff x="2109" y="3612"/>
            <a:chExt cx="227" cy="227"/>
          </a:xfrm>
        </p:grpSpPr>
        <p:sp>
          <p:nvSpPr>
            <p:cNvPr id="51251" name="Oval 5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2" name="Oval 5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6" name="Group 56"/>
          <p:cNvGrpSpPr>
            <a:grpSpLocks/>
          </p:cNvGrpSpPr>
          <p:nvPr/>
        </p:nvGrpSpPr>
        <p:grpSpPr bwMode="auto">
          <a:xfrm>
            <a:off x="5950656" y="4586894"/>
            <a:ext cx="360363" cy="360363"/>
            <a:chOff x="2109" y="3612"/>
            <a:chExt cx="227" cy="227"/>
          </a:xfrm>
        </p:grpSpPr>
        <p:sp>
          <p:nvSpPr>
            <p:cNvPr id="51257" name="Oval 5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8" name="Oval 5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1260" name="Picture 60" descr="http://www.likar.info/uploads/81/95/54/81955461-36e0-4de6-9454-ad57ba8f3203_670x0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9" y="1661569"/>
            <a:ext cx="2455043" cy="137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2" name="Picture 62" descr="http://moskva.doski.ru/i/57/54/6575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32" y="1448511"/>
            <a:ext cx="2422171" cy="160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4" name="Picture 64" descr="https://im0-tub-ru.yandex.net/i?id=68e2a1a15313524136df0c1b20092e60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7" y="4453285"/>
            <a:ext cx="2150189" cy="1610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6" name="Picture 66" descr="http://3.bp.blogspot.com/-4k4bQ444DRE/U1Fmz3efNoI/AAAAAAAAACo/bKCdN2daHi8/s1600/spoiled+strawber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3077" y="3930116"/>
            <a:ext cx="1690440" cy="255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36-question-mark-icon-png-free-cliparts-that-you-can-download-to-5670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844824"/>
            <a:ext cx="381318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5659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Цель моей работы: </a:t>
            </a:r>
            <a:endParaRPr lang="ru-RU" sz="48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348880"/>
            <a:ext cx="56886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rgbClr val="003300"/>
                </a:solidFill>
                <a:latin typeface="Times New Roman" panose="02020603050405020304" pitchFamily="18" charset="0"/>
              </a:rPr>
              <a:t>выяснить что такое плесень, и почему и как она образуется.</a:t>
            </a:r>
            <a:endParaRPr lang="ru-RU" sz="48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9001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hutterstock_94053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2776"/>
            <a:ext cx="49664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97113"/>
            <a:ext cx="29974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Задачи:</a:t>
            </a:r>
            <a:r>
              <a:rPr lang="ru-RU" sz="60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556792"/>
            <a:ext cx="51845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003300"/>
                </a:solidFill>
                <a:latin typeface="Times New Roman" panose="02020603050405020304" pitchFamily="18" charset="0"/>
              </a:rPr>
              <a:t>выяснить в каких условиях появляется плесень</a:t>
            </a:r>
            <a: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;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endParaRPr lang="ru-RU" sz="3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003300"/>
                </a:solidFill>
                <a:latin typeface="Times New Roman" panose="02020603050405020304" pitchFamily="18" charset="0"/>
              </a:rPr>
              <a:t>провести эксперимент по выращиванию плесени на хлебе и на других продуктах питания.</a:t>
            </a:r>
            <a:endParaRPr lang="ru-RU" sz="3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534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_525518c07b68b525518c07b6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556792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476672"/>
            <a:ext cx="5943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Объект исследования: </a:t>
            </a:r>
            <a:endParaRPr lang="ru-RU" sz="4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348880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solidFill>
                  <a:srgbClr val="003300"/>
                </a:solidFill>
                <a:latin typeface="Times New Roman" panose="02020603050405020304" pitchFamily="18" charset="0"/>
              </a:rPr>
              <a:t>плесень образовавшаяся на продуктах питания.</a:t>
            </a:r>
            <a:endParaRPr lang="ru-RU" sz="48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6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0257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4614" y="332656"/>
            <a:ext cx="3554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Гипотеза: </a:t>
            </a:r>
            <a:endParaRPr lang="ru-RU" sz="54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916832"/>
            <a:ext cx="53285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003300"/>
                </a:solidFill>
                <a:latin typeface="Times New Roman" panose="02020603050405020304" pitchFamily="18" charset="0"/>
              </a:rPr>
              <a:t>если плесень относится к живой природе, то для ее роста должны быть созданы специальные условия.</a:t>
            </a:r>
            <a:endParaRPr lang="ru-RU" sz="4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051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36" y="1899143"/>
            <a:ext cx="410098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4583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Актуальность: </a:t>
            </a:r>
            <a:endParaRPr lang="ru-RU" sz="48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79677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003300"/>
                </a:solidFill>
                <a:latin typeface="Times New Roman" panose="02020603050405020304" pitchFamily="18" charset="0"/>
              </a:rPr>
              <a:t>«Я считаю, что результаты моего исследования пригодятся детям, им будет интересно узнать, что такое плесень, и как сделать так, что бы она не появлялась на продуктах питания».</a:t>
            </a:r>
            <a:endParaRPr lang="ru-RU" sz="3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4" y="260648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по выращиванию плесени: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850" name="Picture 2" descr="WP_20161121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3"/>
            <a:ext cx="2520280" cy="1415383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 descr="WP_20161121_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7993"/>
            <a:ext cx="2520280" cy="1416144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WP_20161121_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1" y="4579954"/>
            <a:ext cx="2549046" cy="1432623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WP_20161121_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27" y="2926527"/>
            <a:ext cx="3024336" cy="1699076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WP_20161121_0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90" y="764704"/>
            <a:ext cx="3222612" cy="1810245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WP_20161121_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61678"/>
            <a:ext cx="1731611" cy="3081600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8"/>
          <p:cNvSpPr>
            <a:spLocks/>
          </p:cNvSpPr>
          <p:nvPr/>
        </p:nvSpPr>
        <p:spPr bwMode="gray">
          <a:xfrm rot="10800000">
            <a:off x="2922044" y="1556792"/>
            <a:ext cx="2702945" cy="11858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Freeform 8"/>
          <p:cNvSpPr>
            <a:spLocks/>
          </p:cNvSpPr>
          <p:nvPr/>
        </p:nvSpPr>
        <p:spPr bwMode="gray">
          <a:xfrm rot="10800000">
            <a:off x="2596315" y="3569504"/>
            <a:ext cx="1243663" cy="61234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8" name="Freeform 8"/>
          <p:cNvSpPr>
            <a:spLocks/>
          </p:cNvSpPr>
          <p:nvPr/>
        </p:nvSpPr>
        <p:spPr bwMode="gray">
          <a:xfrm rot="10800000">
            <a:off x="2488504" y="4772005"/>
            <a:ext cx="4675783" cy="118586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491" y="1508564"/>
            <a:ext cx="2527286" cy="72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r>
              <a:rPr lang="ru-RU" sz="1200" b="1" u="sng" kern="14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Образец № 1.  </a:t>
            </a:r>
            <a:r>
              <a:rPr lang="ru-RU" sz="1200" b="1" kern="140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Хлеб хранившийся при комнатной температуре</a:t>
            </a:r>
            <a:endParaRPr lang="ru-RU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503" y="3075828"/>
            <a:ext cx="2569297" cy="88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r>
              <a:rPr lang="ru-RU" sz="1100" b="1" u="sng" kern="14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Образец № 2.  </a:t>
            </a:r>
            <a:r>
              <a:rPr lang="ru-RU" sz="1100" b="1" kern="140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Хлеб намоченный водой, поместили в пакет и оставили в пластиковой коробочке</a:t>
            </a:r>
            <a:endParaRPr lang="ru-RU" sz="11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861" y="4555011"/>
            <a:ext cx="2627939" cy="88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tabLst>
                <a:tab pos="110642" algn="l"/>
              </a:tabLst>
            </a:pPr>
            <a:r>
              <a:rPr lang="ru-RU" sz="1100" b="1" u="sng" kern="14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Образец № 3.  </a:t>
            </a:r>
            <a:r>
              <a:rPr lang="ru-RU" sz="1100" b="1" kern="140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Сухой хлеб поместили в пакет и оставили в пластиковой коробочке, хранение в холодильнике</a:t>
            </a:r>
            <a:endParaRPr lang="ru-RU" sz="11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899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36" y="404664"/>
            <a:ext cx="5508104" cy="11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kern="14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Таблица результатов исследования по выращиванию плесени на хлебе</a:t>
            </a:r>
            <a:endParaRPr lang="ru-RU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308452"/>
              </p:ext>
            </p:extLst>
          </p:nvPr>
        </p:nvGraphicFramePr>
        <p:xfrm>
          <a:off x="251520" y="1568252"/>
          <a:ext cx="8640960" cy="4677180"/>
        </p:xfrm>
        <a:graphic>
          <a:graphicData uri="http://schemas.openxmlformats.org/drawingml/2006/table">
            <a:tbl>
              <a:tblPr/>
              <a:tblGrid>
                <a:gridCol w="792088"/>
                <a:gridCol w="1656184"/>
                <a:gridCol w="3771647"/>
                <a:gridCol w="2421041"/>
              </a:tblGrid>
              <a:tr h="319294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Образец №  1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Образец№ 2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Образец № 3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7766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 день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Края хлеба немного подсохли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 изменений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 изменений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</a:tr>
              <a:tr h="487378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 день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Сухой хлеб.   Плесени нет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Местами появились пятна плесени. Черные и зеленые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 изменений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</a:tr>
              <a:tr h="72747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 день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Сухой хлеб.   Плесени нет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Тонким слоев плесени различных цветов (черный, зеленый, желтый)покрыт весь кусочек хлеба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 изменений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</a:tr>
              <a:tr h="545367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 день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Сухой хлеб.   Плесени нет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Слой плесени начинает расти. Появился новый цвет плесени—серый.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 изменений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</a:tr>
              <a:tr h="759371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15 день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Сухой хлеб.   Плесени нет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Плесень продолжает расти. Увеличиваются местами слои разных цветов. Появился неприятный запах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 изменений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</a:tr>
              <a:tr h="42479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18 день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Сухой хлеб.   Плесени нет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Плесень на кусочке хлеба увеличивается в размерах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некоторых местах появился белый налет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</a:tr>
              <a:tr h="546989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4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21 день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Сухой хлеб.   Плесени нет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Плесень на кусочке хлеба увеличивается в размерах</a:t>
                      </a:r>
                      <a:endParaRPr lang="ru-RU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плесени увеличился, тонкий слой</a:t>
                      </a:r>
                      <a:endParaRPr lang="ru-R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37" marR="21137" marT="21137" marB="2113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</a:tr>
            </a:tbl>
          </a:graphicData>
        </a:graphic>
      </p:graphicFrame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3062288" y="3781425"/>
            <a:ext cx="6694487" cy="79470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56297"/>
      </p:ext>
    </p:extLst>
  </p:cSld>
  <p:clrMapOvr>
    <a:masterClrMapping/>
  </p:clrMapOvr>
</p:sld>
</file>

<file path=ppt/theme/theme1.xml><?xml version="1.0" encoding="utf-8"?>
<a:theme xmlns:a="http://schemas.openxmlformats.org/drawingml/2006/main" name="1922tgp_connection_light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57</TotalTime>
  <Words>413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Verdana</vt:lpstr>
      <vt:lpstr>Wingdings</vt:lpstr>
      <vt:lpstr>1922tgp_connection_light</vt:lpstr>
      <vt:lpstr>Презентация PowerPoint</vt:lpstr>
      <vt:lpstr>Плесень на продуктах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 плесени</vt:lpstr>
      <vt:lpstr>Презентация PowerPoint</vt:lpstr>
      <vt:lpstr>Выводы: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10</cp:revision>
  <dcterms:created xsi:type="dcterms:W3CDTF">2017-01-23T15:56:57Z</dcterms:created>
  <dcterms:modified xsi:type="dcterms:W3CDTF">2017-01-26T12:00:37Z</dcterms:modified>
</cp:coreProperties>
</file>