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67" r:id="rId5"/>
    <p:sldId id="266" r:id="rId6"/>
    <p:sldId id="259" r:id="rId7"/>
    <p:sldId id="264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1"/>
            </a:solidFill>
            <a:ln w="14424">
              <a:solidFill>
                <a:schemeClr val="tx1"/>
              </a:solidFill>
              <a:prstDash val="solid"/>
            </a:ln>
          </c:spPr>
          <c:dPt>
            <c:idx val="1"/>
            <c:spPr>
              <a:solidFill>
                <a:srgbClr val="00FFFF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00800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80008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Lbls>
            <c:showCatName val="1"/>
          </c:dLbls>
          <c:cat>
            <c:strRef>
              <c:f>Sheet1!$B$1:$J$1</c:f>
              <c:strCache>
                <c:ptCount val="9"/>
                <c:pt idx="0">
                  <c:v>сентябрь </c:v>
                </c:pt>
                <c:pt idx="1">
                  <c:v>октябрь </c:v>
                </c:pt>
                <c:pt idx="2">
                  <c:v>ноябрь </c:v>
                </c:pt>
                <c:pt idx="3">
                  <c:v>декабрь </c:v>
                </c:pt>
                <c:pt idx="4">
                  <c:v>январь </c:v>
                </c:pt>
                <c:pt idx="5">
                  <c:v>февраль </c:v>
                </c:pt>
                <c:pt idx="6">
                  <c:v>март </c:v>
                </c:pt>
                <c:pt idx="7">
                  <c:v>апрель</c:v>
                </c:pt>
                <c:pt idx="8">
                  <c:v>май 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4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2"/>
            </a:solidFill>
            <a:ln w="14424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Lbls>
            <c:showCatName val="1"/>
          </c:dLbls>
          <c:cat>
            <c:strRef>
              <c:f>Sheet1!$B$1:$J$1</c:f>
              <c:strCache>
                <c:ptCount val="9"/>
                <c:pt idx="0">
                  <c:v>сентябрь </c:v>
                </c:pt>
                <c:pt idx="1">
                  <c:v>октябрь </c:v>
                </c:pt>
                <c:pt idx="2">
                  <c:v>ноябрь </c:v>
                </c:pt>
                <c:pt idx="3">
                  <c:v>декабрь </c:v>
                </c:pt>
                <c:pt idx="4">
                  <c:v>январь </c:v>
                </c:pt>
                <c:pt idx="5">
                  <c:v>февраль </c:v>
                </c:pt>
                <c:pt idx="6">
                  <c:v>март </c:v>
                </c:pt>
                <c:pt idx="7">
                  <c:v>апрель</c:v>
                </c:pt>
                <c:pt idx="8">
                  <c:v>май 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4424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Lbls>
            <c:showCatName val="1"/>
          </c:dLbls>
          <c:cat>
            <c:strRef>
              <c:f>Sheet1!$B$1:$J$1</c:f>
              <c:strCache>
                <c:ptCount val="9"/>
                <c:pt idx="0">
                  <c:v>сентябрь </c:v>
                </c:pt>
                <c:pt idx="1">
                  <c:v>октябрь </c:v>
                </c:pt>
                <c:pt idx="2">
                  <c:v>ноябрь </c:v>
                </c:pt>
                <c:pt idx="3">
                  <c:v>декабрь </c:v>
                </c:pt>
                <c:pt idx="4">
                  <c:v>январь </c:v>
                </c:pt>
                <c:pt idx="5">
                  <c:v>февраль </c:v>
                </c:pt>
                <c:pt idx="6">
                  <c:v>март </c:v>
                </c:pt>
                <c:pt idx="7">
                  <c:v>апрель</c:v>
                </c:pt>
                <c:pt idx="8">
                  <c:v>май 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декабрь </c:v>
                </c:pt>
              </c:strCache>
            </c:strRef>
          </c:tx>
          <c:spPr>
            <a:solidFill>
              <a:schemeClr val="folHlink"/>
            </a:solidFill>
            <a:ln w="14424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Lbls>
            <c:showCatName val="1"/>
          </c:dLbls>
          <c:cat>
            <c:strRef>
              <c:f>Sheet1!$B$1:$J$1</c:f>
              <c:strCache>
                <c:ptCount val="9"/>
                <c:pt idx="0">
                  <c:v>сентябрь </c:v>
                </c:pt>
                <c:pt idx="1">
                  <c:v>октябрь </c:v>
                </c:pt>
                <c:pt idx="2">
                  <c:v>ноябрь </c:v>
                </c:pt>
                <c:pt idx="3">
                  <c:v>декабрь </c:v>
                </c:pt>
                <c:pt idx="4">
                  <c:v>январь </c:v>
                </c:pt>
                <c:pt idx="5">
                  <c:v>февраль </c:v>
                </c:pt>
                <c:pt idx="6">
                  <c:v>март </c:v>
                </c:pt>
                <c:pt idx="7">
                  <c:v>апрель</c:v>
                </c:pt>
                <c:pt idx="8">
                  <c:v>май 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9"/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январь </c:v>
                </c:pt>
              </c:strCache>
            </c:strRef>
          </c:tx>
          <c:spPr>
            <a:solidFill>
              <a:schemeClr val="bg2"/>
            </a:solidFill>
            <a:ln w="14424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Lbls>
            <c:showCatName val="1"/>
          </c:dLbls>
          <c:cat>
            <c:strRef>
              <c:f>Sheet1!$B$1:$J$1</c:f>
              <c:strCache>
                <c:ptCount val="9"/>
                <c:pt idx="0">
                  <c:v>сентябрь </c:v>
                </c:pt>
                <c:pt idx="1">
                  <c:v>октябрь </c:v>
                </c:pt>
                <c:pt idx="2">
                  <c:v>ноябрь </c:v>
                </c:pt>
                <c:pt idx="3">
                  <c:v>декабрь </c:v>
                </c:pt>
                <c:pt idx="4">
                  <c:v>январь </c:v>
                </c:pt>
                <c:pt idx="5">
                  <c:v>февраль </c:v>
                </c:pt>
                <c:pt idx="6">
                  <c:v>март </c:v>
                </c:pt>
                <c:pt idx="7">
                  <c:v>апрель</c:v>
                </c:pt>
                <c:pt idx="8">
                  <c:v>май 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9"/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февраль </c:v>
                </c:pt>
              </c:strCache>
            </c:strRef>
          </c:tx>
          <c:spPr>
            <a:solidFill>
              <a:schemeClr val="tx2"/>
            </a:solidFill>
            <a:ln w="14424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Lbls>
            <c:showCatName val="1"/>
          </c:dLbls>
          <c:cat>
            <c:strRef>
              <c:f>Sheet1!$B$1:$J$1</c:f>
              <c:strCache>
                <c:ptCount val="9"/>
                <c:pt idx="0">
                  <c:v>сентябрь </c:v>
                </c:pt>
                <c:pt idx="1">
                  <c:v>октябрь </c:v>
                </c:pt>
                <c:pt idx="2">
                  <c:v>ноябрь </c:v>
                </c:pt>
                <c:pt idx="3">
                  <c:v>декабрь </c:v>
                </c:pt>
                <c:pt idx="4">
                  <c:v>январь </c:v>
                </c:pt>
                <c:pt idx="5">
                  <c:v>февраль </c:v>
                </c:pt>
                <c:pt idx="6">
                  <c:v>март </c:v>
                </c:pt>
                <c:pt idx="7">
                  <c:v>апрель</c:v>
                </c:pt>
                <c:pt idx="8">
                  <c:v>май 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9"/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март </c:v>
                </c:pt>
              </c:strCache>
            </c:strRef>
          </c:tx>
          <c:spPr>
            <a:solidFill>
              <a:srgbClr val="0066CC"/>
            </a:solidFill>
            <a:ln w="14424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Lbls>
            <c:showCatName val="1"/>
          </c:dLbls>
          <c:cat>
            <c:strRef>
              <c:f>Sheet1!$B$1:$J$1</c:f>
              <c:strCache>
                <c:ptCount val="9"/>
                <c:pt idx="0">
                  <c:v>сентябрь </c:v>
                </c:pt>
                <c:pt idx="1">
                  <c:v>октябрь </c:v>
                </c:pt>
                <c:pt idx="2">
                  <c:v>ноябрь </c:v>
                </c:pt>
                <c:pt idx="3">
                  <c:v>декабрь </c:v>
                </c:pt>
                <c:pt idx="4">
                  <c:v>январь </c:v>
                </c:pt>
                <c:pt idx="5">
                  <c:v>февраль </c:v>
                </c:pt>
                <c:pt idx="6">
                  <c:v>март </c:v>
                </c:pt>
                <c:pt idx="7">
                  <c:v>апрель</c:v>
                </c:pt>
                <c:pt idx="8">
                  <c:v>май 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9"/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апрель </c:v>
                </c:pt>
              </c:strCache>
            </c:strRef>
          </c:tx>
          <c:spPr>
            <a:solidFill>
              <a:srgbClr val="CCCCFF"/>
            </a:solidFill>
            <a:ln w="14424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Lbls>
            <c:showCatName val="1"/>
          </c:dLbls>
          <c:cat>
            <c:strRef>
              <c:f>Sheet1!$B$1:$J$1</c:f>
              <c:strCache>
                <c:ptCount val="9"/>
                <c:pt idx="0">
                  <c:v>сентябрь </c:v>
                </c:pt>
                <c:pt idx="1">
                  <c:v>октябрь </c:v>
                </c:pt>
                <c:pt idx="2">
                  <c:v>ноябрь </c:v>
                </c:pt>
                <c:pt idx="3">
                  <c:v>декабрь </c:v>
                </c:pt>
                <c:pt idx="4">
                  <c:v>январь </c:v>
                </c:pt>
                <c:pt idx="5">
                  <c:v>февраль </c:v>
                </c:pt>
                <c:pt idx="6">
                  <c:v>март </c:v>
                </c:pt>
                <c:pt idx="7">
                  <c:v>апрель</c:v>
                </c:pt>
                <c:pt idx="8">
                  <c:v>май 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9"/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май </c:v>
                </c:pt>
              </c:strCache>
            </c:strRef>
          </c:tx>
          <c:spPr>
            <a:solidFill>
              <a:srgbClr val="FF0000"/>
            </a:solidFill>
            <a:ln w="14424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4424">
                <a:solidFill>
                  <a:schemeClr val="tx1"/>
                </a:solidFill>
                <a:prstDash val="solid"/>
              </a:ln>
            </c:spPr>
          </c:dPt>
          <c:dLbls>
            <c:showCatName val="1"/>
          </c:dLbls>
          <c:cat>
            <c:strRef>
              <c:f>Sheet1!$B$1:$J$1</c:f>
              <c:strCache>
                <c:ptCount val="9"/>
                <c:pt idx="0">
                  <c:v>сентябрь </c:v>
                </c:pt>
                <c:pt idx="1">
                  <c:v>октябрь </c:v>
                </c:pt>
                <c:pt idx="2">
                  <c:v>ноябрь </c:v>
                </c:pt>
                <c:pt idx="3">
                  <c:v>декабрь </c:v>
                </c:pt>
                <c:pt idx="4">
                  <c:v>январь </c:v>
                </c:pt>
                <c:pt idx="5">
                  <c:v>февраль </c:v>
                </c:pt>
                <c:pt idx="6">
                  <c:v>март </c:v>
                </c:pt>
                <c:pt idx="7">
                  <c:v>апрель</c:v>
                </c:pt>
                <c:pt idx="8">
                  <c:v>май 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9"/>
              </c:numCache>
            </c:numRef>
          </c:val>
        </c:ser>
        <c:dLbls>
          <c:showCatName val="1"/>
        </c:dLbls>
        <c:firstSliceAng val="0"/>
      </c:pieChart>
      <c:spPr>
        <a:noFill/>
        <a:ln w="14424">
          <a:solidFill>
            <a:schemeClr val="tx1"/>
          </a:solidFill>
          <a:prstDash val="solid"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073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5FC5C-5B9C-4811-BAEB-1F1B55CB26C8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38EC-8B5A-4FA5-A637-1D3CD45E88E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7810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138EC-8B5A-4FA5-A637-1D3CD45E88EB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1AC87D-FD00-4491-9E3E-E484563F3907}" type="datetimeFigureOut">
              <a:rPr lang="ru-RU" smtClean="0"/>
              <a:pPr/>
              <a:t>08.11.2017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CD0DA4-5407-4D5F-9F2A-0D3684C20231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g1.liveinternet.ru/images/attach/c/0/121/480/121480617_Kakoy_dolzhna_buyt_sovremennaya_medic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3414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 на тему </a:t>
            </a:r>
            <a:br>
              <a:rPr lang="ru-RU" dirty="0" smtClean="0"/>
            </a:br>
            <a:r>
              <a:rPr lang="ru-RU" dirty="0" smtClean="0"/>
              <a:t>«Прогноз погоды устами медика»</a:t>
            </a:r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1928794" y="214291"/>
            <a:ext cx="634364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1214414" y="0"/>
            <a:ext cx="6486516" cy="571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МКОУ «Краснянская СОШ»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http://78frspb.caduk.ru/images/risunok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854868"/>
            <a:ext cx="2928958" cy="400313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001056" cy="485778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Цель: изучение  простудных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заболеваний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основе анализа медицинских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справок 7 класса 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2015-2016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уч.год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Гипотеза: простудные заболевания зависят от погодных условий.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Методы: подбор литературы, беседа с медработником школы, анализ справок , составление диаграмм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sutynews.ru/picture/news/%D0%BE%D1%80%20%D0%B2%D0%B8%D0%B8%D0%B8%D0%B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14884"/>
            <a:ext cx="3061592" cy="21431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715404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Простудные </a:t>
            </a:r>
            <a:r>
              <a:rPr lang="ru-RU" dirty="0"/>
              <a:t>заболевания – это острые инфекционные заболевания верхних дыхательных путей вследствие проникновения и размножения </a:t>
            </a:r>
            <a:r>
              <a:rPr lang="ru-RU" dirty="0" smtClean="0"/>
              <a:t>возбудителей </a:t>
            </a:r>
            <a:r>
              <a:rPr lang="ru-RU" dirty="0"/>
              <a:t>болезни </a:t>
            </a:r>
            <a:r>
              <a:rPr lang="ru-RU" dirty="0" smtClean="0"/>
              <a:t>в </a:t>
            </a:r>
            <a:r>
              <a:rPr lang="ru-RU" dirty="0"/>
              <a:t>области носоглотки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       Классификация  простудных заболеваний  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3071802" y="3500438"/>
            <a:ext cx="428628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894133" y="3821115"/>
            <a:ext cx="642942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4786314" y="3500438"/>
            <a:ext cx="500066" cy="35719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143108" y="400050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ОРИ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786182" y="4143380"/>
            <a:ext cx="1034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ОРВИ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286380" y="3929066"/>
            <a:ext cx="8306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ОРЗ</a:t>
            </a:r>
            <a:r>
              <a:rPr lang="ru-RU" dirty="0"/>
              <a:t> </a:t>
            </a:r>
          </a:p>
        </p:txBody>
      </p:sp>
      <p:pic>
        <p:nvPicPr>
          <p:cNvPr id="3074" name="Picture 2" descr="http://khoroshih.com/wp-content/uploads/2014/04/%D0%BF%D1%80%D0%BE%D1%81%D1%82%D1%83%D0%B4%D0%BD%D1%8B%D0%B5-%D0%B7%D0%B0%D0%B1%D0%BE%D0%BB%D0%B5%D0%B2%D0%B0%D0%BD%D0%B8%D1%8F-%D0%B3%D0%BE%D1%80%D0%BB%D0%B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1836" y="3571876"/>
            <a:ext cx="2312164" cy="3286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Симптомы простудный заболеваний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229600" cy="4389120"/>
          </a:xfrm>
        </p:spPr>
        <p:txBody>
          <a:bodyPr>
            <a:normAutofit/>
          </a:bodyPr>
          <a:lstStyle/>
          <a:p>
            <a:pPr fontAlgn="base"/>
            <a:r>
              <a:rPr lang="ru-RU" b="1" dirty="0" smtClean="0"/>
              <a:t>1. Озноб</a:t>
            </a:r>
            <a:endParaRPr lang="ru-RU" dirty="0" smtClean="0"/>
          </a:p>
          <a:p>
            <a:pPr fontAlgn="base"/>
            <a:r>
              <a:rPr lang="ru-RU" b="1" dirty="0" smtClean="0"/>
              <a:t>2. Насморк</a:t>
            </a:r>
            <a:endParaRPr lang="ru-RU" dirty="0" smtClean="0"/>
          </a:p>
          <a:p>
            <a:pPr fontAlgn="base"/>
            <a:r>
              <a:rPr lang="ru-RU" b="1" dirty="0" smtClean="0"/>
              <a:t>3. Боль в горле</a:t>
            </a:r>
            <a:endParaRPr lang="ru-RU" dirty="0" smtClean="0"/>
          </a:p>
          <a:p>
            <a:pPr fontAlgn="base"/>
            <a:r>
              <a:rPr lang="ru-RU" b="1" dirty="0" smtClean="0"/>
              <a:t>4. Повышенная температура</a:t>
            </a:r>
            <a:endParaRPr lang="ru-RU" dirty="0" smtClean="0"/>
          </a:p>
          <a:p>
            <a:pPr fontAlgn="base"/>
            <a:r>
              <a:rPr lang="ru-RU" b="1" dirty="0" smtClean="0"/>
              <a:t>5. Слабость</a:t>
            </a:r>
            <a:endParaRPr lang="ru-RU" dirty="0" smtClean="0"/>
          </a:p>
          <a:p>
            <a:pPr fontAlgn="base"/>
            <a:r>
              <a:rPr lang="ru-RU" b="1" dirty="0" smtClean="0"/>
              <a:t>6. Кашель</a:t>
            </a:r>
            <a:endParaRPr lang="ru-RU" dirty="0" smtClean="0"/>
          </a:p>
          <a:p>
            <a:pPr fontAlgn="base"/>
            <a:r>
              <a:rPr lang="ru-RU" b="1" dirty="0" smtClean="0"/>
              <a:t>7. Снижение аппетита</a:t>
            </a:r>
            <a:endParaRPr lang="ru-RU" dirty="0" smtClean="0"/>
          </a:p>
          <a:p>
            <a:pPr fontAlgn="base">
              <a:buNone/>
            </a:pPr>
            <a:endParaRPr lang="ru-RU" dirty="0"/>
          </a:p>
        </p:txBody>
      </p:sp>
      <p:pic>
        <p:nvPicPr>
          <p:cNvPr id="117762" name="Picture 2" descr="Девушка болеет простудо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850480"/>
            <a:ext cx="4572000" cy="30075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Причины простудных заболеваний</a:t>
            </a:r>
            <a:endParaRPr lang="ru-RU" dirty="0"/>
          </a:p>
        </p:txBody>
      </p:sp>
      <p:pic>
        <p:nvPicPr>
          <p:cNvPr id="96258" name="Picture 2" descr="http://allabouthealthcenter.com/pics/2015/09/mediki_opublikovali_7_bolezney_bez_simptom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4439" y="4071942"/>
            <a:ext cx="4189560" cy="278605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1714488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Простудные заболевания вызывают инфекционные агенты, называемые вирусами. Они передаются воздушно-капельным путем (при вдыхании капелек мокроты, попадающих в воздух при кашле и чиханье больных людей), а также через загрязненные руки или различные предметы, такие как игрушки, дверные ручки, ткани.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Информация о частоте возникновения простудных заболеваний в 2015-2016 годах      (7 класс )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1472" y="1714488"/>
          <a:ext cx="8072493" cy="507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31"/>
                <a:gridCol w="2690831"/>
                <a:gridCol w="2690831"/>
              </a:tblGrid>
              <a:tr h="719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Месяцы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людей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Погода </a:t>
                      </a:r>
                    </a:p>
                  </a:txBody>
                  <a:tcPr/>
                </a:tc>
              </a:tr>
              <a:tr h="383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Сентябрь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+22°, ясно</a:t>
                      </a:r>
                      <a:endParaRPr lang="ru-RU" dirty="0"/>
                    </a:p>
                  </a:txBody>
                  <a:tcPr anchor="ctr"/>
                </a:tc>
              </a:tr>
              <a:tr h="447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Октябрь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+4°, облачно</a:t>
                      </a:r>
                      <a:endParaRPr lang="ru-RU" dirty="0"/>
                    </a:p>
                  </a:txBody>
                  <a:tcPr anchor="ctr"/>
                </a:tc>
              </a:tr>
              <a:tr h="503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Ноябрь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+6°, облачно</a:t>
                      </a:r>
                      <a:endParaRPr lang="ru-RU" dirty="0"/>
                    </a:p>
                  </a:txBody>
                  <a:tcPr anchor="ctr"/>
                </a:tc>
              </a:tr>
              <a:tr h="503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Декабрь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+2°, осадки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 anchor="ctr"/>
                </a:tc>
              </a:tr>
              <a:tr h="503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Январь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-10°, малооблачно</a:t>
                      </a:r>
                      <a:endParaRPr lang="ru-RU" dirty="0"/>
                    </a:p>
                  </a:txBody>
                  <a:tcPr anchor="ctr"/>
                </a:tc>
              </a:tr>
              <a:tr h="503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Февраль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-6°, слабый снег</a:t>
                      </a:r>
                    </a:p>
                  </a:txBody>
                  <a:tcPr anchor="ctr"/>
                </a:tc>
              </a:tr>
              <a:tr h="503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Март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+5°, облачно</a:t>
                      </a:r>
                    </a:p>
                  </a:txBody>
                  <a:tcPr anchor="ctr"/>
                </a:tc>
              </a:tr>
              <a:tr h="360387"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+5°, облачность</a:t>
                      </a:r>
                    </a:p>
                  </a:txBody>
                  <a:tcPr anchor="ctr"/>
                </a:tc>
              </a:tr>
              <a:tr h="360387">
                <a:tc>
                  <a:txBody>
                    <a:bodyPr/>
                    <a:lstStyle/>
                    <a:p>
                      <a:r>
                        <a:rPr lang="ru-RU" dirty="0" smtClean="0"/>
                        <a:t>Май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+24°, ясно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500034" y="1457916"/>
          <a:ext cx="8071742" cy="5400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3058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Информация о частоте возникновения простудных заболеваний в 2015-2016 годах      (7 класс )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928670"/>
            <a:ext cx="6786610" cy="5214974"/>
          </a:xfrm>
        </p:spPr>
        <p:txBody>
          <a:bodyPr/>
          <a:lstStyle/>
          <a:p>
            <a:pPr algn="ctr"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 о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простудных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заболеваний за  </a:t>
            </a:r>
            <a:endParaRPr lang="ru-RU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2015-2016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>
              <a:buNone/>
            </a:pP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Анализ диаграммы показал, что  пик простудных 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заболеваний пришелся на  сентябрь и апрель.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В  осенний период начинается массовое посещение школ,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понижается температура воздуха, дети одеваются не  по погоде.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В весенний период еще одна из причин -  ослабленный иммунитет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зимний период.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16738" name="Picture 2" descr="Простуда у ребён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700461"/>
            <a:ext cx="4643438" cy="3157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Медицинский работник говорит:</a:t>
            </a:r>
          </a:p>
          <a:p>
            <a:pPr>
              <a:buNone/>
            </a:pPr>
            <a:r>
              <a:rPr lang="ru-RU" dirty="0" smtClean="0"/>
              <a:t>                                           </a:t>
            </a:r>
            <a:r>
              <a:rPr lang="ru-RU" b="1" dirty="0" smtClean="0"/>
              <a:t>1. Избегайте мест  скопления людей.</a:t>
            </a:r>
          </a:p>
          <a:p>
            <a:pPr>
              <a:buNone/>
            </a:pPr>
            <a:r>
              <a:rPr lang="ru-RU" b="1" dirty="0" smtClean="0"/>
              <a:t>                                           2. Мойте руки!</a:t>
            </a:r>
          </a:p>
          <a:p>
            <a:pPr>
              <a:buNone/>
            </a:pPr>
            <a:r>
              <a:rPr lang="ru-RU" b="1" dirty="0" smtClean="0"/>
              <a:t>                                           3. Аэробные упражнения.</a:t>
            </a:r>
          </a:p>
          <a:p>
            <a:pPr>
              <a:buNone/>
            </a:pPr>
            <a:r>
              <a:rPr lang="ru-RU" b="1" dirty="0" smtClean="0"/>
              <a:t>                                           4. Продукты, содержащие витамин. </a:t>
            </a:r>
          </a:p>
          <a:p>
            <a:pPr>
              <a:buNone/>
            </a:pPr>
            <a:r>
              <a:rPr lang="ru-RU" b="1" dirty="0" smtClean="0"/>
              <a:t>                                           5. Не допускайте переохлаждений.</a:t>
            </a:r>
          </a:p>
          <a:p>
            <a:pPr>
              <a:buNone/>
            </a:pPr>
            <a:r>
              <a:rPr lang="ru-RU" b="1" dirty="0" smtClean="0"/>
              <a:t>                                           6. Избавьтесь от вредных привычек.                           </a:t>
            </a:r>
          </a:p>
          <a:p>
            <a:pPr>
              <a:buNone/>
            </a:pPr>
            <a:r>
              <a:rPr lang="ru-RU" b="1" dirty="0" smtClean="0"/>
              <a:t>                                            7. Научитесь отдыхать.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                               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290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600" dirty="0" smtClean="0"/>
              <a:t>Профилактика простудных заболеваний .</a:t>
            </a:r>
            <a:endParaRPr lang="ru-RU" sz="3600" dirty="0"/>
          </a:p>
        </p:txBody>
      </p:sp>
      <p:pic>
        <p:nvPicPr>
          <p:cNvPr id="118786" name="Picture 2" descr="http://40.detirkutsk.ru/upload/40/%D0%92%D1%80%D0%B0%D1%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357430"/>
            <a:ext cx="2643206" cy="3658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306</TotalTime>
  <Words>359</Words>
  <Application>Microsoft Office PowerPoint</Application>
  <PresentationFormat>Экран (4:3)</PresentationFormat>
  <Paragraphs>77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Проект на тему  «Прогноз погоды устами медика»</vt:lpstr>
      <vt:lpstr>Слайд 2</vt:lpstr>
      <vt:lpstr>Слайд 3</vt:lpstr>
      <vt:lpstr>Симптомы простудный заболеваний </vt:lpstr>
      <vt:lpstr>Причины простудных заболеваний</vt:lpstr>
      <vt:lpstr>Информация о частоте возникновения простудных заболеваний в 2015-2016 годах      (7 класс ) </vt:lpstr>
      <vt:lpstr>Информация о частоте возникновения простудных заболеваний в 2015-2016 годах      (7 класс ) 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  «Прогноз погоды устами медика»</dc:title>
  <dc:creator>импульс</dc:creator>
  <cp:lastModifiedBy>Елена</cp:lastModifiedBy>
  <cp:revision>39</cp:revision>
  <dcterms:created xsi:type="dcterms:W3CDTF">2016-10-23T14:18:48Z</dcterms:created>
  <dcterms:modified xsi:type="dcterms:W3CDTF">2017-11-08T10:27:10Z</dcterms:modified>
</cp:coreProperties>
</file>