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3" r:id="rId2"/>
    <p:sldId id="257" r:id="rId3"/>
    <p:sldId id="258" r:id="rId4"/>
    <p:sldId id="259" r:id="rId5"/>
    <p:sldId id="260" r:id="rId6"/>
    <p:sldId id="261" r:id="rId7"/>
    <p:sldId id="262" r:id="rId8"/>
    <p:sldId id="264"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99"/>
    <a:srgbClr val="006600"/>
    <a:srgbClr val="FF66FF"/>
    <a:srgbClr val="00FFCC"/>
    <a:srgbClr val="0000CC"/>
    <a:srgbClr val="FF00FF"/>
    <a:srgbClr val="4D4D4D"/>
    <a:srgbClr val="00CC99"/>
    <a:srgbClr val="3399FF"/>
    <a:srgbClr val="00FF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F695E9-0220-4B2D-9714-0240E2CB0DC1}" type="datetimeFigureOut">
              <a:rPr lang="ru-RU" smtClean="0"/>
              <a:pPr/>
              <a:t>11.04.2019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6F860-CFAD-4917-A592-CA0991E7EBE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BBA21AD-480B-4E75-B946-3EC14C4C3A4F}" type="datetimeFigureOut">
              <a:rPr lang="ru-RU" smtClean="0"/>
              <a:pPr/>
              <a:t>11.04.2019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B790C2-911D-4627-96D9-1FF0062BD18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BA21AD-480B-4E75-B946-3EC14C4C3A4F}" type="datetimeFigureOut">
              <a:rPr lang="ru-RU" smtClean="0"/>
              <a:pPr/>
              <a:t>11.04.2019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B790C2-911D-4627-96D9-1FF0062BD18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BA21AD-480B-4E75-B946-3EC14C4C3A4F}" type="datetimeFigureOut">
              <a:rPr lang="ru-RU" smtClean="0"/>
              <a:pPr/>
              <a:t>11.04.2019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B790C2-911D-4627-96D9-1FF0062BD18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BBA21AD-480B-4E75-B946-3EC14C4C3A4F}" type="datetimeFigureOut">
              <a:rPr lang="ru-RU" smtClean="0"/>
              <a:pPr/>
              <a:t>11.04.2019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B790C2-911D-4627-96D9-1FF0062BD18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BBA21AD-480B-4E75-B946-3EC14C4C3A4F}" type="datetimeFigureOut">
              <a:rPr lang="ru-RU" smtClean="0"/>
              <a:pPr/>
              <a:t>11.04.2019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B790C2-911D-4627-96D9-1FF0062BD18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BA21AD-480B-4E75-B946-3EC14C4C3A4F}" type="datetimeFigureOut">
              <a:rPr lang="ru-RU" smtClean="0"/>
              <a:pPr/>
              <a:t>11.04.2019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B790C2-911D-4627-96D9-1FF0062BD18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BBA21AD-480B-4E75-B946-3EC14C4C3A4F}" type="datetimeFigureOut">
              <a:rPr lang="ru-RU" smtClean="0"/>
              <a:pPr/>
              <a:t>11.04.2019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1B790C2-911D-4627-96D9-1FF0062BD18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BBA21AD-480B-4E75-B946-3EC14C4C3A4F}" type="datetimeFigureOut">
              <a:rPr lang="ru-RU" smtClean="0"/>
              <a:pPr/>
              <a:t>11.04.2019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1B790C2-911D-4627-96D9-1FF0062BD18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BA21AD-480B-4E75-B946-3EC14C4C3A4F}" type="datetimeFigureOut">
              <a:rPr lang="ru-RU" smtClean="0"/>
              <a:pPr/>
              <a:t>11.04.2019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1B790C2-911D-4627-96D9-1FF0062BD18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BBA21AD-480B-4E75-B946-3EC14C4C3A4F}" type="datetimeFigureOut">
              <a:rPr lang="ru-RU" smtClean="0"/>
              <a:pPr/>
              <a:t>11.04.2019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B790C2-911D-4627-96D9-1FF0062BD18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BBA21AD-480B-4E75-B946-3EC14C4C3A4F}" type="datetimeFigureOut">
              <a:rPr lang="ru-RU" smtClean="0"/>
              <a:pPr/>
              <a:t>11.04.2019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B790C2-911D-4627-96D9-1FF0062BD18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A21AD-480B-4E75-B946-3EC14C4C3A4F}" type="datetimeFigureOut">
              <a:rPr lang="ru-RU" smtClean="0"/>
              <a:pPr/>
              <a:t>11.04.2019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790C2-911D-4627-96D9-1FF0062BD18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png"/><Relationship Id="rId3" Type="http://schemas.openxmlformats.org/officeDocument/2006/relationships/image" Target="../media/image3.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7.gif"/><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 Target="slide3.xml"/><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5.xml"/><Relationship Id="rId9"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slideLayout" Target="../slideLayouts/slideLayout7.xml"/><Relationship Id="rId16" Type="http://schemas.openxmlformats.org/officeDocument/2006/relationships/image" Target="../media/image17.jpeg"/><Relationship Id="rId20" Type="http://schemas.openxmlformats.org/officeDocument/2006/relationships/image" Target="../media/image3.jpeg"/><Relationship Id="rId1" Type="http://schemas.openxmlformats.org/officeDocument/2006/relationships/audio" Target="../media/audio1.wav"/><Relationship Id="rId6" Type="http://schemas.openxmlformats.org/officeDocument/2006/relationships/image" Target="../media/image8.png"/><Relationship Id="rId11" Type="http://schemas.openxmlformats.org/officeDocument/2006/relationships/image" Target="../media/image12.jpeg"/><Relationship Id="rId5" Type="http://schemas.openxmlformats.org/officeDocument/2006/relationships/image" Target="../media/image7.png"/><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6.jpeg"/><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4.jpe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slide" Target="slide2.xml"/><Relationship Id="rId2" Type="http://schemas.openxmlformats.org/officeDocument/2006/relationships/image" Target="../media/image5.jpeg"/><Relationship Id="rId16"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3.jpeg"/><Relationship Id="rId9" Type="http://schemas.openxmlformats.org/officeDocument/2006/relationships/image" Target="../media/image29.pn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5309411.jpg"/>
          <p:cNvPicPr>
            <a:picLocks noChangeAspect="1"/>
          </p:cNvPicPr>
          <p:nvPr/>
        </p:nvPicPr>
        <p:blipFill>
          <a:blip r:embed="rId2" cstate="print"/>
          <a:stretch>
            <a:fillRect/>
          </a:stretch>
        </p:blipFill>
        <p:spPr>
          <a:xfrm rot="16200000">
            <a:off x="1153012" y="-1153012"/>
            <a:ext cx="6858000" cy="9164023"/>
          </a:xfrm>
          <a:prstGeom prst="rect">
            <a:avLst/>
          </a:prstGeom>
        </p:spPr>
      </p:pic>
      <p:sp>
        <p:nvSpPr>
          <p:cNvPr id="2" name="Заголовок 1"/>
          <p:cNvSpPr>
            <a:spLocks noGrp="1"/>
          </p:cNvSpPr>
          <p:nvPr>
            <p:ph type="title"/>
          </p:nvPr>
        </p:nvSpPr>
        <p:spPr>
          <a:xfrm>
            <a:off x="457200" y="274638"/>
            <a:ext cx="8229600" cy="6154758"/>
          </a:xfrm>
        </p:spPr>
        <p:txBody>
          <a:bodyPr>
            <a:normAutofit/>
          </a:bodyPr>
          <a:lstStyle/>
          <a:p>
            <a:r>
              <a:rPr lang="ru-RU" sz="2000" b="1" dirty="0" smtClean="0"/>
              <a:t/>
            </a:r>
            <a:br>
              <a:rPr lang="ru-RU" sz="2000" b="1" dirty="0" smtClean="0"/>
            </a:br>
            <a:r>
              <a:rPr lang="ru-RU" sz="2000" b="1" dirty="0" smtClean="0"/>
              <a:t/>
            </a:r>
            <a:br>
              <a:rPr lang="ru-RU" sz="2000" b="1" dirty="0" smtClean="0"/>
            </a:br>
            <a:r>
              <a:rPr lang="ru-RU" sz="2000" b="1" dirty="0"/>
              <a:t/>
            </a:r>
            <a:br>
              <a:rPr lang="ru-RU" sz="2000" b="1" dirty="0"/>
            </a:br>
            <a:r>
              <a:rPr lang="ru-RU" sz="3200" b="1" dirty="0" smtClean="0"/>
              <a:t/>
            </a:r>
            <a:br>
              <a:rPr lang="ru-RU" sz="3200" b="1" dirty="0" smtClean="0"/>
            </a:br>
            <a:r>
              <a:rPr lang="ru-RU" sz="3200" b="1" dirty="0" smtClean="0"/>
              <a:t>Интерактивная логопедическая игра «Волшебный мир </a:t>
            </a:r>
            <a:r>
              <a:rPr lang="ru-RU" sz="3200" b="1" dirty="0" err="1" smtClean="0"/>
              <a:t>Лунтика</a:t>
            </a:r>
            <a:r>
              <a:rPr lang="ru-RU" sz="3200" b="1" dirty="0" smtClean="0"/>
              <a:t>»</a:t>
            </a:r>
            <a:r>
              <a:rPr lang="ru-RU" sz="2000" b="1" dirty="0" smtClean="0"/>
              <a:t/>
            </a:r>
            <a:br>
              <a:rPr lang="ru-RU" sz="2000" b="1" dirty="0" smtClean="0"/>
            </a:br>
            <a:r>
              <a:rPr lang="ru-RU" sz="2000" b="1" dirty="0"/>
              <a:t/>
            </a:r>
            <a:br>
              <a:rPr lang="ru-RU" sz="2000" b="1" dirty="0"/>
            </a:br>
            <a:r>
              <a:rPr lang="ru-RU" sz="2000" b="1" dirty="0" smtClean="0"/>
              <a:t>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1600" b="1" dirty="0" smtClean="0"/>
              <a:t>                                                                                                                </a:t>
            </a:r>
            <a:r>
              <a:rPr lang="ru-RU" sz="1600" b="1" dirty="0" err="1" smtClean="0"/>
              <a:t>Поташева</a:t>
            </a:r>
            <a:r>
              <a:rPr lang="ru-RU" sz="1600" b="1" dirty="0" smtClean="0"/>
              <a:t> Ольга Николаевна</a:t>
            </a:r>
            <a:br>
              <a:rPr lang="ru-RU" sz="1600" b="1" dirty="0" smtClean="0"/>
            </a:br>
            <a:r>
              <a:rPr lang="ru-RU" sz="1600" b="1" dirty="0" smtClean="0"/>
              <a:t>                                                                                                          учитель – логопед МБОУ «УСОШ» </a:t>
            </a:r>
            <a:br>
              <a:rPr lang="ru-RU" sz="1600" b="1" dirty="0" smtClean="0"/>
            </a:br>
            <a:r>
              <a:rPr lang="ru-RU" sz="1600" b="1" dirty="0" smtClean="0"/>
              <a:t>                                                                                                             СП – ДО «Детский сад «Колосок»</a:t>
            </a:r>
            <a:endParaRPr lang="ru-RU" sz="1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09377.jpg"/>
          <p:cNvPicPr>
            <a:picLocks noChangeAspect="1"/>
          </p:cNvPicPr>
          <p:nvPr/>
        </p:nvPicPr>
        <p:blipFill>
          <a:blip r:embed="rId2" cstate="print"/>
          <a:stretch>
            <a:fillRect/>
          </a:stretch>
        </p:blipFill>
        <p:spPr>
          <a:xfrm>
            <a:off x="0" y="0"/>
            <a:ext cx="9144000" cy="6858000"/>
          </a:xfrm>
          <a:prstGeom prst="rect">
            <a:avLst/>
          </a:prstGeom>
        </p:spPr>
      </p:pic>
      <p:graphicFrame>
        <p:nvGraphicFramePr>
          <p:cNvPr id="5" name="Таблица 4"/>
          <p:cNvGraphicFramePr>
            <a:graphicFrameLocks noGrp="1"/>
          </p:cNvGraphicFramePr>
          <p:nvPr/>
        </p:nvGraphicFramePr>
        <p:xfrm>
          <a:off x="1214415" y="928670"/>
          <a:ext cx="6643734" cy="4500594"/>
        </p:xfrm>
        <a:graphic>
          <a:graphicData uri="http://schemas.openxmlformats.org/drawingml/2006/table">
            <a:tbl>
              <a:tblPr firstRow="1" bandRow="1">
                <a:tableStyleId>{5C22544A-7EE6-4342-B048-85BDC9FD1C3A}</a:tableStyleId>
              </a:tblPr>
              <a:tblGrid>
                <a:gridCol w="2214578"/>
                <a:gridCol w="2214578"/>
                <a:gridCol w="2214578"/>
              </a:tblGrid>
              <a:tr h="1500198">
                <a:tc>
                  <a:txBody>
                    <a:bodyPr/>
                    <a:lstStyle/>
                    <a:p>
                      <a:endParaRPr lang="ru-RU" dirty="0"/>
                    </a:p>
                  </a:txBody>
                  <a:tcPr/>
                </a:tc>
                <a:tc>
                  <a:txBody>
                    <a:bodyPr/>
                    <a:lstStyle/>
                    <a:p>
                      <a:endParaRPr lang="ru-RU"/>
                    </a:p>
                  </a:txBody>
                  <a:tcPr/>
                </a:tc>
                <a:tc>
                  <a:txBody>
                    <a:bodyPr/>
                    <a:lstStyle/>
                    <a:p>
                      <a:endParaRPr lang="ru-RU"/>
                    </a:p>
                  </a:txBody>
                  <a:tcPr/>
                </a:tc>
              </a:tr>
              <a:tr h="1500198">
                <a:tc>
                  <a:txBody>
                    <a:bodyPr/>
                    <a:lstStyle/>
                    <a:p>
                      <a:endParaRPr lang="ru-RU" dirty="0"/>
                    </a:p>
                  </a:txBody>
                  <a:tcPr/>
                </a:tc>
                <a:tc>
                  <a:txBody>
                    <a:bodyPr/>
                    <a:lstStyle/>
                    <a:p>
                      <a:endParaRPr lang="ru-RU" dirty="0"/>
                    </a:p>
                  </a:txBody>
                  <a:tcPr/>
                </a:tc>
                <a:tc>
                  <a:txBody>
                    <a:bodyPr/>
                    <a:lstStyle/>
                    <a:p>
                      <a:endParaRPr lang="ru-RU" dirty="0"/>
                    </a:p>
                  </a:txBody>
                  <a:tcPr/>
                </a:tc>
              </a:tr>
              <a:tr h="1500198">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pic>
        <p:nvPicPr>
          <p:cNvPr id="3" name="Рисунок 2" descr="лунтик.jpg"/>
          <p:cNvPicPr>
            <a:picLocks noChangeAspect="1"/>
          </p:cNvPicPr>
          <p:nvPr/>
        </p:nvPicPr>
        <p:blipFill>
          <a:blip r:embed="rId3" cstate="print">
            <a:clrChange>
              <a:clrFrom>
                <a:srgbClr val="FEFEFE"/>
              </a:clrFrom>
              <a:clrTo>
                <a:srgbClr val="FEFEFE">
                  <a:alpha val="0"/>
                </a:srgbClr>
              </a:clrTo>
            </a:clrChange>
          </a:blip>
          <a:stretch>
            <a:fillRect/>
          </a:stretch>
        </p:blipFill>
        <p:spPr>
          <a:xfrm>
            <a:off x="0" y="0"/>
            <a:ext cx="1622566" cy="1714512"/>
          </a:xfrm>
          <a:prstGeom prst="rect">
            <a:avLst/>
          </a:prstGeom>
        </p:spPr>
      </p:pic>
      <p:pic>
        <p:nvPicPr>
          <p:cNvPr id="4" name="Рисунок 3" descr="друзья.jpg"/>
          <p:cNvPicPr>
            <a:picLocks noChangeAspect="1"/>
          </p:cNvPicPr>
          <p:nvPr/>
        </p:nvPicPr>
        <p:blipFill>
          <a:blip r:embed="rId4" cstate="print"/>
          <a:stretch>
            <a:fillRect/>
          </a:stretch>
        </p:blipFill>
        <p:spPr>
          <a:xfrm>
            <a:off x="5072066" y="5500702"/>
            <a:ext cx="2414859" cy="1357298"/>
          </a:xfrm>
          <a:prstGeom prst="rect">
            <a:avLst/>
          </a:prstGeom>
        </p:spPr>
      </p:pic>
      <p:pic>
        <p:nvPicPr>
          <p:cNvPr id="6" name="Рисунок 5" descr="блокнот.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714480" y="2500306"/>
            <a:ext cx="1428760" cy="1428760"/>
          </a:xfrm>
          <a:prstGeom prst="rect">
            <a:avLst/>
          </a:prstGeom>
        </p:spPr>
      </p:pic>
      <p:pic>
        <p:nvPicPr>
          <p:cNvPr id="7" name="Рисунок 6" descr="глаза.jpg"/>
          <p:cNvPicPr>
            <a:picLocks noChangeAspect="1"/>
          </p:cNvPicPr>
          <p:nvPr/>
        </p:nvPicPr>
        <p:blipFill>
          <a:blip r:embed="rId6" cstate="print">
            <a:clrChange>
              <a:clrFrom>
                <a:srgbClr val="FFFFFF"/>
              </a:clrFrom>
              <a:clrTo>
                <a:srgbClr val="FFFFFF">
                  <a:alpha val="0"/>
                </a:srgbClr>
              </a:clrTo>
            </a:clrChange>
          </a:blip>
          <a:stretch>
            <a:fillRect/>
          </a:stretch>
        </p:blipFill>
        <p:spPr>
          <a:xfrm>
            <a:off x="6072198" y="4071942"/>
            <a:ext cx="1481129" cy="1128992"/>
          </a:xfrm>
          <a:prstGeom prst="rect">
            <a:avLst/>
          </a:prstGeom>
        </p:spPr>
      </p:pic>
      <p:pic>
        <p:nvPicPr>
          <p:cNvPr id="8" name="Рисунок 7" descr="глобус.jpg"/>
          <p:cNvPicPr>
            <a:picLocks noChangeAspect="1"/>
          </p:cNvPicPr>
          <p:nvPr/>
        </p:nvPicPr>
        <p:blipFill>
          <a:blip r:embed="rId7" cstate="print">
            <a:clrChange>
              <a:clrFrom>
                <a:srgbClr val="FFFFFF"/>
              </a:clrFrom>
              <a:clrTo>
                <a:srgbClr val="FFFFFF">
                  <a:alpha val="0"/>
                </a:srgbClr>
              </a:clrTo>
            </a:clrChange>
          </a:blip>
          <a:stretch>
            <a:fillRect/>
          </a:stretch>
        </p:blipFill>
        <p:spPr>
          <a:xfrm>
            <a:off x="3857596" y="4071942"/>
            <a:ext cx="1214446" cy="1214446"/>
          </a:xfrm>
          <a:prstGeom prst="rect">
            <a:avLst/>
          </a:prstGeom>
        </p:spPr>
      </p:pic>
      <p:pic>
        <p:nvPicPr>
          <p:cNvPr id="9" name="Рисунок 8" descr="плакат.jpg"/>
          <p:cNvPicPr>
            <a:picLocks noChangeAspect="1"/>
          </p:cNvPicPr>
          <p:nvPr/>
        </p:nvPicPr>
        <p:blipFill>
          <a:blip r:embed="rId8" cstate="print"/>
          <a:stretch>
            <a:fillRect/>
          </a:stretch>
        </p:blipFill>
        <p:spPr>
          <a:xfrm>
            <a:off x="3643306" y="1142984"/>
            <a:ext cx="1614907" cy="1143008"/>
          </a:xfrm>
          <a:prstGeom prst="rect">
            <a:avLst/>
          </a:prstGeom>
        </p:spPr>
      </p:pic>
      <p:pic>
        <p:nvPicPr>
          <p:cNvPr id="10" name="Рисунок 9" descr="пламя.jpg"/>
          <p:cNvPicPr>
            <a:picLocks noChangeAspect="1"/>
          </p:cNvPicPr>
          <p:nvPr/>
        </p:nvPicPr>
        <p:blipFill>
          <a:blip r:embed="rId9" cstate="print">
            <a:clrChange>
              <a:clrFrom>
                <a:srgbClr val="FFFFFF"/>
              </a:clrFrom>
              <a:clrTo>
                <a:srgbClr val="FFFFFF">
                  <a:alpha val="0"/>
                </a:srgbClr>
              </a:clrTo>
            </a:clrChange>
          </a:blip>
          <a:stretch>
            <a:fillRect/>
          </a:stretch>
        </p:blipFill>
        <p:spPr>
          <a:xfrm>
            <a:off x="1785918" y="1142984"/>
            <a:ext cx="1071565" cy="1071565"/>
          </a:xfrm>
          <a:prstGeom prst="rect">
            <a:avLst/>
          </a:prstGeom>
        </p:spPr>
      </p:pic>
      <p:pic>
        <p:nvPicPr>
          <p:cNvPr id="11" name="Рисунок 10" descr="плот.jpg"/>
          <p:cNvPicPr>
            <a:picLocks noChangeAspect="1"/>
          </p:cNvPicPr>
          <p:nvPr/>
        </p:nvPicPr>
        <p:blipFill>
          <a:blip r:embed="rId10" cstate="print"/>
          <a:stretch>
            <a:fillRect/>
          </a:stretch>
        </p:blipFill>
        <p:spPr>
          <a:xfrm>
            <a:off x="5986130" y="1071546"/>
            <a:ext cx="1640354" cy="1214446"/>
          </a:xfrm>
          <a:prstGeom prst="rect">
            <a:avLst/>
          </a:prstGeom>
        </p:spPr>
      </p:pic>
      <p:pic>
        <p:nvPicPr>
          <p:cNvPr id="12" name="Рисунок 11" descr="флаг.jpg"/>
          <p:cNvPicPr>
            <a:picLocks noChangeAspect="1"/>
          </p:cNvPicPr>
          <p:nvPr/>
        </p:nvPicPr>
        <p:blipFill>
          <a:blip r:embed="rId11" cstate="print">
            <a:clrChange>
              <a:clrFrom>
                <a:srgbClr val="FFFFFF"/>
              </a:clrFrom>
              <a:clrTo>
                <a:srgbClr val="FFFFFF">
                  <a:alpha val="0"/>
                </a:srgbClr>
              </a:clrTo>
            </a:clrChange>
          </a:blip>
          <a:stretch>
            <a:fillRect/>
          </a:stretch>
        </p:blipFill>
        <p:spPr>
          <a:xfrm>
            <a:off x="3714744" y="2500306"/>
            <a:ext cx="1520764" cy="1451565"/>
          </a:xfrm>
          <a:prstGeom prst="rect">
            <a:avLst/>
          </a:prstGeom>
        </p:spPr>
      </p:pic>
      <p:pic>
        <p:nvPicPr>
          <p:cNvPr id="13" name="Рисунок 12" descr="клумба.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5857884" y="2571744"/>
            <a:ext cx="1879848" cy="1170195"/>
          </a:xfrm>
          <a:prstGeom prst="rect">
            <a:avLst/>
          </a:prstGeom>
        </p:spPr>
      </p:pic>
      <p:pic>
        <p:nvPicPr>
          <p:cNvPr id="14" name="Рисунок 13" descr="слон.png"/>
          <p:cNvPicPr>
            <a:picLocks noChangeAspect="1"/>
          </p:cNvPicPr>
          <p:nvPr/>
        </p:nvPicPr>
        <p:blipFill>
          <a:blip r:embed="rId13" cstate="print">
            <a:clrChange>
              <a:clrFrom>
                <a:srgbClr val="FFFFFF"/>
              </a:clrFrom>
              <a:clrTo>
                <a:srgbClr val="FFFFFF">
                  <a:alpha val="0"/>
                </a:srgbClr>
              </a:clrTo>
            </a:clrChange>
          </a:blip>
          <a:stretch>
            <a:fillRect/>
          </a:stretch>
        </p:blipFill>
        <p:spPr>
          <a:xfrm>
            <a:off x="1714480" y="4143380"/>
            <a:ext cx="1434139" cy="1143008"/>
          </a:xfrm>
          <a:prstGeom prst="rect">
            <a:avLst/>
          </a:prstGeom>
        </p:spPr>
      </p:pic>
      <p:sp>
        <p:nvSpPr>
          <p:cNvPr id="15" name="Управляющая кнопка: назад 14">
            <a:hlinkClick r:id="rId14" action="ppaction://hlinksldjump" highlightClick="1"/>
          </p:cNvPr>
          <p:cNvSpPr/>
          <p:nvPr/>
        </p:nvSpPr>
        <p:spPr>
          <a:xfrm>
            <a:off x="642910" y="6000768"/>
            <a:ext cx="857256" cy="5423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Управляющая кнопка: далее 15">
            <a:hlinkClick r:id="" action="ppaction://hlinkshowjump?jump=nextslide" highlightClick="1"/>
          </p:cNvPr>
          <p:cNvSpPr/>
          <p:nvPr/>
        </p:nvSpPr>
        <p:spPr>
          <a:xfrm>
            <a:off x="2143108" y="6000768"/>
            <a:ext cx="92869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73 0.0495 C 0.06388 0.06337 0.12621 0.07725 0.15104 0.08234 " pathEditMode="relative" rAng="0" ptsTypes="aA">
                                      <p:cBhvr>
                                        <p:cTn id="6" dur="2000" fill="hold"/>
                                        <p:tgtEl>
                                          <p:spTgt spid="3"/>
                                        </p:tgtEl>
                                        <p:attrNameLst>
                                          <p:attrName>ppt_x</p:attrName>
                                          <p:attrName>ppt_y</p:attrName>
                                        </p:attrNameLst>
                                      </p:cBhvr>
                                      <p:rCtr x="75" y="16"/>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15103 0.08233 C 0.25364 0.09852 0.35624 0.11494 0.39756 0.12095 " pathEditMode="relative" ptsTypes="aA">
                                      <p:cBhvr>
                                        <p:cTn id="14" dur="2000" fill="hold"/>
                                        <p:tgtEl>
                                          <p:spTgt spid="3"/>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39757 0.12095 C 0.4066 0.29394 0.41562 0.46693 0.41927 0.53608 " pathEditMode="relative" ptsTypes="aA">
                                      <p:cBhvr>
                                        <p:cTn id="22" dur="2000" fill="hold"/>
                                        <p:tgtEl>
                                          <p:spTgt spid="3"/>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41927 0.53608 C 0.31528 0.54811 0.21128 0.56036 0.16858 0.56522 " pathEditMode="relative" ptsTypes="aA">
                                      <p:cBhvr>
                                        <p:cTn id="30" dur="2000" fill="hold"/>
                                        <p:tgtEl>
                                          <p:spTgt spid="3"/>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16857 0.56523 C 0.16736 0.46856 0.16632 0.37212 0.1658 0.3335 " pathEditMode="relative" ptsTypes="aA">
                                      <p:cBhvr>
                                        <p:cTn id="38" dur="2000" fill="hold"/>
                                        <p:tgtEl>
                                          <p:spTgt spid="3"/>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1658 0.33349 C 0.26545 0.32448 0.3651 0.31569 0.40486 0.31222 " pathEditMode="relative" ptsTypes="aA">
                                      <p:cBhvr>
                                        <p:cTn id="46" dur="2000" fill="hold"/>
                                        <p:tgtEl>
                                          <p:spTgt spid="3"/>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40486 0.31221 C 0.51232 0.31799 0.61979 0.32377 0.66285 0.32562 " pathEditMode="relative" ptsTypes="aA">
                                      <p:cBhvr>
                                        <p:cTn id="54" dur="2000" fill="hold"/>
                                        <p:tgtEl>
                                          <p:spTgt spid="3"/>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nodeType="clickEffect">
                                  <p:stCondLst>
                                    <p:cond delay="0"/>
                                  </p:stCondLst>
                                  <p:childTnLst>
                                    <p:animMotion origin="layout" path="M 0.66285 0.32563 C 0.66337 0.23705 0.66406 0.14871 0.66423 0.11333 " pathEditMode="relative" ptsTypes="aA">
                                      <p:cBhvr>
                                        <p:cTn id="62" dur="2000" fill="hold"/>
                                        <p:tgtEl>
                                          <p:spTgt spid="3"/>
                                        </p:tgtEl>
                                        <p:attrNameLst>
                                          <p:attrName>ppt_x</p:attrName>
                                          <p:attrName>ppt_y</p:attrName>
                                        </p:attrNameLst>
                                      </p:cBhvr>
                                    </p:animMotion>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0.66424 0.11333 C 0.65625 0.29094 0.64844 0.46878 0.64549 0.53978 " pathEditMode="relative" ptsTypes="aA">
                                      <p:cBhvr>
                                        <p:cTn id="70" dur="2000" fill="hold"/>
                                        <p:tgtEl>
                                          <p:spTgt spid="3"/>
                                        </p:tgtEl>
                                        <p:attrNameLst>
                                          <p:attrName>ppt_x</p:attrName>
                                          <p:attrName>ppt_y</p:attrName>
                                        </p:attrNameLst>
                                      </p:cBhvr>
                                    </p:animMotion>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nodeType="clickEffect">
                                  <p:stCondLst>
                                    <p:cond delay="0"/>
                                  </p:stCondLst>
                                  <p:childTnLst>
                                    <p:animMotion origin="layout" path="M 0.64548 0.53979 C 0.71041 0.62998 0.77535 0.72041 0.80191 0.75602 " pathEditMode="relative" ptsTypes="aA">
                                      <p:cBhvr>
                                        <p:cTn id="78"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09377.jpg"/>
          <p:cNvPicPr>
            <a:picLocks noChangeAspect="1"/>
          </p:cNvPicPr>
          <p:nvPr/>
        </p:nvPicPr>
        <p:blipFill>
          <a:blip r:embed="rId2" cstate="print"/>
          <a:stretch>
            <a:fillRect/>
          </a:stretch>
        </p:blipFill>
        <p:spPr>
          <a:xfrm>
            <a:off x="0" y="0"/>
            <a:ext cx="9144000" cy="6858000"/>
          </a:xfrm>
          <a:prstGeom prst="rect">
            <a:avLst/>
          </a:prstGeom>
        </p:spPr>
      </p:pic>
      <p:sp>
        <p:nvSpPr>
          <p:cNvPr id="7" name="Управляющая кнопка: назад 6">
            <a:hlinkClick r:id="rId3" action="ppaction://hlinksldjump" highlightClick="1"/>
          </p:cNvPr>
          <p:cNvSpPr/>
          <p:nvPr/>
        </p:nvSpPr>
        <p:spPr>
          <a:xfrm>
            <a:off x="857224" y="5857892"/>
            <a:ext cx="1143008" cy="3571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Лента лицом вверх 7"/>
          <p:cNvSpPr/>
          <p:nvPr/>
        </p:nvSpPr>
        <p:spPr>
          <a:xfrm>
            <a:off x="2214546" y="1357298"/>
            <a:ext cx="4643470" cy="1500198"/>
          </a:xfrm>
          <a:prstGeom prst="ribbon2">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rgbClr val="FF0000"/>
                </a:solidFill>
              </a:rPr>
              <a:t>Молодец!</a:t>
            </a:r>
            <a:endParaRPr lang="ru-RU" sz="3600" b="1" dirty="0">
              <a:solidFill>
                <a:srgbClr val="FF0000"/>
              </a:solidFill>
            </a:endParaRPr>
          </a:p>
        </p:txBody>
      </p:sp>
      <p:pic>
        <p:nvPicPr>
          <p:cNvPr id="5" name="Рисунок 4" descr="лунтик.jpg"/>
          <p:cNvPicPr>
            <a:picLocks noChangeAspect="1"/>
          </p:cNvPicPr>
          <p:nvPr/>
        </p:nvPicPr>
        <p:blipFill>
          <a:blip r:embed="rId4" cstate="print">
            <a:clrChange>
              <a:clrFrom>
                <a:srgbClr val="FFFFFF"/>
              </a:clrFrom>
              <a:clrTo>
                <a:srgbClr val="FFFFFF">
                  <a:alpha val="0"/>
                </a:srgbClr>
              </a:clrTo>
            </a:clrChange>
          </a:blip>
          <a:stretch>
            <a:fillRect/>
          </a:stretch>
        </p:blipFill>
        <p:spPr>
          <a:xfrm>
            <a:off x="857224" y="1571612"/>
            <a:ext cx="2571758" cy="2717490"/>
          </a:xfrm>
          <a:prstGeom prst="rect">
            <a:avLst/>
          </a:prstGeom>
        </p:spPr>
      </p:pic>
      <p:pic>
        <p:nvPicPr>
          <p:cNvPr id="9" name="Рисунок 8" descr="смайлик.gif"/>
          <p:cNvPicPr>
            <a:picLocks noChangeAspect="1"/>
          </p:cNvPicPr>
          <p:nvPr/>
        </p:nvPicPr>
        <p:blipFill>
          <a:blip r:embed="rId5" cstate="print"/>
          <a:stretch>
            <a:fillRect/>
          </a:stretch>
        </p:blipFill>
        <p:spPr>
          <a:xfrm>
            <a:off x="5429256" y="3929066"/>
            <a:ext cx="3008224" cy="2138376"/>
          </a:xfrm>
          <a:prstGeom prst="rect">
            <a:avLst/>
          </a:prstGeom>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5309411.jpg"/>
          <p:cNvPicPr>
            <a:picLocks noChangeAspect="1"/>
          </p:cNvPicPr>
          <p:nvPr/>
        </p:nvPicPr>
        <p:blipFill>
          <a:blip r:embed="rId2" cstate="print"/>
          <a:stretch>
            <a:fillRect/>
          </a:stretch>
        </p:blipFill>
        <p:spPr>
          <a:xfrm rot="16200000">
            <a:off x="1153012" y="-1153012"/>
            <a:ext cx="6858000" cy="9164023"/>
          </a:xfrm>
          <a:prstGeom prst="rect">
            <a:avLst/>
          </a:prstGeom>
        </p:spPr>
      </p:pic>
      <p:sp>
        <p:nvSpPr>
          <p:cNvPr id="2" name="Заголовок 1"/>
          <p:cNvSpPr>
            <a:spLocks noGrp="1"/>
          </p:cNvSpPr>
          <p:nvPr>
            <p:ph type="title"/>
          </p:nvPr>
        </p:nvSpPr>
        <p:spPr>
          <a:xfrm>
            <a:off x="500034" y="285728"/>
            <a:ext cx="8392446" cy="5500726"/>
          </a:xfrm>
        </p:spPr>
        <p:txBody>
          <a:bodyPr>
            <a:normAutofit/>
          </a:bodyPr>
          <a:lstStyle/>
          <a:p>
            <a:pPr algn="l"/>
            <a:r>
              <a:rPr lang="ru-RU" sz="2000" b="1" dirty="0" smtClean="0"/>
              <a:t/>
            </a:r>
            <a:br>
              <a:rPr lang="ru-RU" sz="2000" b="1" dirty="0" smtClean="0"/>
            </a:br>
            <a:r>
              <a:rPr lang="ru-RU" sz="2000" b="1" dirty="0" smtClean="0"/>
              <a:t/>
            </a:r>
            <a:br>
              <a:rPr lang="ru-RU" sz="2000" b="1" dirty="0" smtClean="0"/>
            </a:br>
            <a:r>
              <a:rPr lang="ru-RU" sz="2000" b="1" dirty="0" smtClean="0"/>
              <a:t>Список использованной литературы </a:t>
            </a:r>
            <a:br>
              <a:rPr lang="ru-RU" sz="2000" b="1" dirty="0" smtClean="0"/>
            </a:br>
            <a:r>
              <a:rPr lang="ru-RU" sz="2000" dirty="0" smtClean="0">
                <a:latin typeface="Times New Roman" pitchFamily="18" charset="0"/>
                <a:cs typeface="Times New Roman" pitchFamily="18" charset="0"/>
              </a:rPr>
              <a:t>1. </a:t>
            </a:r>
            <a:r>
              <a:rPr lang="ru-RU" sz="2000" dirty="0" err="1" smtClean="0">
                <a:latin typeface="Times New Roman" pitchFamily="18" charset="0"/>
                <a:cs typeface="Times New Roman" pitchFamily="18" charset="0"/>
              </a:rPr>
              <a:t>Грецая</a:t>
            </a:r>
            <a:r>
              <a:rPr lang="ru-RU" sz="2000" dirty="0" smtClean="0">
                <a:latin typeface="Times New Roman" pitchFamily="18" charset="0"/>
                <a:cs typeface="Times New Roman" pitchFamily="18" charset="0"/>
              </a:rPr>
              <a:t> Т.Е.  Учим звуки </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л</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р</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задания на автоматизацию произношения звуков. – М.: ТЦ Сфера, 2009.</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2. Комарова Л.А. Автоматизация звука Л в игровых упражнениях.</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3.Домашняя тетрадь № 5  для закрепления произношения звука Л у детей 5 – 7 лет: пособие для логопедов, воспитателей и родителей/В.В. </a:t>
            </a:r>
            <a:r>
              <a:rPr lang="ru-RU" sz="2000" dirty="0" err="1" smtClean="0">
                <a:latin typeface="Times New Roman" pitchFamily="18" charset="0"/>
                <a:cs typeface="Times New Roman" pitchFamily="18" charset="0"/>
              </a:rPr>
              <a:t>Коноваленко</a:t>
            </a:r>
            <a:r>
              <a:rPr lang="ru-RU" sz="2000" dirty="0" smtClean="0">
                <a:latin typeface="Times New Roman" pitchFamily="18" charset="0"/>
                <a:cs typeface="Times New Roman" pitchFamily="18" charset="0"/>
              </a:rPr>
              <a:t>, С.В. </a:t>
            </a:r>
            <a:r>
              <a:rPr lang="ru-RU" sz="2000" dirty="0" err="1" smtClean="0">
                <a:latin typeface="Times New Roman" pitchFamily="18" charset="0"/>
                <a:cs typeface="Times New Roman" pitchFamily="18" charset="0"/>
              </a:rPr>
              <a:t>Коноваленко</a:t>
            </a:r>
            <a:r>
              <a:rPr lang="ru-RU" sz="2000" dirty="0" smtClean="0">
                <a:latin typeface="Times New Roman" pitchFamily="18" charset="0"/>
                <a:cs typeface="Times New Roman" pitchFamily="18" charset="0"/>
              </a:rPr>
              <a:t>. – 3 – е изд., </a:t>
            </a:r>
            <a:r>
              <a:rPr lang="ru-RU" sz="2000" dirty="0" err="1" smtClean="0">
                <a:latin typeface="Times New Roman" pitchFamily="18" charset="0"/>
                <a:cs typeface="Times New Roman" pitchFamily="18" charset="0"/>
              </a:rPr>
              <a:t>испр</a:t>
            </a:r>
            <a:r>
              <a:rPr lang="ru-RU" sz="2000" dirty="0" smtClean="0">
                <a:latin typeface="Times New Roman" pitchFamily="18" charset="0"/>
                <a:cs typeface="Times New Roman" pitchFamily="18" charset="0"/>
              </a:rPr>
              <a:t>. и доп. – М.: Издательство ГНОМ, 2013.</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b="1" dirty="0" smtClean="0"/>
              <a:t/>
            </a:r>
            <a:br>
              <a:rPr lang="ru-RU" sz="2000" b="1" dirty="0" smtClean="0"/>
            </a:br>
            <a:r>
              <a:rPr lang="ru-RU" sz="2000" dirty="0" smtClean="0"/>
              <a:t> </a:t>
            </a:r>
            <a:r>
              <a:rPr lang="ru-RU" sz="2000" b="1" dirty="0" smtClean="0">
                <a:latin typeface="Times New Roman" pitchFamily="18" charset="0"/>
                <a:cs typeface="Times New Roman" pitchFamily="18" charset="0"/>
              </a:rPr>
              <a:t>Использование </a:t>
            </a:r>
            <a:r>
              <a:rPr lang="ru-RU" sz="2000" b="1" i="1" dirty="0" smtClean="0">
                <a:latin typeface="Times New Roman" pitchFamily="18" charset="0"/>
                <a:cs typeface="Times New Roman" pitchFamily="18" charset="0"/>
              </a:rPr>
              <a:t>гиперссылок</a:t>
            </a:r>
            <a:r>
              <a:rPr lang="ru-RU" sz="2000" b="1" dirty="0" smtClean="0">
                <a:latin typeface="Times New Roman" pitchFamily="18" charset="0"/>
                <a:cs typeface="Times New Roman" pitchFamily="18" charset="0"/>
              </a:rPr>
              <a:t> и кнопок-</a:t>
            </a:r>
            <a:r>
              <a:rPr lang="ru-RU" sz="2000" b="1" i="1" dirty="0" smtClean="0">
                <a:latin typeface="Times New Roman" pitchFamily="18" charset="0"/>
                <a:cs typeface="Times New Roman" pitchFamily="18" charset="0"/>
              </a:rPr>
              <a:t>триггеров</a:t>
            </a:r>
            <a:r>
              <a:rPr lang="ru-RU" sz="2000" b="1" dirty="0" smtClean="0">
                <a:latin typeface="Times New Roman" pitchFamily="18" charset="0"/>
                <a:cs typeface="Times New Roman" pitchFamily="18" charset="0"/>
              </a:rPr>
              <a:t> в программе </a:t>
            </a:r>
            <a:r>
              <a:rPr lang="ru-RU" sz="2000" b="1" dirty="0" err="1" smtClean="0">
                <a:latin typeface="Times New Roman" pitchFamily="18" charset="0"/>
                <a:cs typeface="Times New Roman" pitchFamily="18" charset="0"/>
              </a:rPr>
              <a:t>PowerPoint</a:t>
            </a:r>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6.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2428860" y="642918"/>
            <a:ext cx="6143668" cy="707886"/>
          </a:xfrm>
          <a:prstGeom prst="rect">
            <a:avLst/>
          </a:prstGeom>
          <a:noFill/>
        </p:spPr>
        <p:txBody>
          <a:bodyPr wrap="square" rtlCol="0">
            <a:spAutoFit/>
          </a:bodyPr>
          <a:lstStyle/>
          <a:p>
            <a:r>
              <a:rPr lang="ru-RU" sz="4000" b="1" dirty="0" smtClean="0">
                <a:solidFill>
                  <a:srgbClr val="FF0000"/>
                </a:solidFill>
              </a:rPr>
              <a:t>Волшебный мир </a:t>
            </a:r>
            <a:r>
              <a:rPr lang="ru-RU" sz="4000" b="1" dirty="0" err="1" smtClean="0">
                <a:solidFill>
                  <a:srgbClr val="FF0000"/>
                </a:solidFill>
              </a:rPr>
              <a:t>Лунтика</a:t>
            </a:r>
            <a:endParaRPr lang="ru-RU" sz="4000" b="1" dirty="0">
              <a:solidFill>
                <a:srgbClr val="FF0000"/>
              </a:solidFill>
            </a:endParaRPr>
          </a:p>
        </p:txBody>
      </p:sp>
      <p:sp>
        <p:nvSpPr>
          <p:cNvPr id="4" name="Прямоугольник 3">
            <a:hlinkClick r:id="rId3" action="ppaction://hlinksldjump"/>
          </p:cNvPr>
          <p:cNvSpPr/>
          <p:nvPr/>
        </p:nvSpPr>
        <p:spPr>
          <a:xfrm>
            <a:off x="714348" y="2000240"/>
            <a:ext cx="292895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Игра «Четвёртый лишний»</a:t>
            </a:r>
            <a:endParaRPr lang="ru-RU" dirty="0"/>
          </a:p>
        </p:txBody>
      </p:sp>
      <p:sp>
        <p:nvSpPr>
          <p:cNvPr id="12" name="Управляющая кнопка: настраиваемая 11">
            <a:hlinkClick r:id="rId4" action="ppaction://hlinksldjump" highlightClick="1"/>
          </p:cNvPr>
          <p:cNvSpPr/>
          <p:nvPr/>
        </p:nvSpPr>
        <p:spPr>
          <a:xfrm>
            <a:off x="2786050" y="3214686"/>
            <a:ext cx="2428892" cy="428628"/>
          </a:xfrm>
          <a:prstGeom prst="actionButtonBlank">
            <a:avLst/>
          </a:prstGeom>
          <a:solidFill>
            <a:srgbClr val="FF00FF"/>
          </a:solidFill>
          <a:ln>
            <a:solidFill>
              <a:srgbClr val="FF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Игра «Парашютисты» </a:t>
            </a:r>
            <a:endParaRPr lang="ru-RU" dirty="0"/>
          </a:p>
        </p:txBody>
      </p:sp>
      <p:sp>
        <p:nvSpPr>
          <p:cNvPr id="13" name="Прямоугольник 12"/>
          <p:cNvSpPr/>
          <p:nvPr/>
        </p:nvSpPr>
        <p:spPr>
          <a:xfrm>
            <a:off x="5715008" y="1785926"/>
            <a:ext cx="242889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Игра «Лабиринт»</a:t>
            </a:r>
            <a:endParaRPr lang="ru-RU" dirty="0"/>
          </a:p>
        </p:txBody>
      </p:sp>
      <p:sp>
        <p:nvSpPr>
          <p:cNvPr id="14" name="Управляющая кнопка: настраиваемая 13">
            <a:hlinkClick r:id="rId5" action="ppaction://hlinksldjump" highlightClick="1"/>
          </p:cNvPr>
          <p:cNvSpPr/>
          <p:nvPr/>
        </p:nvSpPr>
        <p:spPr>
          <a:xfrm>
            <a:off x="5929322" y="2428868"/>
            <a:ext cx="2071702" cy="428628"/>
          </a:xfrm>
          <a:prstGeom prst="actionButtonBlank">
            <a:avLst/>
          </a:prstGeom>
          <a:solidFill>
            <a:srgbClr val="00FF00"/>
          </a:solidFill>
          <a:ln>
            <a:solidFill>
              <a:srgbClr val="00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 раунд</a:t>
            </a:r>
            <a:endParaRPr lang="ru-RU" dirty="0"/>
          </a:p>
        </p:txBody>
      </p:sp>
      <p:sp>
        <p:nvSpPr>
          <p:cNvPr id="15" name="Управляющая кнопка: настраиваемая 14">
            <a:hlinkClick r:id="rId6" action="ppaction://hlinksldjump" highlightClick="1"/>
          </p:cNvPr>
          <p:cNvSpPr/>
          <p:nvPr/>
        </p:nvSpPr>
        <p:spPr>
          <a:xfrm>
            <a:off x="5929322" y="3071810"/>
            <a:ext cx="2071702" cy="428628"/>
          </a:xfrm>
          <a:prstGeom prst="actionButtonBlank">
            <a:avLst/>
          </a:prstGeom>
          <a:solidFill>
            <a:srgbClr val="FFC000"/>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2 раунд</a:t>
            </a:r>
            <a:endParaRPr lang="ru-RU" dirty="0">
              <a:solidFill>
                <a:schemeClr val="bg1"/>
              </a:solidFill>
            </a:endParaRPr>
          </a:p>
        </p:txBody>
      </p:sp>
      <p:pic>
        <p:nvPicPr>
          <p:cNvPr id="18" name="Рисунок 17" descr="17572.jpg"/>
          <p:cNvPicPr>
            <a:picLocks noChangeAspect="1"/>
          </p:cNvPicPr>
          <p:nvPr/>
        </p:nvPicPr>
        <p:blipFill>
          <a:blip r:embed="rId7" cstate="print">
            <a:clrChange>
              <a:clrFrom>
                <a:srgbClr val="FFFFFF"/>
              </a:clrFrom>
              <a:clrTo>
                <a:srgbClr val="FFFFFF">
                  <a:alpha val="0"/>
                </a:srgbClr>
              </a:clrTo>
            </a:clrChange>
          </a:blip>
          <a:stretch>
            <a:fillRect/>
          </a:stretch>
        </p:blipFill>
        <p:spPr>
          <a:xfrm>
            <a:off x="4000496" y="4500570"/>
            <a:ext cx="2231006" cy="2357430"/>
          </a:xfrm>
          <a:prstGeom prst="rect">
            <a:avLst/>
          </a:prstGeom>
        </p:spPr>
      </p:pic>
      <p:sp>
        <p:nvSpPr>
          <p:cNvPr id="20" name="Овальная выноска 19"/>
          <p:cNvSpPr/>
          <p:nvPr/>
        </p:nvSpPr>
        <p:spPr>
          <a:xfrm>
            <a:off x="5214942" y="3714752"/>
            <a:ext cx="2428892" cy="1285884"/>
          </a:xfrm>
          <a:prstGeom prst="wedgeEllipse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00CC"/>
                </a:solidFill>
              </a:rPr>
              <a:t>Привет! </a:t>
            </a:r>
          </a:p>
          <a:p>
            <a:pPr algn="ctr"/>
            <a:r>
              <a:rPr lang="ru-RU" sz="1400" b="1" dirty="0" smtClean="0">
                <a:solidFill>
                  <a:srgbClr val="0000CC"/>
                </a:solidFill>
              </a:rPr>
              <a:t>Меня зовут </a:t>
            </a:r>
            <a:r>
              <a:rPr lang="ru-RU" sz="1400" b="1" dirty="0" err="1" smtClean="0">
                <a:solidFill>
                  <a:srgbClr val="0000CC"/>
                </a:solidFill>
              </a:rPr>
              <a:t>Лунтик</a:t>
            </a:r>
            <a:r>
              <a:rPr lang="ru-RU" sz="1400" b="1" dirty="0" smtClean="0">
                <a:solidFill>
                  <a:srgbClr val="0000CC"/>
                </a:solidFill>
              </a:rPr>
              <a:t>.</a:t>
            </a:r>
          </a:p>
          <a:p>
            <a:pPr algn="ctr"/>
            <a:r>
              <a:rPr lang="ru-RU" sz="1400" b="1" dirty="0" smtClean="0">
                <a:solidFill>
                  <a:srgbClr val="0000CC"/>
                </a:solidFill>
              </a:rPr>
              <a:t>А это мой волшебный мир.</a:t>
            </a:r>
          </a:p>
          <a:p>
            <a:pPr algn="ctr"/>
            <a:r>
              <a:rPr lang="ru-RU" sz="1400" b="1" dirty="0" smtClean="0">
                <a:solidFill>
                  <a:srgbClr val="0000CC"/>
                </a:solidFill>
              </a:rPr>
              <a:t>Поиграем?</a:t>
            </a:r>
            <a:endParaRPr lang="ru-RU" sz="1400" b="1" dirty="0">
              <a:solidFill>
                <a:srgbClr val="0000CC"/>
              </a:solidFill>
            </a:endParaRPr>
          </a:p>
        </p:txBody>
      </p:sp>
      <p:pic>
        <p:nvPicPr>
          <p:cNvPr id="21" name="Рисунок 20" descr="22889100-768x508 (1).jpg"/>
          <p:cNvPicPr>
            <a:picLocks noChangeAspect="1"/>
          </p:cNvPicPr>
          <p:nvPr/>
        </p:nvPicPr>
        <p:blipFill>
          <a:blip r:embed="rId8" cstate="print">
            <a:clrChange>
              <a:clrFrom>
                <a:srgbClr val="FFFFFF"/>
              </a:clrFrom>
              <a:clrTo>
                <a:srgbClr val="FFFFFF">
                  <a:alpha val="0"/>
                </a:srgbClr>
              </a:clrTo>
            </a:clrChange>
          </a:blip>
          <a:stretch>
            <a:fillRect/>
          </a:stretch>
        </p:blipFill>
        <p:spPr>
          <a:xfrm>
            <a:off x="142844" y="142852"/>
            <a:ext cx="2376017" cy="1571636"/>
          </a:xfrm>
          <a:prstGeom prst="rect">
            <a:avLst/>
          </a:prstGeom>
        </p:spPr>
      </p:pic>
      <p:sp>
        <p:nvSpPr>
          <p:cNvPr id="16" name="Управляющая кнопка: настраиваемая 15">
            <a:hlinkClick r:id="rId9" action="ppaction://hlinksldjump" highlightClick="1"/>
          </p:cNvPr>
          <p:cNvSpPr/>
          <p:nvPr/>
        </p:nvSpPr>
        <p:spPr>
          <a:xfrm>
            <a:off x="6572264" y="6072206"/>
            <a:ext cx="2286016" cy="57150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Выход из игры</a:t>
            </a:r>
            <a:endParaRPr lang="ru-RU" dirty="0"/>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1009377.jpg"/>
          <p:cNvPicPr>
            <a:picLocks noChangeAspect="1"/>
          </p:cNvPicPr>
          <p:nvPr/>
        </p:nvPicPr>
        <p:blipFill>
          <a:blip r:embed="rId2" cstate="print"/>
          <a:stretch>
            <a:fillRect/>
          </a:stretch>
        </p:blipFill>
        <p:spPr>
          <a:xfrm>
            <a:off x="0" y="0"/>
            <a:ext cx="9144000" cy="6858000"/>
          </a:xfrm>
          <a:prstGeom prst="rect">
            <a:avLst/>
          </a:prstGeom>
        </p:spPr>
      </p:pic>
      <p:sp>
        <p:nvSpPr>
          <p:cNvPr id="7" name="Прямоугольник 6"/>
          <p:cNvSpPr/>
          <p:nvPr/>
        </p:nvSpPr>
        <p:spPr>
          <a:xfrm>
            <a:off x="1571604" y="428604"/>
            <a:ext cx="5429287"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Игра «</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Четвёртый лишний</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Правила </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1071538" y="1571612"/>
            <a:ext cx="7572428" cy="3143272"/>
          </a:xfrm>
          <a:prstGeom prst="rect">
            <a:avLst/>
          </a:prstGeom>
          <a:solidFill>
            <a:srgbClr val="00FFCC">
              <a:alpha val="3372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smtClean="0">
                <a:solidFill>
                  <a:srgbClr val="0000CC"/>
                </a:solidFill>
              </a:rPr>
              <a:t>Необходимо выбрать из четырёх картинок лишнюю, если ответ верный картинка исчезнет, если ответ не верный, то картинка будет вращаться, увеличиваться.  Предложите ребёнку обосновать свой выбор, тем самым  проверить знания ребёнка по лексическим темам.</a:t>
            </a:r>
            <a:endParaRPr lang="ru-RU" b="1" dirty="0">
              <a:solidFill>
                <a:srgbClr val="0000CC"/>
              </a:solidFill>
            </a:endParaRPr>
          </a:p>
        </p:txBody>
      </p:sp>
      <p:pic>
        <p:nvPicPr>
          <p:cNvPr id="12" name="Рисунок 11" descr="17572.jpg"/>
          <p:cNvPicPr>
            <a:picLocks noChangeAspect="1"/>
          </p:cNvPicPr>
          <p:nvPr/>
        </p:nvPicPr>
        <p:blipFill>
          <a:blip r:embed="rId3" cstate="print">
            <a:clrChange>
              <a:clrFrom>
                <a:srgbClr val="FDFDFD"/>
              </a:clrFrom>
              <a:clrTo>
                <a:srgbClr val="FDFDFD">
                  <a:alpha val="0"/>
                </a:srgbClr>
              </a:clrTo>
            </a:clrChange>
          </a:blip>
          <a:stretch>
            <a:fillRect/>
          </a:stretch>
        </p:blipFill>
        <p:spPr>
          <a:xfrm>
            <a:off x="0" y="4668912"/>
            <a:ext cx="2071692" cy="2189088"/>
          </a:xfrm>
          <a:prstGeom prst="rect">
            <a:avLst/>
          </a:prstGeom>
        </p:spPr>
      </p:pic>
      <p:sp>
        <p:nvSpPr>
          <p:cNvPr id="9" name="Управляющая кнопка: далее 8">
            <a:hlinkClick r:id="" action="ppaction://hlinkshowjump?jump=nextslide" highlightClick="1"/>
          </p:cNvPr>
          <p:cNvSpPr/>
          <p:nvPr/>
        </p:nvSpPr>
        <p:spPr>
          <a:xfrm>
            <a:off x="7286644" y="5715016"/>
            <a:ext cx="1071570" cy="500066"/>
          </a:xfrm>
          <a:prstGeom prst="actionButtonForwardNex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09377.jpg"/>
          <p:cNvPicPr>
            <a:picLocks noChangeAspect="1"/>
          </p:cNvPicPr>
          <p:nvPr/>
        </p:nvPicPr>
        <p:blipFill>
          <a:blip r:embed="rId3" cstate="print"/>
          <a:stretch>
            <a:fillRect/>
          </a:stretch>
        </p:blipFill>
        <p:spPr>
          <a:xfrm>
            <a:off x="0" y="0"/>
            <a:ext cx="9144000" cy="6858000"/>
          </a:xfrm>
          <a:prstGeom prst="rect">
            <a:avLst/>
          </a:prstGeom>
        </p:spPr>
      </p:pic>
      <p:pic>
        <p:nvPicPr>
          <p:cNvPr id="20" name="ласточка" descr="ласточка.jpg"/>
          <p:cNvPicPr>
            <a:picLocks noChangeAspect="1"/>
          </p:cNvPicPr>
          <p:nvPr/>
        </p:nvPicPr>
        <p:blipFill>
          <a:blip r:embed="rId4" cstate="print">
            <a:clrChange>
              <a:clrFrom>
                <a:srgbClr val="DDEEF9"/>
              </a:clrFrom>
              <a:clrTo>
                <a:srgbClr val="DDEEF9">
                  <a:alpha val="0"/>
                </a:srgbClr>
              </a:clrTo>
            </a:clrChange>
          </a:blip>
          <a:srcRect l="14540" t="1931" r="17608"/>
          <a:stretch>
            <a:fillRect/>
          </a:stretch>
        </p:blipFill>
        <p:spPr>
          <a:xfrm>
            <a:off x="2786050" y="500042"/>
            <a:ext cx="1071570" cy="898069"/>
          </a:xfrm>
          <a:prstGeom prst="rect">
            <a:avLst/>
          </a:prstGeom>
        </p:spPr>
      </p:pic>
      <p:pic>
        <p:nvPicPr>
          <p:cNvPr id="21" name="лошадь" descr="лошадь.png"/>
          <p:cNvPicPr>
            <a:picLocks noChangeAspect="1"/>
          </p:cNvPicPr>
          <p:nvPr/>
        </p:nvPicPr>
        <p:blipFill>
          <a:blip r:embed="rId5" cstate="print"/>
          <a:stretch>
            <a:fillRect/>
          </a:stretch>
        </p:blipFill>
        <p:spPr>
          <a:xfrm>
            <a:off x="6572264" y="357166"/>
            <a:ext cx="1666865" cy="1454019"/>
          </a:xfrm>
          <a:prstGeom prst="rect">
            <a:avLst/>
          </a:prstGeom>
        </p:spPr>
      </p:pic>
      <p:pic>
        <p:nvPicPr>
          <p:cNvPr id="23" name="лось" descr="лось 1.png"/>
          <p:cNvPicPr>
            <a:picLocks noChangeAspect="1"/>
          </p:cNvPicPr>
          <p:nvPr/>
        </p:nvPicPr>
        <p:blipFill>
          <a:blip r:embed="rId6" cstate="print"/>
          <a:stretch>
            <a:fillRect/>
          </a:stretch>
        </p:blipFill>
        <p:spPr>
          <a:xfrm>
            <a:off x="4143372" y="214290"/>
            <a:ext cx="2333239" cy="1555492"/>
          </a:xfrm>
          <a:prstGeom prst="rect">
            <a:avLst/>
          </a:prstGeom>
        </p:spPr>
      </p:pic>
      <p:pic>
        <p:nvPicPr>
          <p:cNvPr id="24" name="лама" descr="лама.jpg"/>
          <p:cNvPicPr>
            <a:picLocks noChangeAspect="1"/>
          </p:cNvPicPr>
          <p:nvPr/>
        </p:nvPicPr>
        <p:blipFill>
          <a:blip r:embed="rId7" cstate="print">
            <a:clrChange>
              <a:clrFrom>
                <a:srgbClr val="FFFFFF"/>
              </a:clrFrom>
              <a:clrTo>
                <a:srgbClr val="FFFFFF">
                  <a:alpha val="0"/>
                </a:srgbClr>
              </a:clrTo>
            </a:clrChange>
          </a:blip>
          <a:stretch>
            <a:fillRect/>
          </a:stretch>
        </p:blipFill>
        <p:spPr>
          <a:xfrm>
            <a:off x="928663" y="357166"/>
            <a:ext cx="1000846" cy="1285884"/>
          </a:xfrm>
          <a:prstGeom prst="rect">
            <a:avLst/>
          </a:prstGeom>
        </p:spPr>
      </p:pic>
      <p:sp>
        <p:nvSpPr>
          <p:cNvPr id="26" name="Управляющая кнопка: назад 25">
            <a:hlinkClick r:id="rId8" action="ppaction://hlinksldjump" highlightClick="1"/>
          </p:cNvPr>
          <p:cNvSpPr/>
          <p:nvPr/>
        </p:nvSpPr>
        <p:spPr>
          <a:xfrm>
            <a:off x="500034" y="6215082"/>
            <a:ext cx="828102" cy="4709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descr="яблоко.jpg"/>
          <p:cNvPicPr>
            <a:picLocks noChangeAspect="1"/>
          </p:cNvPicPr>
          <p:nvPr/>
        </p:nvPicPr>
        <p:blipFill>
          <a:blip r:embed="rId9" cstate="print">
            <a:clrChange>
              <a:clrFrom>
                <a:srgbClr val="FEFEFE"/>
              </a:clrFrom>
              <a:clrTo>
                <a:srgbClr val="FEFEFE">
                  <a:alpha val="0"/>
                </a:srgbClr>
              </a:clrTo>
            </a:clrChange>
          </a:blip>
          <a:stretch>
            <a:fillRect/>
          </a:stretch>
        </p:blipFill>
        <p:spPr>
          <a:xfrm>
            <a:off x="2643174" y="4214818"/>
            <a:ext cx="1785930" cy="1346316"/>
          </a:xfrm>
          <a:prstGeom prst="rect">
            <a:avLst/>
          </a:prstGeom>
        </p:spPr>
      </p:pic>
      <p:pic>
        <p:nvPicPr>
          <p:cNvPr id="28" name="Рисунок 27" descr="огурец.jpeg"/>
          <p:cNvPicPr>
            <a:picLocks noChangeAspect="1"/>
          </p:cNvPicPr>
          <p:nvPr/>
        </p:nvPicPr>
        <p:blipFill>
          <a:blip r:embed="rId10" cstate="print">
            <a:clrChange>
              <a:clrFrom>
                <a:srgbClr val="FFFFFF"/>
              </a:clrFrom>
              <a:clrTo>
                <a:srgbClr val="FFFFFF">
                  <a:alpha val="0"/>
                </a:srgbClr>
              </a:clrTo>
            </a:clrChange>
          </a:blip>
          <a:stretch>
            <a:fillRect/>
          </a:stretch>
        </p:blipFill>
        <p:spPr>
          <a:xfrm>
            <a:off x="285720" y="4071942"/>
            <a:ext cx="2009582" cy="1357322"/>
          </a:xfrm>
          <a:prstGeom prst="rect">
            <a:avLst/>
          </a:prstGeom>
        </p:spPr>
      </p:pic>
      <p:pic>
        <p:nvPicPr>
          <p:cNvPr id="29" name="Рисунок 28" descr="помидор.jpeg"/>
          <p:cNvPicPr>
            <a:picLocks noChangeAspect="1"/>
          </p:cNvPicPr>
          <p:nvPr/>
        </p:nvPicPr>
        <p:blipFill>
          <a:blip r:embed="rId11" cstate="print">
            <a:clrChange>
              <a:clrFrom>
                <a:srgbClr val="FFFFFF"/>
              </a:clrFrom>
              <a:clrTo>
                <a:srgbClr val="FFFFFF">
                  <a:alpha val="0"/>
                </a:srgbClr>
              </a:clrTo>
            </a:clrChange>
          </a:blip>
          <a:stretch>
            <a:fillRect/>
          </a:stretch>
        </p:blipFill>
        <p:spPr>
          <a:xfrm>
            <a:off x="6858016" y="4143380"/>
            <a:ext cx="1174647" cy="1096024"/>
          </a:xfrm>
          <a:prstGeom prst="rect">
            <a:avLst/>
          </a:prstGeom>
        </p:spPr>
      </p:pic>
      <p:pic>
        <p:nvPicPr>
          <p:cNvPr id="30" name="Рисунок 29" descr="картофель.jpg"/>
          <p:cNvPicPr>
            <a:picLocks noChangeAspect="1"/>
          </p:cNvPicPr>
          <p:nvPr/>
        </p:nvPicPr>
        <p:blipFill>
          <a:blip r:embed="rId12" cstate="print">
            <a:clrChange>
              <a:clrFrom>
                <a:srgbClr val="FCFCFC"/>
              </a:clrFrom>
              <a:clrTo>
                <a:srgbClr val="FCFCFC">
                  <a:alpha val="0"/>
                </a:srgbClr>
              </a:clrTo>
            </a:clrChange>
          </a:blip>
          <a:stretch>
            <a:fillRect/>
          </a:stretch>
        </p:blipFill>
        <p:spPr>
          <a:xfrm>
            <a:off x="4429124" y="4143380"/>
            <a:ext cx="2150878" cy="1344299"/>
          </a:xfrm>
          <a:prstGeom prst="rect">
            <a:avLst/>
          </a:prstGeom>
        </p:spPr>
      </p:pic>
      <p:pic>
        <p:nvPicPr>
          <p:cNvPr id="31" name="Рисунок 30" descr="дятел.jpg"/>
          <p:cNvPicPr>
            <a:picLocks noChangeAspect="1"/>
          </p:cNvPicPr>
          <p:nvPr/>
        </p:nvPicPr>
        <p:blipFill>
          <a:blip r:embed="rId13" cstate="print">
            <a:clrChange>
              <a:clrFrom>
                <a:srgbClr val="FFFFFF"/>
              </a:clrFrom>
              <a:clrTo>
                <a:srgbClr val="FFFFFF">
                  <a:alpha val="0"/>
                </a:srgbClr>
              </a:clrTo>
            </a:clrChange>
          </a:blip>
          <a:stretch>
            <a:fillRect/>
          </a:stretch>
        </p:blipFill>
        <p:spPr>
          <a:xfrm>
            <a:off x="714348" y="2428868"/>
            <a:ext cx="1467904" cy="1071570"/>
          </a:xfrm>
          <a:prstGeom prst="rect">
            <a:avLst/>
          </a:prstGeom>
        </p:spPr>
      </p:pic>
      <p:pic>
        <p:nvPicPr>
          <p:cNvPr id="32" name="Рисунок 31" descr="пчела.jpg"/>
          <p:cNvPicPr>
            <a:picLocks noChangeAspect="1"/>
          </p:cNvPicPr>
          <p:nvPr/>
        </p:nvPicPr>
        <p:blipFill>
          <a:blip r:embed="rId14" cstate="print">
            <a:clrChange>
              <a:clrFrom>
                <a:srgbClr val="FDFDFD"/>
              </a:clrFrom>
              <a:clrTo>
                <a:srgbClr val="FDFDFD">
                  <a:alpha val="0"/>
                </a:srgbClr>
              </a:clrTo>
            </a:clrChange>
          </a:blip>
          <a:stretch>
            <a:fillRect/>
          </a:stretch>
        </p:blipFill>
        <p:spPr>
          <a:xfrm>
            <a:off x="2786050" y="2500306"/>
            <a:ext cx="1357305" cy="1011325"/>
          </a:xfrm>
          <a:prstGeom prst="rect">
            <a:avLst/>
          </a:prstGeom>
        </p:spPr>
      </p:pic>
      <p:pic>
        <p:nvPicPr>
          <p:cNvPr id="33" name="Рисунок 32" descr="муравей.jpg"/>
          <p:cNvPicPr>
            <a:picLocks noChangeAspect="1"/>
          </p:cNvPicPr>
          <p:nvPr/>
        </p:nvPicPr>
        <p:blipFill>
          <a:blip r:embed="rId15" cstate="print">
            <a:clrChange>
              <a:clrFrom>
                <a:srgbClr val="FFFFFF"/>
              </a:clrFrom>
              <a:clrTo>
                <a:srgbClr val="FFFFFF">
                  <a:alpha val="0"/>
                </a:srgbClr>
              </a:clrTo>
            </a:clrChange>
          </a:blip>
          <a:stretch>
            <a:fillRect/>
          </a:stretch>
        </p:blipFill>
        <p:spPr>
          <a:xfrm>
            <a:off x="6929454" y="2428868"/>
            <a:ext cx="1762119" cy="1111737"/>
          </a:xfrm>
          <a:prstGeom prst="rect">
            <a:avLst/>
          </a:prstGeom>
        </p:spPr>
      </p:pic>
      <p:pic>
        <p:nvPicPr>
          <p:cNvPr id="34" name="Рисунок 33" descr="бабочка.jpg"/>
          <p:cNvPicPr>
            <a:picLocks noChangeAspect="1"/>
          </p:cNvPicPr>
          <p:nvPr/>
        </p:nvPicPr>
        <p:blipFill>
          <a:blip r:embed="rId16" cstate="print">
            <a:clrChange>
              <a:clrFrom>
                <a:srgbClr val="FFFFFF"/>
              </a:clrFrom>
              <a:clrTo>
                <a:srgbClr val="FFFFFF">
                  <a:alpha val="0"/>
                </a:srgbClr>
              </a:clrTo>
            </a:clrChange>
          </a:blip>
          <a:stretch>
            <a:fillRect/>
          </a:stretch>
        </p:blipFill>
        <p:spPr>
          <a:xfrm>
            <a:off x="5000628" y="2201074"/>
            <a:ext cx="1515994" cy="1420649"/>
          </a:xfrm>
          <a:prstGeom prst="rect">
            <a:avLst/>
          </a:prstGeom>
        </p:spPr>
      </p:pic>
      <p:pic>
        <p:nvPicPr>
          <p:cNvPr id="52" name="j0214098.wav">
            <a:hlinkClick r:id="" action="ppaction://media"/>
          </p:cNvPr>
          <p:cNvPicPr>
            <a:picLocks noRot="1" noChangeAspect="1"/>
          </p:cNvPicPr>
          <p:nvPr>
            <a:wavAudioFile r:embed="rId1" name="j0214098.wav"/>
          </p:nvPr>
        </p:nvPicPr>
        <p:blipFill>
          <a:blip r:embed="rId17" cstate="print"/>
          <a:stretch>
            <a:fillRect/>
          </a:stretch>
        </p:blipFill>
        <p:spPr>
          <a:xfrm>
            <a:off x="2000232" y="6215082"/>
            <a:ext cx="304800" cy="304800"/>
          </a:xfrm>
          <a:prstGeom prst="rect">
            <a:avLst/>
          </a:prstGeom>
        </p:spPr>
      </p:pic>
      <p:pic>
        <p:nvPicPr>
          <p:cNvPr id="54" name="j0214098.wav">
            <a:hlinkClick r:id="" action="ppaction://media"/>
          </p:cNvPr>
          <p:cNvPicPr>
            <a:picLocks noRot="1" noChangeAspect="1"/>
          </p:cNvPicPr>
          <p:nvPr>
            <a:wavAudioFile r:embed="rId1" name="j0214098.wav"/>
          </p:nvPr>
        </p:nvPicPr>
        <p:blipFill>
          <a:blip r:embed="rId18" cstate="print"/>
          <a:stretch>
            <a:fillRect/>
          </a:stretch>
        </p:blipFill>
        <p:spPr>
          <a:xfrm>
            <a:off x="4071934" y="6072206"/>
            <a:ext cx="304800" cy="304800"/>
          </a:xfrm>
          <a:prstGeom prst="rect">
            <a:avLst/>
          </a:prstGeom>
        </p:spPr>
      </p:pic>
      <p:pic>
        <p:nvPicPr>
          <p:cNvPr id="55" name="j0214098.wav">
            <a:hlinkClick r:id="" action="ppaction://media"/>
          </p:cNvPr>
          <p:cNvPicPr>
            <a:picLocks noRot="1" noChangeAspect="1"/>
          </p:cNvPicPr>
          <p:nvPr>
            <a:wavAudioFile r:embed="rId1" name="j0214098.wav"/>
          </p:nvPr>
        </p:nvPicPr>
        <p:blipFill>
          <a:blip r:embed="rId19" cstate="print"/>
          <a:stretch>
            <a:fillRect/>
          </a:stretch>
        </p:blipFill>
        <p:spPr>
          <a:xfrm>
            <a:off x="3071802" y="6215082"/>
            <a:ext cx="304800" cy="304800"/>
          </a:xfrm>
          <a:prstGeom prst="rect">
            <a:avLst/>
          </a:prstGeom>
        </p:spPr>
      </p:pic>
      <p:sp>
        <p:nvSpPr>
          <p:cNvPr id="22" name="Прямоугольник 21"/>
          <p:cNvSpPr/>
          <p:nvPr/>
        </p:nvSpPr>
        <p:spPr>
          <a:xfrm>
            <a:off x="642910" y="142852"/>
            <a:ext cx="8001056" cy="19288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571472" y="2143116"/>
            <a:ext cx="8001056" cy="17859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285720" y="4071942"/>
            <a:ext cx="8001056" cy="192882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 name="Рисунок 24" descr="лунтик.jpg"/>
          <p:cNvPicPr>
            <a:picLocks noChangeAspect="1"/>
          </p:cNvPicPr>
          <p:nvPr/>
        </p:nvPicPr>
        <p:blipFill>
          <a:blip r:embed="rId20" cstate="print">
            <a:clrChange>
              <a:clrFrom>
                <a:srgbClr val="FDFEFF"/>
              </a:clrFrom>
              <a:clrTo>
                <a:srgbClr val="FDFEFF">
                  <a:alpha val="0"/>
                </a:srgbClr>
              </a:clrTo>
            </a:clrChange>
          </a:blip>
          <a:stretch>
            <a:fillRect/>
          </a:stretch>
        </p:blipFill>
        <p:spPr>
          <a:xfrm>
            <a:off x="7429520" y="5072074"/>
            <a:ext cx="1500188" cy="1585199"/>
          </a:xfrm>
          <a:prstGeom prst="rect">
            <a:avLst/>
          </a:prstGeom>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mediacall" presetSubtype="0" fill="hold" nodeType="withEffect">
                                  <p:stCondLst>
                                    <p:cond delay="0"/>
                                  </p:stCondLst>
                                  <p:childTnLst>
                                    <p:cmd type="call" cmd="playFrom(0.0)">
                                      <p:cBhvr>
                                        <p:cTn id="8" dur="4745" fill="hold"/>
                                        <p:tgtEl>
                                          <p:spTgt spid="52"/>
                                        </p:tgtEl>
                                      </p:cBhvr>
                                    </p:cmd>
                                  </p:childTnLst>
                                </p:cTn>
                              </p:par>
                            </p:childTnLst>
                          </p:cTn>
                        </p:par>
                      </p:childTnLst>
                    </p:cTn>
                  </p:par>
                </p:childTnLst>
              </p:cTn>
              <p:nextCondLst>
                <p:cond evt="onClick" delay="0">
                  <p:tgtEl>
                    <p:spTgt spid="20"/>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52"/>
                </p:tgtEl>
              </p:cMediaNode>
            </p:audio>
            <p:seq concurrent="1" nextAc="seek">
              <p:cTn id="10" restart="whenNotActive" fill="hold" evtFilter="cancelBubble" nodeType="interactiveSeq">
                <p:stCondLst>
                  <p:cond evt="onClick" delay="0">
                    <p:tgtEl>
                      <p:spTgt spid="24"/>
                    </p:tgtEl>
                  </p:cond>
                </p:stCondLst>
                <p:endSync evt="end" delay="0">
                  <p:rtn val="all"/>
                </p:endSync>
                <p:childTnLst>
                  <p:par>
                    <p:cTn id="11" fill="hold">
                      <p:stCondLst>
                        <p:cond delay="0"/>
                      </p:stCondLst>
                      <p:childTnLst>
                        <p:par>
                          <p:cTn id="12" fill="hold">
                            <p:stCondLst>
                              <p:cond delay="0"/>
                            </p:stCondLst>
                            <p:childTnLst>
                              <p:par>
                                <p:cTn id="13" presetID="6" presetClass="emph" presetSubtype="0" fill="hold" nodeType="clickEffect">
                                  <p:stCondLst>
                                    <p:cond delay="0"/>
                                  </p:stCondLst>
                                  <p:childTnLst>
                                    <p:animScale>
                                      <p:cBhvr>
                                        <p:cTn id="14" dur="1000" fill="hold"/>
                                        <p:tgtEl>
                                          <p:spTgt spid="24"/>
                                        </p:tgtEl>
                                      </p:cBhvr>
                                      <p:by x="150000" y="150000"/>
                                    </p:animScale>
                                  </p:childTnLst>
                                </p:cTn>
                              </p:par>
                            </p:childTnLst>
                          </p:cTn>
                        </p:par>
                      </p:childTnLst>
                    </p:cTn>
                  </p:par>
                </p:childTnLst>
              </p:cTn>
              <p:nextCondLst>
                <p:cond evt="onClick" delay="0">
                  <p:tgtEl>
                    <p:spTgt spid="24"/>
                  </p:tgtEl>
                </p:cond>
              </p:nextCondLst>
            </p:seq>
            <p:seq concurrent="1" nextAc="seek">
              <p:cTn id="15" restart="whenNotActive" fill="hold" evtFilter="cancelBubble" nodeType="interactiveSeq">
                <p:stCondLst>
                  <p:cond evt="onClick" delay="0">
                    <p:tgtEl>
                      <p:spTgt spid="23"/>
                    </p:tgtEl>
                  </p:cond>
                </p:stCondLst>
                <p:endSync evt="end" delay="0">
                  <p:rtn val="all"/>
                </p:endSync>
                <p:childTnLst>
                  <p:par>
                    <p:cTn id="16" fill="hold">
                      <p:stCondLst>
                        <p:cond delay="0"/>
                      </p:stCondLst>
                      <p:childTnLst>
                        <p:par>
                          <p:cTn id="17" fill="hold">
                            <p:stCondLst>
                              <p:cond delay="0"/>
                            </p:stCondLst>
                            <p:childTnLst>
                              <p:par>
                                <p:cTn id="18" presetID="6" presetClass="emph" presetSubtype="0" fill="hold" nodeType="clickEffect">
                                  <p:stCondLst>
                                    <p:cond delay="0"/>
                                  </p:stCondLst>
                                  <p:childTnLst>
                                    <p:animScale>
                                      <p:cBhvr>
                                        <p:cTn id="19" dur="1000" fill="hold"/>
                                        <p:tgtEl>
                                          <p:spTgt spid="23"/>
                                        </p:tgtEl>
                                      </p:cBhvr>
                                      <p:by x="150000" y="150000"/>
                                    </p:animScale>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6" presetClass="emph" presetSubtype="0" fill="hold" nodeType="clickEffect">
                                  <p:stCondLst>
                                    <p:cond delay="0"/>
                                  </p:stCondLst>
                                  <p:childTnLst>
                                    <p:animScale>
                                      <p:cBhvr>
                                        <p:cTn id="24" dur="1000" fill="hold"/>
                                        <p:tgtEl>
                                          <p:spTgt spid="21"/>
                                        </p:tgtEl>
                                      </p:cBhvr>
                                      <p:by x="150000" y="150000"/>
                                    </p:animScale>
                                  </p:childTnLst>
                                </p:cTn>
                              </p:par>
                            </p:childTnLst>
                          </p:cTn>
                        </p:par>
                      </p:childTnLst>
                    </p:cTn>
                  </p:par>
                </p:childTnLst>
              </p:cTn>
              <p:nextCondLst>
                <p:cond evt="onClick" delay="0">
                  <p:tgtEl>
                    <p:spTgt spid="21"/>
                  </p:tgtEl>
                </p:cond>
              </p:nextCondLst>
            </p:seq>
            <p:seq concurrent="1" nextAc="seek">
              <p:cTn id="25" restart="whenNotActive" fill="hold" evtFilter="cancelBubble" nodeType="interactiveSeq">
                <p:stCondLst>
                  <p:cond evt="onClick" delay="0">
                    <p:tgtEl>
                      <p:spTgt spid="32"/>
                    </p:tgtEl>
                  </p:cond>
                </p:stCondLst>
                <p:endSync evt="end" delay="0">
                  <p:rtn val="all"/>
                </p:endSync>
                <p:childTnLst>
                  <p:par>
                    <p:cTn id="26" fill="hold">
                      <p:stCondLst>
                        <p:cond delay="0"/>
                      </p:stCondLst>
                      <p:childTnLst>
                        <p:par>
                          <p:cTn id="27" fill="hold">
                            <p:stCondLst>
                              <p:cond delay="0"/>
                            </p:stCondLst>
                            <p:childTnLst>
                              <p:par>
                                <p:cTn id="28" presetID="8" presetClass="emph" presetSubtype="0" fill="hold" nodeType="clickEffect">
                                  <p:stCondLst>
                                    <p:cond delay="0"/>
                                  </p:stCondLst>
                                  <p:childTnLst>
                                    <p:animRot by="21600000">
                                      <p:cBhvr>
                                        <p:cTn id="29" dur="1000" fill="hold"/>
                                        <p:tgtEl>
                                          <p:spTgt spid="32"/>
                                        </p:tgtEl>
                                        <p:attrNameLst>
                                          <p:attrName>r</p:attrName>
                                        </p:attrNameLst>
                                      </p:cBhvr>
                                    </p:animRot>
                                  </p:childTnLst>
                                </p:cTn>
                              </p:par>
                            </p:childTnLst>
                          </p:cTn>
                        </p:par>
                      </p:childTnLst>
                    </p:cTn>
                  </p:par>
                </p:childTnLst>
              </p:cTn>
              <p:nextCondLst>
                <p:cond evt="onClick" delay="0">
                  <p:tgtEl>
                    <p:spTgt spid="32"/>
                  </p:tgtEl>
                </p:cond>
              </p:nextCondLst>
            </p:seq>
            <p:seq concurrent="1" nextAc="seek">
              <p:cTn id="30" restart="whenNotActive" fill="hold" evtFilter="cancelBubble" nodeType="interactiveSeq">
                <p:stCondLst>
                  <p:cond evt="onClick" delay="0">
                    <p:tgtEl>
                      <p:spTgt spid="34"/>
                    </p:tgtEl>
                  </p:cond>
                </p:stCondLst>
                <p:endSync evt="end" delay="0">
                  <p:rtn val="all"/>
                </p:endSync>
                <p:childTnLst>
                  <p:par>
                    <p:cTn id="31" fill="hold">
                      <p:stCondLst>
                        <p:cond delay="0"/>
                      </p:stCondLst>
                      <p:childTnLst>
                        <p:par>
                          <p:cTn id="32" fill="hold">
                            <p:stCondLst>
                              <p:cond delay="0"/>
                            </p:stCondLst>
                            <p:childTnLst>
                              <p:par>
                                <p:cTn id="33" presetID="8" presetClass="emph" presetSubtype="0" fill="hold" nodeType="clickEffect">
                                  <p:stCondLst>
                                    <p:cond delay="0"/>
                                  </p:stCondLst>
                                  <p:childTnLst>
                                    <p:animRot by="21600000">
                                      <p:cBhvr>
                                        <p:cTn id="34" dur="1000" fill="hold"/>
                                        <p:tgtEl>
                                          <p:spTgt spid="34"/>
                                        </p:tgtEl>
                                        <p:attrNameLst>
                                          <p:attrName>r</p:attrName>
                                        </p:attrNameLst>
                                      </p:cBhvr>
                                    </p:animRot>
                                  </p:childTnLst>
                                </p:cTn>
                              </p:par>
                            </p:childTnLst>
                          </p:cTn>
                        </p:par>
                      </p:childTnLst>
                    </p:cTn>
                  </p:par>
                </p:childTnLst>
              </p:cTn>
              <p:nextCondLst>
                <p:cond evt="onClick" delay="0">
                  <p:tgtEl>
                    <p:spTgt spid="34"/>
                  </p:tgtEl>
                </p:cond>
              </p:nextCondLst>
            </p:seq>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4745" fill="hold"/>
                                        <p:tgtEl>
                                          <p:spTgt spid="54"/>
                                        </p:tgtEl>
                                      </p:cBhvr>
                                    </p:cmd>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p:stCondLst>
                        <p:cond delay="indefinite"/>
                      </p:stCondLst>
                      <p:childTnLst>
                        <p:par>
                          <p:cTn id="46" fill="hold">
                            <p:stCondLst>
                              <p:cond delay="0"/>
                            </p:stCondLst>
                            <p:childTnLst>
                              <p:par>
                                <p:cTn id="47" presetID="8" presetClass="emph" presetSubtype="0" fill="hold" nodeType="clickEffect">
                                  <p:stCondLst>
                                    <p:cond delay="0"/>
                                  </p:stCondLst>
                                  <p:childTnLst>
                                    <p:animRot by="21600000">
                                      <p:cBhvr>
                                        <p:cTn id="48" dur="1000" fill="hold"/>
                                        <p:tgtEl>
                                          <p:spTgt spid="33"/>
                                        </p:tgtEl>
                                        <p:attrNameLst>
                                          <p:attrName>r</p:attrName>
                                        </p:attrNameLst>
                                      </p:cBhvr>
                                    </p:animRot>
                                  </p:childTnLst>
                                </p:cTn>
                              </p:par>
                            </p:childTnLst>
                          </p:cTn>
                        </p:par>
                      </p:childTnLst>
                    </p:cTn>
                  </p:par>
                </p:childTnLst>
              </p:cTn>
              <p:nextCondLst>
                <p:cond evt="onClick" delay="0">
                  <p:tgtEl>
                    <p:spTgt spid="33"/>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54"/>
                </p:tgtEl>
              </p:cMediaNode>
            </p:audio>
            <p:seq concurrent="1" nextAc="seek">
              <p:cTn id="50" restart="whenNotActive" fill="hold" evtFilter="cancelBubble" nodeType="interactiveSeq">
                <p:stCondLst>
                  <p:cond evt="onClick" delay="0">
                    <p:tgtEl>
                      <p:spTgt spid="27"/>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7"/>
                                        </p:tgtEl>
                                        <p:attrNameLst>
                                          <p:attrName>style.visibility</p:attrName>
                                        </p:attrNameLst>
                                      </p:cBhvr>
                                      <p:to>
                                        <p:strVal val="hidden"/>
                                      </p:to>
                                    </p:set>
                                  </p:childTnLst>
                                </p:cTn>
                              </p:par>
                              <p:par>
                                <p:cTn id="55" presetID="1" presetClass="mediacall" presetSubtype="0" fill="hold" nodeType="withEffect">
                                  <p:stCondLst>
                                    <p:cond delay="0"/>
                                  </p:stCondLst>
                                  <p:childTnLst>
                                    <p:cmd type="call" cmd="playFrom(0.0)">
                                      <p:cBhvr>
                                        <p:cTn id="56" dur="4745" fill="hold"/>
                                        <p:tgtEl>
                                          <p:spTgt spid="55"/>
                                        </p:tgtEl>
                                      </p:cBhvr>
                                    </p:cmd>
                                  </p:childTnLst>
                                </p:cTn>
                              </p:par>
                            </p:childTnLst>
                          </p:cTn>
                        </p:par>
                      </p:childTnLst>
                    </p:cTn>
                  </p:par>
                </p:childTnLst>
              </p:cTn>
              <p:nextCondLst>
                <p:cond evt="onClick" delay="0">
                  <p:tgtEl>
                    <p:spTgt spid="27"/>
                  </p:tgtEl>
                </p:cond>
              </p:nextCondLst>
            </p:seq>
            <p:audio>
              <p:cMediaNode>
                <p:cTn id="57" fill="hold" display="0">
                  <p:stCondLst>
                    <p:cond delay="indefinite"/>
                  </p:stCondLst>
                  <p:endCondLst>
                    <p:cond evt="onNext" delay="0">
                      <p:tgtEl>
                        <p:sldTgt/>
                      </p:tgtEl>
                    </p:cond>
                    <p:cond evt="onPrev" delay="0">
                      <p:tgtEl>
                        <p:sldTgt/>
                      </p:tgtEl>
                    </p:cond>
                    <p:cond evt="onStopAudio" delay="0">
                      <p:tgtEl>
                        <p:sldTgt/>
                      </p:tgtEl>
                    </p:cond>
                  </p:endCondLst>
                </p:cTn>
                <p:tgtEl>
                  <p:spTgt spid="55"/>
                </p:tgtEl>
              </p:cMediaNode>
            </p:audio>
            <p:seq concurrent="1" nextAc="seek">
              <p:cTn id="58" restart="whenNotActive" fill="hold" evtFilter="cancelBubble" nodeType="interactiveSeq">
                <p:stCondLst>
                  <p:cond evt="onClick" delay="0">
                    <p:tgtEl>
                      <p:spTgt spid="28"/>
                    </p:tgtEl>
                  </p:cond>
                </p:stCondLst>
                <p:endSync evt="end" delay="0">
                  <p:rtn val="all"/>
                </p:endSync>
                <p:childTnLst>
                  <p:par>
                    <p:cTn id="59" fill="hold">
                      <p:stCondLst>
                        <p:cond delay="0"/>
                      </p:stCondLst>
                      <p:childTnLst>
                        <p:par>
                          <p:cTn id="60" fill="hold">
                            <p:stCondLst>
                              <p:cond delay="0"/>
                            </p:stCondLst>
                            <p:childTnLst>
                              <p:par>
                                <p:cTn id="61" presetID="6" presetClass="emph" presetSubtype="0" fill="hold" nodeType="clickEffect">
                                  <p:stCondLst>
                                    <p:cond delay="0"/>
                                  </p:stCondLst>
                                  <p:childTnLst>
                                    <p:animScale>
                                      <p:cBhvr>
                                        <p:cTn id="62" dur="1000" fill="hold"/>
                                        <p:tgtEl>
                                          <p:spTgt spid="28"/>
                                        </p:tgtEl>
                                      </p:cBhvr>
                                      <p:by x="150000" y="150000"/>
                                    </p:animScale>
                                  </p:childTnLst>
                                </p:cTn>
                              </p:par>
                            </p:childTnLst>
                          </p:cTn>
                        </p:par>
                      </p:childTnLst>
                    </p:cTn>
                  </p:par>
                </p:childTnLst>
              </p:cTn>
              <p:nextCondLst>
                <p:cond evt="onClick" delay="0">
                  <p:tgtEl>
                    <p:spTgt spid="28"/>
                  </p:tgtEl>
                </p:cond>
              </p:nextCondLst>
            </p:seq>
            <p:seq concurrent="1" nextAc="seek">
              <p:cTn id="63" restart="whenNotActive" fill="hold" evtFilter="cancelBubble" nodeType="interactiveSeq">
                <p:stCondLst>
                  <p:cond evt="onClick" delay="0">
                    <p:tgtEl>
                      <p:spTgt spid="30"/>
                    </p:tgtEl>
                  </p:cond>
                </p:stCondLst>
                <p:endSync evt="end" delay="0">
                  <p:rtn val="all"/>
                </p:endSync>
                <p:childTnLst>
                  <p:par>
                    <p:cTn id="64" fill="hold">
                      <p:stCondLst>
                        <p:cond delay="0"/>
                      </p:stCondLst>
                      <p:childTnLst>
                        <p:par>
                          <p:cTn id="65" fill="hold">
                            <p:stCondLst>
                              <p:cond delay="0"/>
                            </p:stCondLst>
                            <p:childTnLst>
                              <p:par>
                                <p:cTn id="66" presetID="6" presetClass="emph" presetSubtype="0" fill="hold" nodeType="clickEffect">
                                  <p:stCondLst>
                                    <p:cond delay="0"/>
                                  </p:stCondLst>
                                  <p:childTnLst>
                                    <p:animScale>
                                      <p:cBhvr>
                                        <p:cTn id="67" dur="1000" fill="hold"/>
                                        <p:tgtEl>
                                          <p:spTgt spid="30"/>
                                        </p:tgtEl>
                                      </p:cBhvr>
                                      <p:by x="150000" y="150000"/>
                                    </p:animScale>
                                  </p:childTnLst>
                                </p:cTn>
                              </p:par>
                            </p:childTnLst>
                          </p:cTn>
                        </p:par>
                      </p:childTnLst>
                    </p:cTn>
                  </p:par>
                </p:childTnLst>
              </p:cTn>
              <p:nextCondLst>
                <p:cond evt="onClick" delay="0">
                  <p:tgtEl>
                    <p:spTgt spid="30"/>
                  </p:tgtEl>
                </p:cond>
              </p:nextCondLst>
            </p:seq>
            <p:seq concurrent="1" nextAc="seek">
              <p:cTn id="68" restart="whenNotActive" fill="hold" evtFilter="cancelBubble" nodeType="interactiveSeq">
                <p:stCondLst>
                  <p:cond evt="onClick" delay="0">
                    <p:tgtEl>
                      <p:spTgt spid="29"/>
                    </p:tgtEl>
                  </p:cond>
                </p:stCondLst>
                <p:endSync evt="end" delay="0">
                  <p:rtn val="all"/>
                </p:endSync>
                <p:childTnLst>
                  <p:par>
                    <p:cTn id="69" fill="hold">
                      <p:stCondLst>
                        <p:cond delay="0"/>
                      </p:stCondLst>
                      <p:childTnLst>
                        <p:par>
                          <p:cTn id="70" fill="hold">
                            <p:stCondLst>
                              <p:cond delay="0"/>
                            </p:stCondLst>
                            <p:childTnLst>
                              <p:par>
                                <p:cTn id="71" presetID="6" presetClass="emph" presetSubtype="0" fill="hold" nodeType="clickEffect">
                                  <p:stCondLst>
                                    <p:cond delay="0"/>
                                  </p:stCondLst>
                                  <p:childTnLst>
                                    <p:animScale>
                                      <p:cBhvr>
                                        <p:cTn id="72" dur="1000" fill="hold"/>
                                        <p:tgtEl>
                                          <p:spTgt spid="29"/>
                                        </p:tgtEl>
                                      </p:cBhvr>
                                      <p:by x="150000" y="150000"/>
                                    </p:animScale>
                                  </p:childTnLst>
                                </p:cTn>
                              </p:par>
                            </p:childTnLst>
                          </p:cTn>
                        </p:par>
                      </p:childTnLst>
                    </p:cTn>
                  </p:par>
                </p:childTnLst>
              </p:cTn>
              <p:nextCondLst>
                <p:cond evt="onClick" delay="0">
                  <p:tgtEl>
                    <p:spTgt spid="2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09377.jpg"/>
          <p:cNvPicPr>
            <a:picLocks noChangeAspect="1"/>
          </p:cNvPicPr>
          <p:nvPr/>
        </p:nvPicPr>
        <p:blipFill>
          <a:blip r:embed="rId2" cstate="print"/>
          <a:stretch>
            <a:fillRect/>
          </a:stretch>
        </p:blipFill>
        <p:spPr>
          <a:xfrm>
            <a:off x="0" y="0"/>
            <a:ext cx="9144000" cy="6858000"/>
          </a:xfrm>
          <a:prstGeom prst="rect">
            <a:avLst/>
          </a:prstGeom>
          <a:ln>
            <a:solidFill>
              <a:srgbClr val="0000CC"/>
            </a:solidFill>
          </a:ln>
        </p:spPr>
      </p:pic>
      <p:sp>
        <p:nvSpPr>
          <p:cNvPr id="3" name="Прямоугольник 2"/>
          <p:cNvSpPr/>
          <p:nvPr/>
        </p:nvSpPr>
        <p:spPr>
          <a:xfrm>
            <a:off x="1357290" y="642919"/>
            <a:ext cx="6500858" cy="132343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Игра «Парашютисты»</a:t>
            </a:r>
          </a:p>
          <a:p>
            <a:pPr algn="ctr"/>
            <a:r>
              <a:rPr lang="ru-RU" sz="4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Правила </a:t>
            </a:r>
            <a:endParaRPr lang="ru-RU"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Прямоугольник с двумя скругленными соседними углами 3"/>
          <p:cNvSpPr/>
          <p:nvPr/>
        </p:nvSpPr>
        <p:spPr>
          <a:xfrm>
            <a:off x="1428728" y="2214554"/>
            <a:ext cx="5786478" cy="2486036"/>
          </a:xfrm>
          <a:prstGeom prst="round2Same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В данной игре необходимо соотнести картинки со схемами. </a:t>
            </a:r>
            <a:endParaRPr lang="ru-RU" b="1" dirty="0">
              <a:solidFill>
                <a:schemeClr val="bg1"/>
              </a:solidFill>
            </a:endParaRPr>
          </a:p>
        </p:txBody>
      </p:sp>
      <p:pic>
        <p:nvPicPr>
          <p:cNvPr id="5" name="Рисунок 4" descr="лунтик.jpg"/>
          <p:cNvPicPr>
            <a:picLocks noChangeAspect="1"/>
          </p:cNvPicPr>
          <p:nvPr/>
        </p:nvPicPr>
        <p:blipFill>
          <a:blip r:embed="rId3" cstate="print">
            <a:clrChange>
              <a:clrFrom>
                <a:srgbClr val="FCFCFC"/>
              </a:clrFrom>
              <a:clrTo>
                <a:srgbClr val="FCFCFC">
                  <a:alpha val="0"/>
                </a:srgbClr>
              </a:clrTo>
            </a:clrChange>
          </a:blip>
          <a:stretch>
            <a:fillRect/>
          </a:stretch>
        </p:blipFill>
        <p:spPr>
          <a:xfrm>
            <a:off x="357158" y="3571876"/>
            <a:ext cx="2071692" cy="2189088"/>
          </a:xfrm>
          <a:prstGeom prst="rect">
            <a:avLst/>
          </a:prstGeom>
        </p:spPr>
      </p:pic>
      <p:sp>
        <p:nvSpPr>
          <p:cNvPr id="6" name="Управляющая кнопка: далее 5">
            <a:hlinkClick r:id="" action="ppaction://hlinkshowjump?jump=nextslide" highlightClick="1"/>
          </p:cNvPr>
          <p:cNvSpPr/>
          <p:nvPr/>
        </p:nvSpPr>
        <p:spPr>
          <a:xfrm>
            <a:off x="642910" y="5929330"/>
            <a:ext cx="1000132"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09377.jpg"/>
          <p:cNvPicPr>
            <a:picLocks noChangeAspect="1"/>
          </p:cNvPicPr>
          <p:nvPr/>
        </p:nvPicPr>
        <p:blipFill>
          <a:blip r:embed="rId2" cstate="print"/>
          <a:stretch>
            <a:fillRect/>
          </a:stretch>
        </p:blipFill>
        <p:spPr>
          <a:xfrm>
            <a:off x="0" y="0"/>
            <a:ext cx="9144000" cy="6858000"/>
          </a:xfrm>
          <a:prstGeom prst="rect">
            <a:avLst/>
          </a:prstGeom>
        </p:spPr>
      </p:pic>
      <p:pic>
        <p:nvPicPr>
          <p:cNvPr id="3" name="Рисунок 2" descr="слон.png"/>
          <p:cNvPicPr>
            <a:picLocks noChangeAspect="1"/>
          </p:cNvPicPr>
          <p:nvPr/>
        </p:nvPicPr>
        <p:blipFill>
          <a:blip r:embed="rId3" cstate="print">
            <a:clrChange>
              <a:clrFrom>
                <a:srgbClr val="FFFFFF"/>
              </a:clrFrom>
              <a:clrTo>
                <a:srgbClr val="FFFFFF">
                  <a:alpha val="0"/>
                </a:srgbClr>
              </a:clrTo>
            </a:clrChange>
          </a:blip>
          <a:stretch>
            <a:fillRect/>
          </a:stretch>
        </p:blipFill>
        <p:spPr>
          <a:xfrm>
            <a:off x="6929454" y="4357694"/>
            <a:ext cx="2000232" cy="1594184"/>
          </a:xfrm>
          <a:prstGeom prst="rect">
            <a:avLst/>
          </a:prstGeom>
        </p:spPr>
      </p:pic>
      <p:pic>
        <p:nvPicPr>
          <p:cNvPr id="4" name="Рисунок 3" descr="клумба.jpg"/>
          <p:cNvPicPr>
            <a:picLocks noChangeAspect="1"/>
          </p:cNvPicPr>
          <p:nvPr/>
        </p:nvPicPr>
        <p:blipFill>
          <a:blip r:embed="rId4" cstate="print">
            <a:clrChange>
              <a:clrFrom>
                <a:srgbClr val="FFFFFD"/>
              </a:clrFrom>
              <a:clrTo>
                <a:srgbClr val="FFFFFD">
                  <a:alpha val="0"/>
                </a:srgbClr>
              </a:clrTo>
            </a:clrChange>
          </a:blip>
          <a:stretch>
            <a:fillRect/>
          </a:stretch>
        </p:blipFill>
        <p:spPr>
          <a:xfrm>
            <a:off x="4429124" y="4572008"/>
            <a:ext cx="2165600" cy="1348074"/>
          </a:xfrm>
          <a:prstGeom prst="rect">
            <a:avLst/>
          </a:prstGeom>
        </p:spPr>
      </p:pic>
      <p:pic>
        <p:nvPicPr>
          <p:cNvPr id="5" name="Рисунок 4" descr="пила.jpg"/>
          <p:cNvPicPr>
            <a:picLocks noChangeAspect="1"/>
          </p:cNvPicPr>
          <p:nvPr/>
        </p:nvPicPr>
        <p:blipFill>
          <a:blip r:embed="rId5" cstate="print">
            <a:clrChange>
              <a:clrFrom>
                <a:srgbClr val="FFFFFF"/>
              </a:clrFrom>
              <a:clrTo>
                <a:srgbClr val="FFFFFF">
                  <a:alpha val="0"/>
                </a:srgbClr>
              </a:clrTo>
            </a:clrChange>
          </a:blip>
          <a:stretch>
            <a:fillRect/>
          </a:stretch>
        </p:blipFill>
        <p:spPr>
          <a:xfrm>
            <a:off x="2428860" y="4786322"/>
            <a:ext cx="1785950" cy="996850"/>
          </a:xfrm>
          <a:prstGeom prst="rect">
            <a:avLst/>
          </a:prstGeom>
        </p:spPr>
      </p:pic>
      <p:pic>
        <p:nvPicPr>
          <p:cNvPr id="9" name="Рисунок 8" descr="лунтик.jpg"/>
          <p:cNvPicPr>
            <a:picLocks noChangeAspect="1"/>
          </p:cNvPicPr>
          <p:nvPr/>
        </p:nvPicPr>
        <p:blipFill>
          <a:blip r:embed="rId6" cstate="print">
            <a:clrChange>
              <a:clrFrom>
                <a:srgbClr val="FFFFFF"/>
              </a:clrFrom>
              <a:clrTo>
                <a:srgbClr val="FFFFFF">
                  <a:alpha val="0"/>
                </a:srgbClr>
              </a:clrTo>
            </a:clrChange>
          </a:blip>
          <a:stretch>
            <a:fillRect/>
          </a:stretch>
        </p:blipFill>
        <p:spPr>
          <a:xfrm>
            <a:off x="0" y="4000504"/>
            <a:ext cx="1857356" cy="1962606"/>
          </a:xfrm>
          <a:prstGeom prst="rect">
            <a:avLst/>
          </a:prstGeom>
        </p:spPr>
      </p:pic>
      <p:sp>
        <p:nvSpPr>
          <p:cNvPr id="10" name="Управляющая кнопка: назад 9">
            <a:hlinkClick r:id="rId7" action="ppaction://hlinksldjump" highlightClick="1"/>
          </p:cNvPr>
          <p:cNvSpPr/>
          <p:nvPr/>
        </p:nvSpPr>
        <p:spPr>
          <a:xfrm>
            <a:off x="642910" y="6215082"/>
            <a:ext cx="785818" cy="428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1" name="Таблица 10"/>
          <p:cNvGraphicFramePr>
            <a:graphicFrameLocks noGrp="1"/>
          </p:cNvGraphicFramePr>
          <p:nvPr/>
        </p:nvGraphicFramePr>
        <p:xfrm>
          <a:off x="611560" y="836712"/>
          <a:ext cx="1751856" cy="447824"/>
        </p:xfrm>
        <a:graphic>
          <a:graphicData uri="http://schemas.openxmlformats.org/drawingml/2006/table">
            <a:tbl>
              <a:tblPr firstRow="1" bandRow="1">
                <a:tableStyleId>{5C22544A-7EE6-4342-B048-85BDC9FD1C3A}</a:tableStyleId>
              </a:tblPr>
              <a:tblGrid>
                <a:gridCol w="437964"/>
                <a:gridCol w="437964"/>
                <a:gridCol w="437964"/>
                <a:gridCol w="437964"/>
              </a:tblGrid>
              <a:tr h="447824">
                <a:tc>
                  <a:txBody>
                    <a:bodyPr/>
                    <a:lstStyle/>
                    <a:p>
                      <a:endParaRPr lang="ru-RU" dirty="0"/>
                    </a:p>
                  </a:txBody>
                  <a:tcPr>
                    <a:solidFill>
                      <a:srgbClr val="006600"/>
                    </a:solidFill>
                  </a:tcPr>
                </a:tc>
                <a:tc>
                  <a:txBody>
                    <a:bodyPr/>
                    <a:lstStyle/>
                    <a:p>
                      <a:endParaRPr lang="ru-RU" dirty="0"/>
                    </a:p>
                  </a:txBody>
                  <a:tcPr>
                    <a:solidFill>
                      <a:srgbClr val="FF0000"/>
                    </a:solidFill>
                  </a:tcPr>
                </a:tc>
                <a:tc>
                  <a:txBody>
                    <a:bodyPr/>
                    <a:lstStyle/>
                    <a:p>
                      <a:endParaRPr lang="ru-RU" dirty="0"/>
                    </a:p>
                  </a:txBody>
                  <a:tcPr>
                    <a:solidFill>
                      <a:srgbClr val="000099"/>
                    </a:solidFill>
                  </a:tcPr>
                </a:tc>
                <a:tc>
                  <a:txBody>
                    <a:bodyPr/>
                    <a:lstStyle/>
                    <a:p>
                      <a:endParaRPr lang="ru-RU" dirty="0"/>
                    </a:p>
                  </a:txBody>
                  <a:tcPr>
                    <a:solidFill>
                      <a:srgbClr val="FF0000"/>
                    </a:solidFill>
                  </a:tcPr>
                </a:tc>
              </a:tr>
            </a:tbl>
          </a:graphicData>
        </a:graphic>
      </p:graphicFrame>
      <p:graphicFrame>
        <p:nvGraphicFramePr>
          <p:cNvPr id="12" name="Таблица 11"/>
          <p:cNvGraphicFramePr>
            <a:graphicFrameLocks noGrp="1"/>
          </p:cNvGraphicFramePr>
          <p:nvPr/>
        </p:nvGraphicFramePr>
        <p:xfrm>
          <a:off x="3275856" y="836712"/>
          <a:ext cx="1823864" cy="447824"/>
        </p:xfrm>
        <a:graphic>
          <a:graphicData uri="http://schemas.openxmlformats.org/drawingml/2006/table">
            <a:tbl>
              <a:tblPr firstRow="1" bandRow="1">
                <a:tableStyleId>{5C22544A-7EE6-4342-B048-85BDC9FD1C3A}</a:tableStyleId>
              </a:tblPr>
              <a:tblGrid>
                <a:gridCol w="455966"/>
                <a:gridCol w="455966"/>
                <a:gridCol w="455966"/>
                <a:gridCol w="455966"/>
              </a:tblGrid>
              <a:tr h="447824">
                <a:tc>
                  <a:txBody>
                    <a:bodyPr/>
                    <a:lstStyle/>
                    <a:p>
                      <a:endParaRPr lang="ru-RU" dirty="0"/>
                    </a:p>
                  </a:txBody>
                  <a:tcPr>
                    <a:solidFill>
                      <a:srgbClr val="000099"/>
                    </a:solidFill>
                  </a:tcPr>
                </a:tc>
                <a:tc>
                  <a:txBody>
                    <a:bodyPr/>
                    <a:lstStyle/>
                    <a:p>
                      <a:endParaRPr lang="ru-RU" dirty="0"/>
                    </a:p>
                  </a:txBody>
                  <a:tcPr>
                    <a:solidFill>
                      <a:srgbClr val="000099"/>
                    </a:solidFill>
                  </a:tcPr>
                </a:tc>
                <a:tc>
                  <a:txBody>
                    <a:bodyPr/>
                    <a:lstStyle/>
                    <a:p>
                      <a:endParaRPr lang="ru-RU" dirty="0"/>
                    </a:p>
                  </a:txBody>
                  <a:tcPr>
                    <a:solidFill>
                      <a:srgbClr val="FF0000"/>
                    </a:solidFill>
                  </a:tcPr>
                </a:tc>
                <a:tc>
                  <a:txBody>
                    <a:bodyPr/>
                    <a:lstStyle/>
                    <a:p>
                      <a:endParaRPr lang="ru-RU" dirty="0"/>
                    </a:p>
                  </a:txBody>
                  <a:tcPr>
                    <a:solidFill>
                      <a:srgbClr val="000099"/>
                    </a:solidFill>
                  </a:tcPr>
                </a:tc>
              </a:tr>
            </a:tbl>
          </a:graphicData>
        </a:graphic>
      </p:graphicFrame>
      <p:graphicFrame>
        <p:nvGraphicFramePr>
          <p:cNvPr id="13" name="Таблица 12"/>
          <p:cNvGraphicFramePr>
            <a:graphicFrameLocks noGrp="1"/>
          </p:cNvGraphicFramePr>
          <p:nvPr/>
        </p:nvGraphicFramePr>
        <p:xfrm>
          <a:off x="6012160" y="836712"/>
          <a:ext cx="2520282" cy="447824"/>
        </p:xfrm>
        <a:graphic>
          <a:graphicData uri="http://schemas.openxmlformats.org/drawingml/2006/table">
            <a:tbl>
              <a:tblPr firstRow="1" bandRow="1">
                <a:tableStyleId>{5C22544A-7EE6-4342-B048-85BDC9FD1C3A}</a:tableStyleId>
              </a:tblPr>
              <a:tblGrid>
                <a:gridCol w="420047"/>
                <a:gridCol w="420047"/>
                <a:gridCol w="420047"/>
                <a:gridCol w="420047"/>
                <a:gridCol w="420047"/>
                <a:gridCol w="420047"/>
              </a:tblGrid>
              <a:tr h="447824">
                <a:tc>
                  <a:txBody>
                    <a:bodyPr/>
                    <a:lstStyle/>
                    <a:p>
                      <a:endParaRPr lang="ru-RU" dirty="0"/>
                    </a:p>
                  </a:txBody>
                  <a:tcPr>
                    <a:solidFill>
                      <a:srgbClr val="000099"/>
                    </a:solidFill>
                  </a:tcPr>
                </a:tc>
                <a:tc>
                  <a:txBody>
                    <a:bodyPr/>
                    <a:lstStyle/>
                    <a:p>
                      <a:endParaRPr lang="ru-RU" dirty="0"/>
                    </a:p>
                  </a:txBody>
                  <a:tcPr>
                    <a:solidFill>
                      <a:srgbClr val="000099"/>
                    </a:solidFill>
                  </a:tcPr>
                </a:tc>
                <a:tc>
                  <a:txBody>
                    <a:bodyPr/>
                    <a:lstStyle/>
                    <a:p>
                      <a:endParaRPr lang="ru-RU" dirty="0"/>
                    </a:p>
                  </a:txBody>
                  <a:tcPr>
                    <a:solidFill>
                      <a:srgbClr val="FF0000"/>
                    </a:solidFill>
                  </a:tcPr>
                </a:tc>
                <a:tc>
                  <a:txBody>
                    <a:bodyPr/>
                    <a:lstStyle/>
                    <a:p>
                      <a:endParaRPr lang="ru-RU" dirty="0"/>
                    </a:p>
                  </a:txBody>
                  <a:tcPr>
                    <a:solidFill>
                      <a:srgbClr val="000099"/>
                    </a:solidFill>
                  </a:tcPr>
                </a:tc>
                <a:tc>
                  <a:txBody>
                    <a:bodyPr/>
                    <a:lstStyle/>
                    <a:p>
                      <a:endParaRPr lang="ru-RU" dirty="0"/>
                    </a:p>
                  </a:txBody>
                  <a:tcPr>
                    <a:solidFill>
                      <a:srgbClr val="000099"/>
                    </a:solidFill>
                  </a:tcPr>
                </a:tc>
                <a:tc>
                  <a:txBody>
                    <a:bodyPr/>
                    <a:lstStyle/>
                    <a:p>
                      <a:endParaRPr lang="ru-RU" dirty="0"/>
                    </a:p>
                  </a:txBody>
                  <a:tcPr>
                    <a:solidFill>
                      <a:srgbClr val="FF0000"/>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4.44444E-6 1.00833E-6 L -0.17031 -0.41721 " pathEditMode="relative" rAng="0" ptsTypes="AA">
                                      <p:cBhvr>
                                        <p:cTn id="6" dur="2000" fill="hold"/>
                                        <p:tgtEl>
                                          <p:spTgt spid="5"/>
                                        </p:tgtEl>
                                        <p:attrNameLst>
                                          <p:attrName>ppt_x</p:attrName>
                                          <p:attrName>ppt_y</p:attrName>
                                        </p:attrNameLst>
                                      </p:cBhvr>
                                      <p:rCtr x="-85" y="-209"/>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nodeType="clickEffect">
                                  <p:stCondLst>
                                    <p:cond delay="0"/>
                                  </p:stCondLst>
                                  <p:childTnLst>
                                    <p:animMotion origin="layout" path="M 2.22222E-6 2.69195E-6 L 0.22014 -0.42183 " pathEditMode="relative" rAng="0" ptsTypes="AA">
                                      <p:cBhvr>
                                        <p:cTn id="10" dur="2000" fill="hold"/>
                                        <p:tgtEl>
                                          <p:spTgt spid="4"/>
                                        </p:tgtEl>
                                        <p:attrNameLst>
                                          <p:attrName>ppt_x</p:attrName>
                                          <p:attrName>ppt_y</p:attrName>
                                        </p:attrNameLst>
                                      </p:cBhvr>
                                      <p:rCtr x="110" y="-211"/>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2.5E-6 4.93062E-6 L -0.35139 -0.38784 " pathEditMode="relative" rAng="0" ptsTypes="AA">
                                      <p:cBhvr>
                                        <p:cTn id="14" dur="2000" fill="hold"/>
                                        <p:tgtEl>
                                          <p:spTgt spid="3"/>
                                        </p:tgtEl>
                                        <p:attrNameLst>
                                          <p:attrName>ppt_x</p:attrName>
                                          <p:attrName>ppt_y</p:attrName>
                                        </p:attrNameLst>
                                      </p:cBhvr>
                                      <p:rCtr x="-176" y="-1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09377.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1428728" y="285728"/>
            <a:ext cx="6143668" cy="1200329"/>
          </a:xfrm>
          <a:prstGeom prst="rect">
            <a:avLst/>
          </a:prstGeom>
          <a:noFill/>
        </p:spPr>
        <p:txBody>
          <a:bodyPr wrap="square" lIns="91440" tIns="45720" rIns="91440" bIns="45720">
            <a:spAutoFit/>
          </a:bodyPr>
          <a:lstStyle/>
          <a:p>
            <a:pPr algn="ctr"/>
            <a:r>
              <a:rPr lang="ru-RU"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Игра «Лабиринт»</a:t>
            </a:r>
          </a:p>
          <a:p>
            <a:pPr algn="ct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Правила </a:t>
            </a:r>
            <a:endParaRPr lang="ru-RU"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Прямоугольник с двумя скругленными противолежащими углами 3"/>
          <p:cNvSpPr/>
          <p:nvPr/>
        </p:nvSpPr>
        <p:spPr>
          <a:xfrm>
            <a:off x="1643042" y="1571612"/>
            <a:ext cx="6286544" cy="2714644"/>
          </a:xfrm>
          <a:prstGeom prst="round2DiagRect">
            <a:avLst/>
          </a:prstGeom>
          <a:solidFill>
            <a:srgbClr val="00FFC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00CC"/>
                </a:solidFill>
              </a:rPr>
              <a:t>В правом нижнем углу находится </a:t>
            </a:r>
            <a:r>
              <a:rPr lang="ru-RU" b="1" dirty="0" err="1" smtClean="0">
                <a:solidFill>
                  <a:srgbClr val="0000CC"/>
                </a:solidFill>
              </a:rPr>
              <a:t>Лунтик</a:t>
            </a:r>
            <a:r>
              <a:rPr lang="ru-RU" b="1" dirty="0" smtClean="0">
                <a:solidFill>
                  <a:srgbClr val="0000CC"/>
                </a:solidFill>
              </a:rPr>
              <a:t>. Ведущий даёт команды, а «</a:t>
            </a:r>
            <a:r>
              <a:rPr lang="ru-RU" b="1" dirty="0" err="1" smtClean="0">
                <a:solidFill>
                  <a:srgbClr val="0000CC"/>
                </a:solidFill>
              </a:rPr>
              <a:t>Лунтик</a:t>
            </a:r>
            <a:r>
              <a:rPr lang="ru-RU" b="1" dirty="0" smtClean="0">
                <a:solidFill>
                  <a:srgbClr val="0000CC"/>
                </a:solidFill>
              </a:rPr>
              <a:t> передвигается» по картинкам, на которых изображены предметы со звуком </a:t>
            </a:r>
            <a:r>
              <a:rPr lang="en-US" b="1" dirty="0" smtClean="0">
                <a:solidFill>
                  <a:srgbClr val="0000CC"/>
                </a:solidFill>
              </a:rPr>
              <a:t>[</a:t>
            </a:r>
            <a:r>
              <a:rPr lang="ru-RU" b="1" dirty="0" smtClean="0">
                <a:solidFill>
                  <a:srgbClr val="0000CC"/>
                </a:solidFill>
              </a:rPr>
              <a:t>л</a:t>
            </a:r>
            <a:r>
              <a:rPr lang="en-US" b="1" dirty="0" smtClean="0">
                <a:solidFill>
                  <a:srgbClr val="0000CC"/>
                </a:solidFill>
              </a:rPr>
              <a:t>]</a:t>
            </a:r>
            <a:r>
              <a:rPr lang="ru-RU" b="1" dirty="0" smtClean="0">
                <a:solidFill>
                  <a:srgbClr val="0000CC"/>
                </a:solidFill>
              </a:rPr>
              <a:t> </a:t>
            </a:r>
          </a:p>
          <a:p>
            <a:pPr algn="ctr"/>
            <a:r>
              <a:rPr lang="ru-RU" dirty="0" smtClean="0"/>
              <a:t> </a:t>
            </a:r>
            <a:endParaRPr lang="ru-RU" dirty="0"/>
          </a:p>
        </p:txBody>
      </p:sp>
      <p:pic>
        <p:nvPicPr>
          <p:cNvPr id="5" name="Рисунок 4" descr="лунтик.jpg"/>
          <p:cNvPicPr>
            <a:picLocks noChangeAspect="1"/>
          </p:cNvPicPr>
          <p:nvPr/>
        </p:nvPicPr>
        <p:blipFill>
          <a:blip r:embed="rId3" cstate="print">
            <a:clrChange>
              <a:clrFrom>
                <a:srgbClr val="FFFFFF"/>
              </a:clrFrom>
              <a:clrTo>
                <a:srgbClr val="FFFFFF">
                  <a:alpha val="0"/>
                </a:srgbClr>
              </a:clrTo>
            </a:clrChange>
          </a:blip>
          <a:stretch>
            <a:fillRect/>
          </a:stretch>
        </p:blipFill>
        <p:spPr>
          <a:xfrm>
            <a:off x="571472" y="3000372"/>
            <a:ext cx="1857378" cy="1962629"/>
          </a:xfrm>
          <a:prstGeom prst="rect">
            <a:avLst/>
          </a:prstGeom>
        </p:spPr>
      </p:pic>
      <p:sp>
        <p:nvSpPr>
          <p:cNvPr id="6" name="Управляющая кнопка: далее 5">
            <a:hlinkClick r:id="" action="ppaction://hlinkshowjump?jump=nextslide" highlightClick="1"/>
          </p:cNvPr>
          <p:cNvSpPr/>
          <p:nvPr/>
        </p:nvSpPr>
        <p:spPr>
          <a:xfrm>
            <a:off x="428596" y="5857892"/>
            <a:ext cx="785818"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09377.jpg"/>
          <p:cNvPicPr>
            <a:picLocks noChangeAspect="1"/>
          </p:cNvPicPr>
          <p:nvPr/>
        </p:nvPicPr>
        <p:blipFill>
          <a:blip r:embed="rId2" cstate="print"/>
          <a:stretch>
            <a:fillRect/>
          </a:stretch>
        </p:blipFill>
        <p:spPr>
          <a:xfrm>
            <a:off x="0" y="0"/>
            <a:ext cx="9144000" cy="6858000"/>
          </a:xfrm>
          <a:prstGeom prst="rect">
            <a:avLst/>
          </a:prstGeom>
        </p:spPr>
      </p:pic>
      <p:pic>
        <p:nvPicPr>
          <p:cNvPr id="6" name="Рисунок 5" descr="дом.jpg"/>
          <p:cNvPicPr>
            <a:picLocks noChangeAspect="1"/>
          </p:cNvPicPr>
          <p:nvPr/>
        </p:nvPicPr>
        <p:blipFill>
          <a:blip r:embed="rId3" cstate="print"/>
          <a:stretch>
            <a:fillRect/>
          </a:stretch>
        </p:blipFill>
        <p:spPr>
          <a:xfrm>
            <a:off x="214282" y="214290"/>
            <a:ext cx="2471728" cy="1228032"/>
          </a:xfrm>
          <a:prstGeom prst="rect">
            <a:avLst/>
          </a:prstGeom>
        </p:spPr>
      </p:pic>
      <p:graphicFrame>
        <p:nvGraphicFramePr>
          <p:cNvPr id="7" name="Таблица 6"/>
          <p:cNvGraphicFramePr>
            <a:graphicFrameLocks noGrp="1"/>
          </p:cNvGraphicFramePr>
          <p:nvPr/>
        </p:nvGraphicFramePr>
        <p:xfrm>
          <a:off x="1928794" y="1500174"/>
          <a:ext cx="6096000" cy="4103703"/>
        </p:xfrm>
        <a:graphic>
          <a:graphicData uri="http://schemas.openxmlformats.org/drawingml/2006/table">
            <a:tbl>
              <a:tblPr firstRow="1" bandRow="1">
                <a:tableStyleId>{C4B1156A-380E-4F78-BDF5-A606A8083BF9}</a:tableStyleId>
              </a:tblPr>
              <a:tblGrid>
                <a:gridCol w="1524000"/>
                <a:gridCol w="1524000"/>
                <a:gridCol w="1524000"/>
                <a:gridCol w="1524000"/>
              </a:tblGrid>
              <a:tr h="1367901">
                <a:tc>
                  <a:txBody>
                    <a:bodyPr/>
                    <a:lstStyle/>
                    <a:p>
                      <a:endParaRPr lang="ru-RU" b="0" i="1" u="sng" baseline="0" dirty="0"/>
                    </a:p>
                  </a:txBody>
                  <a:tcPr/>
                </a:tc>
                <a:tc>
                  <a:txBody>
                    <a:bodyPr/>
                    <a:lstStyle/>
                    <a:p>
                      <a:endParaRPr lang="ru-RU" b="0" i="1" u="sng" baseline="0" dirty="0"/>
                    </a:p>
                  </a:txBody>
                  <a:tcPr/>
                </a:tc>
                <a:tc>
                  <a:txBody>
                    <a:bodyPr/>
                    <a:lstStyle/>
                    <a:p>
                      <a:endParaRPr lang="ru-RU" b="0" i="1" u="sng" baseline="0" dirty="0"/>
                    </a:p>
                  </a:txBody>
                  <a:tcPr/>
                </a:tc>
                <a:tc>
                  <a:txBody>
                    <a:bodyPr/>
                    <a:lstStyle/>
                    <a:p>
                      <a:endParaRPr lang="ru-RU" b="0" i="1" u="sng" baseline="0" dirty="0"/>
                    </a:p>
                  </a:txBody>
                  <a:tcPr/>
                </a:tc>
              </a:tr>
              <a:tr h="1367901">
                <a:tc>
                  <a:txBody>
                    <a:bodyPr/>
                    <a:lstStyle/>
                    <a:p>
                      <a:endParaRPr lang="ru-RU" b="0" i="1" u="sng" baseline="0" dirty="0"/>
                    </a:p>
                  </a:txBody>
                  <a:tcPr/>
                </a:tc>
                <a:tc>
                  <a:txBody>
                    <a:bodyPr/>
                    <a:lstStyle/>
                    <a:p>
                      <a:endParaRPr lang="ru-RU" b="0" i="1" u="sng" baseline="0" dirty="0"/>
                    </a:p>
                  </a:txBody>
                  <a:tcPr/>
                </a:tc>
                <a:tc>
                  <a:txBody>
                    <a:bodyPr/>
                    <a:lstStyle/>
                    <a:p>
                      <a:endParaRPr lang="ru-RU" b="0" i="1" u="sng" baseline="0" dirty="0"/>
                    </a:p>
                  </a:txBody>
                  <a:tcPr/>
                </a:tc>
                <a:tc>
                  <a:txBody>
                    <a:bodyPr/>
                    <a:lstStyle/>
                    <a:p>
                      <a:endParaRPr lang="ru-RU" b="0" i="1" u="sng" baseline="0" dirty="0"/>
                    </a:p>
                  </a:txBody>
                  <a:tcPr/>
                </a:tc>
              </a:tr>
              <a:tr h="1367901">
                <a:tc>
                  <a:txBody>
                    <a:bodyPr/>
                    <a:lstStyle/>
                    <a:p>
                      <a:endParaRPr lang="ru-RU" b="0" i="1" u="sng" baseline="0" dirty="0"/>
                    </a:p>
                  </a:txBody>
                  <a:tcPr/>
                </a:tc>
                <a:tc>
                  <a:txBody>
                    <a:bodyPr/>
                    <a:lstStyle/>
                    <a:p>
                      <a:endParaRPr lang="ru-RU" b="0" i="1" u="sng" baseline="0" dirty="0"/>
                    </a:p>
                  </a:txBody>
                  <a:tcPr/>
                </a:tc>
                <a:tc>
                  <a:txBody>
                    <a:bodyPr/>
                    <a:lstStyle/>
                    <a:p>
                      <a:endParaRPr lang="ru-RU" b="0" i="1" u="sng" baseline="0" dirty="0"/>
                    </a:p>
                  </a:txBody>
                  <a:tcPr/>
                </a:tc>
                <a:tc>
                  <a:txBody>
                    <a:bodyPr/>
                    <a:lstStyle/>
                    <a:p>
                      <a:endParaRPr lang="ru-RU" b="0" i="1" u="sng" baseline="0" dirty="0"/>
                    </a:p>
                  </a:txBody>
                  <a:tcPr/>
                </a:tc>
              </a:tr>
            </a:tbl>
          </a:graphicData>
        </a:graphic>
      </p:graphicFrame>
      <p:pic>
        <p:nvPicPr>
          <p:cNvPr id="5" name="Рисунок 4" descr="лунтик.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500958" y="5423763"/>
            <a:ext cx="1357322" cy="1434237"/>
          </a:xfrm>
          <a:prstGeom prst="rect">
            <a:avLst/>
          </a:prstGeom>
        </p:spPr>
      </p:pic>
      <p:pic>
        <p:nvPicPr>
          <p:cNvPr id="11" name="Picture 17" descr="C:\Users\Логопед\Desktop\99.png"/>
          <p:cNvPicPr>
            <a:picLocks noChangeAspect="1" noChangeArrowheads="1"/>
          </p:cNvPicPr>
          <p:nvPr/>
        </p:nvPicPr>
        <p:blipFill>
          <a:blip r:embed="rId5" cstate="print"/>
          <a:srcRect/>
          <a:stretch>
            <a:fillRect/>
          </a:stretch>
        </p:blipFill>
        <p:spPr bwMode="auto">
          <a:xfrm>
            <a:off x="2000232" y="4357694"/>
            <a:ext cx="1300162" cy="1225550"/>
          </a:xfrm>
          <a:prstGeom prst="rect">
            <a:avLst/>
          </a:prstGeom>
          <a:noFill/>
          <a:ln w="9525">
            <a:noFill/>
            <a:miter lim="800000"/>
            <a:headEnd/>
            <a:tailEnd/>
          </a:ln>
        </p:spPr>
      </p:pic>
      <p:pic>
        <p:nvPicPr>
          <p:cNvPr id="12" name="Picture 16" descr="C:\Users\Логопед\Desktop\11.png"/>
          <p:cNvPicPr>
            <a:picLocks noChangeAspect="1" noChangeArrowheads="1"/>
          </p:cNvPicPr>
          <p:nvPr/>
        </p:nvPicPr>
        <p:blipFill>
          <a:blip r:embed="rId6" cstate="print"/>
          <a:srcRect/>
          <a:stretch>
            <a:fillRect/>
          </a:stretch>
        </p:blipFill>
        <p:spPr bwMode="auto">
          <a:xfrm>
            <a:off x="6715140" y="3071810"/>
            <a:ext cx="1000125" cy="1000125"/>
          </a:xfrm>
          <a:prstGeom prst="rect">
            <a:avLst/>
          </a:prstGeom>
          <a:noFill/>
          <a:ln w="9525">
            <a:noFill/>
            <a:miter lim="800000"/>
            <a:headEnd/>
            <a:tailEnd/>
          </a:ln>
        </p:spPr>
      </p:pic>
      <p:pic>
        <p:nvPicPr>
          <p:cNvPr id="13" name="Picture 10" descr="C:\Users\Логопед\Desktop\7.png"/>
          <p:cNvPicPr>
            <a:picLocks noChangeAspect="1" noChangeArrowheads="1"/>
          </p:cNvPicPr>
          <p:nvPr/>
        </p:nvPicPr>
        <p:blipFill>
          <a:blip r:embed="rId7" cstate="print"/>
          <a:srcRect/>
          <a:stretch>
            <a:fillRect/>
          </a:stretch>
        </p:blipFill>
        <p:spPr bwMode="auto">
          <a:xfrm>
            <a:off x="5286380" y="2928934"/>
            <a:ext cx="971550" cy="1287462"/>
          </a:xfrm>
          <a:prstGeom prst="rect">
            <a:avLst/>
          </a:prstGeom>
          <a:noFill/>
          <a:ln w="9525">
            <a:noFill/>
            <a:miter lim="800000"/>
            <a:headEnd/>
            <a:tailEnd/>
          </a:ln>
        </p:spPr>
      </p:pic>
      <p:pic>
        <p:nvPicPr>
          <p:cNvPr id="16" name="Picture 6" descr="C:\Users\Логопед\Desktop\i.png"/>
          <p:cNvPicPr>
            <a:picLocks noChangeAspect="1" noChangeArrowheads="1"/>
          </p:cNvPicPr>
          <p:nvPr/>
        </p:nvPicPr>
        <p:blipFill>
          <a:blip r:embed="rId8" cstate="print"/>
          <a:srcRect/>
          <a:stretch>
            <a:fillRect/>
          </a:stretch>
        </p:blipFill>
        <p:spPr bwMode="auto">
          <a:xfrm>
            <a:off x="6643702" y="1785926"/>
            <a:ext cx="1119188" cy="1023938"/>
          </a:xfrm>
          <a:prstGeom prst="rect">
            <a:avLst/>
          </a:prstGeom>
          <a:noFill/>
          <a:ln w="9525">
            <a:noFill/>
            <a:miter lim="800000"/>
            <a:headEnd/>
            <a:tailEnd/>
          </a:ln>
        </p:spPr>
      </p:pic>
      <p:pic>
        <p:nvPicPr>
          <p:cNvPr id="17" name="Picture 7" descr="C:\Users\Логопед\Desktop\3.png"/>
          <p:cNvPicPr>
            <a:picLocks noChangeAspect="1" noChangeArrowheads="1"/>
          </p:cNvPicPr>
          <p:nvPr/>
        </p:nvPicPr>
        <p:blipFill>
          <a:blip r:embed="rId9" cstate="print"/>
          <a:srcRect/>
          <a:stretch>
            <a:fillRect/>
          </a:stretch>
        </p:blipFill>
        <p:spPr bwMode="auto">
          <a:xfrm>
            <a:off x="5357818" y="1714488"/>
            <a:ext cx="736600" cy="1117600"/>
          </a:xfrm>
          <a:prstGeom prst="rect">
            <a:avLst/>
          </a:prstGeom>
          <a:noFill/>
          <a:ln w="9525">
            <a:noFill/>
            <a:miter lim="800000"/>
            <a:headEnd/>
            <a:tailEnd/>
          </a:ln>
        </p:spPr>
      </p:pic>
      <p:pic>
        <p:nvPicPr>
          <p:cNvPr id="18" name="Picture 8" descr="C:\Users\Логопед\Desktop\10034515.png"/>
          <p:cNvPicPr>
            <a:picLocks noChangeAspect="1" noChangeArrowheads="1"/>
          </p:cNvPicPr>
          <p:nvPr/>
        </p:nvPicPr>
        <p:blipFill>
          <a:blip r:embed="rId10" cstate="print"/>
          <a:srcRect/>
          <a:stretch>
            <a:fillRect/>
          </a:stretch>
        </p:blipFill>
        <p:spPr bwMode="auto">
          <a:xfrm>
            <a:off x="3500430" y="1571612"/>
            <a:ext cx="1657350" cy="1268412"/>
          </a:xfrm>
          <a:prstGeom prst="rect">
            <a:avLst/>
          </a:prstGeom>
          <a:noFill/>
          <a:ln w="9525">
            <a:noFill/>
            <a:miter lim="800000"/>
            <a:headEnd/>
            <a:tailEnd/>
          </a:ln>
        </p:spPr>
      </p:pic>
      <p:pic>
        <p:nvPicPr>
          <p:cNvPr id="20" name="Рисунок 19" descr="ложка.png"/>
          <p:cNvPicPr>
            <a:picLocks noChangeAspect="1"/>
          </p:cNvPicPr>
          <p:nvPr/>
        </p:nvPicPr>
        <p:blipFill>
          <a:blip r:embed="rId11" cstate="print"/>
          <a:stretch>
            <a:fillRect/>
          </a:stretch>
        </p:blipFill>
        <p:spPr>
          <a:xfrm>
            <a:off x="6643702" y="4572008"/>
            <a:ext cx="1444633" cy="1011852"/>
          </a:xfrm>
          <a:prstGeom prst="rect">
            <a:avLst/>
          </a:prstGeom>
        </p:spPr>
      </p:pic>
      <p:pic>
        <p:nvPicPr>
          <p:cNvPr id="21" name="Рисунок 20" descr="глобус 1.png"/>
          <p:cNvPicPr>
            <a:picLocks noChangeAspect="1"/>
          </p:cNvPicPr>
          <p:nvPr/>
        </p:nvPicPr>
        <p:blipFill>
          <a:blip r:embed="rId12" cstate="print"/>
          <a:stretch>
            <a:fillRect/>
          </a:stretch>
        </p:blipFill>
        <p:spPr>
          <a:xfrm>
            <a:off x="3786182" y="4143380"/>
            <a:ext cx="1042330" cy="1566543"/>
          </a:xfrm>
          <a:prstGeom prst="rect">
            <a:avLst/>
          </a:prstGeom>
        </p:spPr>
      </p:pic>
      <p:pic>
        <p:nvPicPr>
          <p:cNvPr id="22" name="Рисунок 21" descr="белка.png"/>
          <p:cNvPicPr>
            <a:picLocks noChangeAspect="1"/>
          </p:cNvPicPr>
          <p:nvPr/>
        </p:nvPicPr>
        <p:blipFill>
          <a:blip r:embed="rId13" cstate="print"/>
          <a:stretch>
            <a:fillRect/>
          </a:stretch>
        </p:blipFill>
        <p:spPr>
          <a:xfrm>
            <a:off x="2143108" y="2928934"/>
            <a:ext cx="1152049" cy="1231290"/>
          </a:xfrm>
          <a:prstGeom prst="rect">
            <a:avLst/>
          </a:prstGeom>
        </p:spPr>
      </p:pic>
      <p:pic>
        <p:nvPicPr>
          <p:cNvPr id="23" name="Рисунок 22" descr="шоколад.png"/>
          <p:cNvPicPr>
            <a:picLocks noChangeAspect="1"/>
          </p:cNvPicPr>
          <p:nvPr/>
        </p:nvPicPr>
        <p:blipFill>
          <a:blip r:embed="rId14" cstate="print"/>
          <a:stretch>
            <a:fillRect/>
          </a:stretch>
        </p:blipFill>
        <p:spPr>
          <a:xfrm>
            <a:off x="3786182" y="3071810"/>
            <a:ext cx="1011852" cy="1011852"/>
          </a:xfrm>
          <a:prstGeom prst="rect">
            <a:avLst/>
          </a:prstGeom>
        </p:spPr>
      </p:pic>
      <p:pic>
        <p:nvPicPr>
          <p:cNvPr id="24" name="Рисунок 23" descr="клоун.png"/>
          <p:cNvPicPr>
            <a:picLocks noChangeAspect="1"/>
          </p:cNvPicPr>
          <p:nvPr/>
        </p:nvPicPr>
        <p:blipFill>
          <a:blip r:embed="rId15" cstate="print"/>
          <a:stretch>
            <a:fillRect/>
          </a:stretch>
        </p:blipFill>
        <p:spPr>
          <a:xfrm>
            <a:off x="5286380" y="4286256"/>
            <a:ext cx="768033" cy="1298341"/>
          </a:xfrm>
          <a:prstGeom prst="rect">
            <a:avLst/>
          </a:prstGeom>
        </p:spPr>
      </p:pic>
      <p:pic>
        <p:nvPicPr>
          <p:cNvPr id="25" name="Рисунок 24" descr="клубника.png"/>
          <p:cNvPicPr>
            <a:picLocks noChangeAspect="1"/>
          </p:cNvPicPr>
          <p:nvPr/>
        </p:nvPicPr>
        <p:blipFill>
          <a:blip r:embed="rId16" cstate="print"/>
          <a:stretch>
            <a:fillRect/>
          </a:stretch>
        </p:blipFill>
        <p:spPr>
          <a:xfrm>
            <a:off x="1928794" y="1785926"/>
            <a:ext cx="1481206" cy="926515"/>
          </a:xfrm>
          <a:prstGeom prst="rect">
            <a:avLst/>
          </a:prstGeom>
        </p:spPr>
      </p:pic>
      <p:sp>
        <p:nvSpPr>
          <p:cNvPr id="19" name="Управляющая кнопка: назад 18">
            <a:hlinkClick r:id="rId17" action="ppaction://hlinksldjump" highlightClick="1"/>
          </p:cNvPr>
          <p:cNvSpPr/>
          <p:nvPr/>
        </p:nvSpPr>
        <p:spPr>
          <a:xfrm>
            <a:off x="500034" y="5929330"/>
            <a:ext cx="785818" cy="50006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1.25809E-6 C -0.04271 -0.07239 -0.08525 -0.14431 -0.10295 -0.17414 " pathEditMode="relative" rAng="0" ptsTypes="aA">
                                      <p:cBhvr>
                                        <p:cTn id="6" dur="2000" fill="hold"/>
                                        <p:tgtEl>
                                          <p:spTgt spid="5"/>
                                        </p:tgtEl>
                                        <p:attrNameLst>
                                          <p:attrName>ppt_x</p:attrName>
                                          <p:attrName>ppt_y</p:attrName>
                                        </p:attrNameLst>
                                      </p:cBhvr>
                                      <p:rCtr x="-52" y="-87"/>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10295 -0.17415 C -0.17066 -0.17831 -0.23819 -0.18224 -0.26528 -0.18386 " pathEditMode="relative" ptsTypes="aA">
                                      <p:cBhvr>
                                        <p:cTn id="14" dur="2000" fill="hold"/>
                                        <p:tgtEl>
                                          <p:spTgt spid="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26528 -0.18386 C -0.32986 -0.18386 -0.39444 -0.18386 -0.42031 -0.18386 " pathEditMode="relative" ptsTypes="aA">
                                      <p:cBhvr>
                                        <p:cTn id="22" dur="2000" fill="hold"/>
                                        <p:tgtEl>
                                          <p:spTgt spid="5"/>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42031 -0.18386 C -0.42882 -0.25879 -0.43733 -0.33372 -0.44062 -0.36355 " pathEditMode="relative" ptsTypes="aA">
                                      <p:cBhvr>
                                        <p:cTn id="30" dur="2000" fill="hold"/>
                                        <p:tgtEl>
                                          <p:spTgt spid="5"/>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44062 -0.36355 C -0.50642 -0.36448 -0.57222 -0.3654 -0.59861 -0.36563 " pathEditMode="relative" ptsTypes="aA">
                                      <p:cBhvr>
                                        <p:cTn id="38" dur="2000" fill="hold"/>
                                        <p:tgtEl>
                                          <p:spTgt spid="5"/>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59861 -0.36563 C -0.60209 -0.4475 -0.60504 -0.52914 -0.60695 -0.56221 " pathEditMode="relative" rAng="0" ptsTypes="aA">
                                      <p:cBhvr>
                                        <p:cTn id="46" dur="2000" fill="hold"/>
                                        <p:tgtEl>
                                          <p:spTgt spid="5"/>
                                        </p:tgtEl>
                                        <p:attrNameLst>
                                          <p:attrName>ppt_x</p:attrName>
                                          <p:attrName>ppt_y</p:attrName>
                                        </p:attrNameLst>
                                      </p:cBhvr>
                                      <p:rCtr x="-4" y="-98"/>
                                    </p:animMotion>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60695 -0.56221 C -0.69618 -0.66281 -0.78525 -0.76318 -0.81962 -0.80319 " pathEditMode="relative" rAng="0" ptsTypes="aA">
                                      <p:cBhvr>
                                        <p:cTn id="54" dur="2000" fill="hold"/>
                                        <p:tgtEl>
                                          <p:spTgt spid="5"/>
                                        </p:tgtEl>
                                        <p:attrNameLst>
                                          <p:attrName>ppt_x</p:attrName>
                                          <p:attrName>ppt_y</p:attrName>
                                        </p:attrNameLst>
                                      </p:cBhvr>
                                      <p:rCtr x="-106" y="-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09377.jpg"/>
          <p:cNvPicPr>
            <a:picLocks noChangeAspect="1"/>
          </p:cNvPicPr>
          <p:nvPr/>
        </p:nvPicPr>
        <p:blipFill>
          <a:blip r:embed="rId2" cstate="print"/>
          <a:stretch>
            <a:fillRect/>
          </a:stretch>
        </p:blipFill>
        <p:spPr>
          <a:xfrm>
            <a:off x="0" y="0"/>
            <a:ext cx="9144000" cy="6858000"/>
          </a:xfrm>
          <a:prstGeom prst="rect">
            <a:avLst/>
          </a:prstGeom>
        </p:spPr>
      </p:pic>
      <p:sp>
        <p:nvSpPr>
          <p:cNvPr id="3" name="Прямоугольник 2"/>
          <p:cNvSpPr/>
          <p:nvPr/>
        </p:nvSpPr>
        <p:spPr>
          <a:xfrm>
            <a:off x="1928794" y="428604"/>
            <a:ext cx="5434501" cy="1077218"/>
          </a:xfrm>
          <a:prstGeom prst="rect">
            <a:avLst/>
          </a:prstGeom>
          <a:noFill/>
        </p:spPr>
        <p:txBody>
          <a:bodyPr wrap="square" lIns="91440" tIns="45720" rIns="91440" bIns="45720">
            <a:spAutoFit/>
          </a:bodyPr>
          <a:lstStyle/>
          <a:p>
            <a:pPr algn="ctr"/>
            <a:r>
              <a:rPr lang="ru-RU" sz="32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Игра «Лабиринт»</a:t>
            </a:r>
          </a:p>
          <a:p>
            <a:pPr algn="ctr"/>
            <a:r>
              <a:rPr lang="ru-RU"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Правила </a:t>
            </a:r>
            <a:endParaRPr lang="ru-RU" sz="3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Прямоугольник 3"/>
          <p:cNvSpPr/>
          <p:nvPr/>
        </p:nvSpPr>
        <p:spPr>
          <a:xfrm>
            <a:off x="1357290" y="1857364"/>
            <a:ext cx="6786610" cy="2286016"/>
          </a:xfrm>
          <a:prstGeom prst="rect">
            <a:avLst/>
          </a:prstGeom>
          <a:solidFill>
            <a:srgbClr val="00CC99"/>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ru-RU" b="1" dirty="0" smtClean="0">
                <a:solidFill>
                  <a:srgbClr val="0000CC"/>
                </a:solidFill>
              </a:rPr>
              <a:t>В левом верхнем углу находится </a:t>
            </a:r>
            <a:r>
              <a:rPr lang="ru-RU" b="1" dirty="0" err="1" smtClean="0">
                <a:solidFill>
                  <a:srgbClr val="0000CC"/>
                </a:solidFill>
              </a:rPr>
              <a:t>Лунтик</a:t>
            </a:r>
            <a:r>
              <a:rPr lang="ru-RU" b="1" dirty="0" smtClean="0">
                <a:solidFill>
                  <a:srgbClr val="0000CC"/>
                </a:solidFill>
              </a:rPr>
              <a:t>. Ведущий даёт команды, а «</a:t>
            </a:r>
            <a:r>
              <a:rPr lang="ru-RU" b="1" dirty="0" err="1" smtClean="0">
                <a:solidFill>
                  <a:srgbClr val="0000CC"/>
                </a:solidFill>
              </a:rPr>
              <a:t>Лунтик</a:t>
            </a:r>
            <a:r>
              <a:rPr lang="ru-RU" b="1" dirty="0" smtClean="0">
                <a:solidFill>
                  <a:srgbClr val="0000CC"/>
                </a:solidFill>
              </a:rPr>
              <a:t> идёт» в указанном направлении:</a:t>
            </a:r>
          </a:p>
          <a:p>
            <a:pPr algn="ctr"/>
            <a:r>
              <a:rPr lang="ru-RU" dirty="0" smtClean="0"/>
              <a:t> </a:t>
            </a:r>
            <a:r>
              <a:rPr lang="ru-RU" b="1" dirty="0" smtClean="0">
                <a:solidFill>
                  <a:srgbClr val="FF0000"/>
                </a:solidFill>
              </a:rPr>
              <a:t>1 клеточка вправо, 1 клеточка вправо, 2 клеточки вниз,</a:t>
            </a:r>
          </a:p>
          <a:p>
            <a:pPr algn="ctr"/>
            <a:r>
              <a:rPr lang="ru-RU" b="1" dirty="0" smtClean="0">
                <a:solidFill>
                  <a:srgbClr val="FF0000"/>
                </a:solidFill>
              </a:rPr>
              <a:t> 1 клеточка влево, 1 клеточка вверх, 1 клеточка вправо, </a:t>
            </a:r>
          </a:p>
          <a:p>
            <a:pPr algn="ctr"/>
            <a:r>
              <a:rPr lang="ru-RU" b="1" dirty="0" smtClean="0">
                <a:solidFill>
                  <a:srgbClr val="FF0000"/>
                </a:solidFill>
              </a:rPr>
              <a:t>1 клеточка вправо, 1 клеточка вверх, 2 клеточки вниз. </a:t>
            </a:r>
            <a:endParaRPr lang="ru-RU" b="1" dirty="0">
              <a:solidFill>
                <a:srgbClr val="FF0000"/>
              </a:solidFill>
            </a:endParaRPr>
          </a:p>
        </p:txBody>
      </p:sp>
      <p:pic>
        <p:nvPicPr>
          <p:cNvPr id="5" name="Рисунок 4" descr="лунтик.jpg"/>
          <p:cNvPicPr>
            <a:picLocks noChangeAspect="1"/>
          </p:cNvPicPr>
          <p:nvPr/>
        </p:nvPicPr>
        <p:blipFill>
          <a:blip r:embed="rId3" cstate="print">
            <a:clrChange>
              <a:clrFrom>
                <a:srgbClr val="FEFEFE"/>
              </a:clrFrom>
              <a:clrTo>
                <a:srgbClr val="FEFEFE">
                  <a:alpha val="0"/>
                </a:srgbClr>
              </a:clrTo>
            </a:clrChange>
          </a:blip>
          <a:stretch>
            <a:fillRect/>
          </a:stretch>
        </p:blipFill>
        <p:spPr>
          <a:xfrm>
            <a:off x="214281" y="4429132"/>
            <a:ext cx="2095815" cy="2214578"/>
          </a:xfrm>
          <a:prstGeom prst="rect">
            <a:avLst/>
          </a:prstGeom>
        </p:spPr>
      </p:pic>
      <p:sp>
        <p:nvSpPr>
          <p:cNvPr id="6" name="Управляющая кнопка: далее 5">
            <a:hlinkClick r:id="" action="ppaction://hlinkshowjump?jump=nextslide" highlightClick="1"/>
          </p:cNvPr>
          <p:cNvSpPr/>
          <p:nvPr/>
        </p:nvSpPr>
        <p:spPr>
          <a:xfrm>
            <a:off x="7143768" y="6000768"/>
            <a:ext cx="1500198" cy="50006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214546" y="4429132"/>
            <a:ext cx="6143668" cy="1285884"/>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ru-RU" b="1" dirty="0" smtClean="0">
                <a:solidFill>
                  <a:srgbClr val="FF0000"/>
                </a:solidFill>
              </a:rPr>
              <a:t>Инструкция:</a:t>
            </a:r>
            <a:r>
              <a:rPr lang="ru-RU" b="1" dirty="0" smtClean="0">
                <a:solidFill>
                  <a:srgbClr val="FFC000"/>
                </a:solidFill>
              </a:rPr>
              <a:t> </a:t>
            </a:r>
            <a:r>
              <a:rPr lang="ru-RU" b="1" dirty="0" smtClean="0">
                <a:solidFill>
                  <a:srgbClr val="000099"/>
                </a:solidFill>
              </a:rPr>
              <a:t>Сейчас я буду говорить в какую сторону идти и сколько клеток. Назови картинку.  Слушай внимательно задания и выполняй точно, как я сказала. Если всё сделаешь правильно, </a:t>
            </a:r>
            <a:r>
              <a:rPr lang="ru-RU" b="1" dirty="0" err="1" smtClean="0">
                <a:solidFill>
                  <a:srgbClr val="000099"/>
                </a:solidFill>
              </a:rPr>
              <a:t>Лунтик</a:t>
            </a:r>
            <a:r>
              <a:rPr lang="ru-RU" b="1" dirty="0" smtClean="0">
                <a:solidFill>
                  <a:srgbClr val="000099"/>
                </a:solidFill>
              </a:rPr>
              <a:t> встретится с друзьями. </a:t>
            </a:r>
            <a:endParaRPr lang="ru-RU" b="1" dirty="0">
              <a:solidFill>
                <a:srgbClr val="000099"/>
              </a:solidFill>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199</Words>
  <Application>Microsoft Office PowerPoint</Application>
  <PresentationFormat>Экран (4:3)</PresentationFormat>
  <Paragraphs>31</Paragraphs>
  <Slides>12</Slides>
  <Notes>0</Notes>
  <HiddenSlides>0</HiddenSlides>
  <MMClips>3</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    Интерактивная логопедическая игра «Волшебный мир Лунтика»                                                                                                                           Поташева Ольга Николаевна                                                                                                           учитель – логопед МБОУ «УСОШ»                                                                                                               СП – ДО «Детский сад «Колосок»</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  Список использованной литературы  1. Грецая Т.Е.  Учим звуки [л],[р]: задания на автоматизацию произношения звуков. – М.: ТЦ Сфера, 2009. 2. Комарова Л.А. Автоматизация звука Л в игровых упражнениях. 3.Домашняя тетрадь № 5  для закрепления произношения звука Л у детей 5 – 7 лет: пособие для логопедов, воспитателей и родителей/В.В. Коноваленко, С.В. Коноваленко. – 3 – е изд., испр. и доп. – М.: Издательство ГНОМ, 2013.    Использование гиперссылок и кнопок-триггеров в программе PowerPoint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Логопед</dc:creator>
  <cp:lastModifiedBy>Ольга Поташева</cp:lastModifiedBy>
  <cp:revision>94</cp:revision>
  <dcterms:created xsi:type="dcterms:W3CDTF">2018-02-26T15:28:04Z</dcterms:created>
  <dcterms:modified xsi:type="dcterms:W3CDTF">2019-04-11T16:53:55Z</dcterms:modified>
</cp:coreProperties>
</file>