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0" r:id="rId3"/>
    <p:sldId id="258" r:id="rId4"/>
    <p:sldId id="259" r:id="rId5"/>
    <p:sldId id="260" r:id="rId6"/>
    <p:sldId id="261" r:id="rId7"/>
    <p:sldId id="262" r:id="rId8"/>
    <p:sldId id="263" r:id="rId9"/>
    <p:sldId id="264" r:id="rId10"/>
    <p:sldId id="265" r:id="rId11"/>
    <p:sldId id="266" r:id="rId12"/>
    <p:sldId id="267" r:id="rId13"/>
    <p:sldId id="268" r:id="rId14"/>
    <p:sldId id="269" r:id="rId15"/>
    <p:sldId id="257"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888"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BC3DED-2011-453A-8819-6FE75F89E54D}" type="datetimeFigureOut">
              <a:rPr lang="ru-RU" smtClean="0"/>
              <a:pPr/>
              <a:t>08.10.2017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2D6E52-0F57-4A14-82B9-0766AD48B1FE}" type="slidenum">
              <a:rPr lang="ru-RU" smtClean="0"/>
              <a:pPr/>
              <a:t>‹#›</a:t>
            </a:fld>
            <a:endParaRPr lang="ru-RU"/>
          </a:p>
        </p:txBody>
      </p:sp>
    </p:spTree>
    <p:extLst>
      <p:ext uri="{BB962C8B-B14F-4D97-AF65-F5344CB8AC3E}">
        <p14:creationId xmlns:p14="http://schemas.microsoft.com/office/powerpoint/2010/main" val="359522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A2D6E52-0F57-4A14-82B9-0766AD48B1FE}"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A2D6E52-0F57-4A14-82B9-0766AD48B1FE}" type="slidenum">
              <a:rPr lang="ru-RU" smtClean="0"/>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A2D6E52-0F57-4A14-82B9-0766AD48B1FE}" type="slidenum">
              <a:rPr lang="ru-RU" smtClean="0"/>
              <a:pPr/>
              <a:t>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A2D6E52-0F57-4A14-82B9-0766AD48B1FE}" type="slidenum">
              <a:rPr lang="ru-RU" smtClean="0"/>
              <a:pPr/>
              <a:t>5</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A2D6E52-0F57-4A14-82B9-0766AD48B1FE}" type="slidenum">
              <a:rPr lang="ru-RU" smtClean="0"/>
              <a:pPr/>
              <a:t>6</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A2D6E52-0F57-4A14-82B9-0766AD48B1FE}" type="slidenum">
              <a:rPr lang="ru-RU" smtClean="0"/>
              <a:pPr/>
              <a:t>7</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A2D6E52-0F57-4A14-82B9-0766AD48B1FE}" type="slidenum">
              <a:rPr lang="ru-RU" smtClean="0"/>
              <a:pPr/>
              <a:t>8</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A2D6E52-0F57-4A14-82B9-0766AD48B1FE}" type="slidenum">
              <a:rPr lang="ru-RU" smtClean="0"/>
              <a:pPr/>
              <a:t>9</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A2D6E52-0F57-4A14-82B9-0766AD48B1FE}" type="slidenum">
              <a:rPr lang="ru-RU" smtClean="0"/>
              <a:pPr/>
              <a:t>15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9C3A2EA-11E7-452A-8939-0283A6F8E9A6}" type="datetimeFigureOut">
              <a:rPr lang="ru-RU" smtClean="0"/>
              <a:pPr/>
              <a:t>08.10.2017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C971ED-FA65-46F9-85A2-4022398C519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9C3A2EA-11E7-452A-8939-0283A6F8E9A6}" type="datetimeFigureOut">
              <a:rPr lang="ru-RU" smtClean="0"/>
              <a:pPr/>
              <a:t>08.10.2017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C971ED-FA65-46F9-85A2-4022398C519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9C3A2EA-11E7-452A-8939-0283A6F8E9A6}" type="datetimeFigureOut">
              <a:rPr lang="ru-RU" smtClean="0"/>
              <a:pPr/>
              <a:t>08.10.2017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C971ED-FA65-46F9-85A2-4022398C519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9C3A2EA-11E7-452A-8939-0283A6F8E9A6}" type="datetimeFigureOut">
              <a:rPr lang="ru-RU" smtClean="0"/>
              <a:pPr/>
              <a:t>08.10.2017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C971ED-FA65-46F9-85A2-4022398C519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9C3A2EA-11E7-452A-8939-0283A6F8E9A6}" type="datetimeFigureOut">
              <a:rPr lang="ru-RU" smtClean="0"/>
              <a:pPr/>
              <a:t>08.10.2017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C971ED-FA65-46F9-85A2-4022398C519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9C3A2EA-11E7-452A-8939-0283A6F8E9A6}" type="datetimeFigureOut">
              <a:rPr lang="ru-RU" smtClean="0"/>
              <a:pPr/>
              <a:t>08.10.2017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C971ED-FA65-46F9-85A2-4022398C519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9C3A2EA-11E7-452A-8939-0283A6F8E9A6}" type="datetimeFigureOut">
              <a:rPr lang="ru-RU" smtClean="0"/>
              <a:pPr/>
              <a:t>08.10.2017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0C971ED-FA65-46F9-85A2-4022398C519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9C3A2EA-11E7-452A-8939-0283A6F8E9A6}" type="datetimeFigureOut">
              <a:rPr lang="ru-RU" smtClean="0"/>
              <a:pPr/>
              <a:t>08.10.2017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0C971ED-FA65-46F9-85A2-4022398C519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9C3A2EA-11E7-452A-8939-0283A6F8E9A6}" type="datetimeFigureOut">
              <a:rPr lang="ru-RU" smtClean="0"/>
              <a:pPr/>
              <a:t>08.10.2017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0C971ED-FA65-46F9-85A2-4022398C519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9C3A2EA-11E7-452A-8939-0283A6F8E9A6}" type="datetimeFigureOut">
              <a:rPr lang="ru-RU" smtClean="0"/>
              <a:pPr/>
              <a:t>08.10.2017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C971ED-FA65-46F9-85A2-4022398C519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9C3A2EA-11E7-452A-8939-0283A6F8E9A6}" type="datetimeFigureOut">
              <a:rPr lang="ru-RU" smtClean="0"/>
              <a:pPr/>
              <a:t>08.10.2017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C971ED-FA65-46F9-85A2-4022398C519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030A0"/>
            </a:gs>
            <a:gs pos="17999">
              <a:srgbClr val="99CCFF"/>
            </a:gs>
            <a:gs pos="36000">
              <a:srgbClr val="9966FF"/>
            </a:gs>
            <a:gs pos="61000">
              <a:srgbClr val="CC99FF"/>
            </a:gs>
            <a:gs pos="82001">
              <a:srgbClr val="99CCFF"/>
            </a:gs>
            <a:gs pos="100000">
              <a:srgbClr val="CCCCFF"/>
            </a:gs>
          </a:gsLst>
          <a:lin ang="2700000" scaled="1"/>
          <a:tileRect/>
        </a:gradFill>
        <a:effectLst/>
      </p:bgPr>
    </p:bg>
    <p:spTree>
      <p:nvGrpSpPr>
        <p:cNvPr id="1" name=""/>
        <p:cNvGrpSpPr/>
        <p:nvPr/>
      </p:nvGrpSpPr>
      <p:grpSpPr>
        <a:xfrm>
          <a:off x="0" y="0"/>
          <a:ext cx="0" cy="0"/>
          <a:chOff x="0" y="0"/>
          <a:chExt cx="0" cy="0"/>
        </a:xfrm>
      </p:grpSpPr>
      <p:sp>
        <p:nvSpPr>
          <p:cNvPr id="7" name="Скругленный прямоугольник 6"/>
          <p:cNvSpPr/>
          <p:nvPr/>
        </p:nvSpPr>
        <p:spPr>
          <a:xfrm>
            <a:off x="214282" y="214290"/>
            <a:ext cx="8715436" cy="6429420"/>
          </a:xfrm>
          <a:prstGeom prst="roundRect">
            <a:avLst/>
          </a:prstGeom>
          <a:solidFill>
            <a:schemeClr val="bg1"/>
          </a:solidFill>
          <a:ln>
            <a:solidFill>
              <a:srgbClr val="7030A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000100" y="274638"/>
            <a:ext cx="7215238"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C3A2EA-11E7-452A-8939-0283A6F8E9A6}" type="datetimeFigureOut">
              <a:rPr lang="ru-RU" smtClean="0"/>
              <a:pPr/>
              <a:t>08.10.2017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C971ED-FA65-46F9-85A2-4022398C5192}" type="slidenum">
              <a:rPr lang="ru-RU" smtClean="0"/>
              <a:pPr/>
              <a:t>‹#›</a:t>
            </a:fld>
            <a:endParaRPr lang="ru-RU"/>
          </a:p>
        </p:txBody>
      </p:sp>
      <p:pic>
        <p:nvPicPr>
          <p:cNvPr id="1027" name="Picture 3" descr="C:\Users\Натали\Desktop\2.jpg"/>
          <p:cNvPicPr>
            <a:picLocks noChangeAspect="1" noChangeArrowheads="1"/>
          </p:cNvPicPr>
          <p:nvPr/>
        </p:nvPicPr>
        <p:blipFill>
          <a:blip r:embed="rId13" cstate="print"/>
          <a:srcRect/>
          <a:stretch>
            <a:fillRect/>
          </a:stretch>
        </p:blipFill>
        <p:spPr bwMode="auto">
          <a:xfrm>
            <a:off x="428596" y="3643314"/>
            <a:ext cx="2768598" cy="2578653"/>
          </a:xfrm>
          <a:prstGeom prst="rect">
            <a:avLst/>
          </a:prstGeom>
          <a:noFill/>
        </p:spPr>
      </p:pic>
      <p:pic>
        <p:nvPicPr>
          <p:cNvPr id="1028" name="Picture 4" descr="C:\Users\Натали\Desktop\Солнце\37.png"/>
          <p:cNvPicPr>
            <a:picLocks noChangeAspect="1" noChangeArrowheads="1"/>
          </p:cNvPicPr>
          <p:nvPr/>
        </p:nvPicPr>
        <p:blipFill>
          <a:blip r:embed="rId14" cstate="print"/>
          <a:srcRect/>
          <a:stretch>
            <a:fillRect/>
          </a:stretch>
        </p:blipFill>
        <p:spPr bwMode="auto">
          <a:xfrm>
            <a:off x="7215206" y="357166"/>
            <a:ext cx="1524000" cy="1295400"/>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kazka1dou.ucoz.ru/index/gotovim_rebenka_k_shkole/0-187"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fotki.yandex.ru/users/cool-idei/view/950861?page=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785794"/>
            <a:ext cx="7772400" cy="2428892"/>
          </a:xfrm>
        </p:spPr>
        <p:txBody>
          <a:bodyPr/>
          <a:lstStyle/>
          <a:p>
            <a:r>
              <a:rPr lang="ru-RU" b="1" dirty="0" smtClean="0">
                <a:solidFill>
                  <a:srgbClr val="7030A0"/>
                </a:solidFill>
                <a:latin typeface="Times New Roman" pitchFamily="18" charset="0"/>
                <a:cs typeface="Times New Roman" pitchFamily="18" charset="0"/>
              </a:rPr>
              <a:t>Родительское собрание.</a:t>
            </a:r>
            <a:br>
              <a:rPr lang="ru-RU" b="1" dirty="0" smtClean="0">
                <a:solidFill>
                  <a:srgbClr val="7030A0"/>
                </a:solidFill>
                <a:latin typeface="Times New Roman" pitchFamily="18" charset="0"/>
                <a:cs typeface="Times New Roman" pitchFamily="18" charset="0"/>
              </a:rPr>
            </a:br>
            <a:r>
              <a:rPr lang="ru-RU" sz="3600" b="1" dirty="0" smtClean="0">
                <a:solidFill>
                  <a:srgbClr val="7030A0"/>
                </a:solidFill>
                <a:latin typeface="Times New Roman" pitchFamily="18" charset="0"/>
                <a:cs typeface="Times New Roman" pitchFamily="18" charset="0"/>
              </a:rPr>
              <a:t>«Что нужно знать о навыках письма» </a:t>
            </a:r>
            <a:endParaRPr lang="ru-RU" sz="3600" b="1" dirty="0">
              <a:solidFill>
                <a:srgbClr val="7030A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000496" y="4071942"/>
            <a:ext cx="4757726" cy="1752600"/>
          </a:xfrm>
        </p:spPr>
        <p:txBody>
          <a:bodyPr>
            <a:normAutofit/>
          </a:bodyPr>
          <a:lstStyle/>
          <a:p>
            <a:endParaRPr lang="ru-RU" sz="1800"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1643050"/>
            <a:ext cx="7215238" cy="2571768"/>
          </a:xfrm>
        </p:spPr>
        <p:txBody>
          <a:bodyPr>
            <a:normAutofit/>
          </a:bodyPr>
          <a:lstStyle/>
          <a:p>
            <a:r>
              <a:rPr lang="ru-RU" sz="3200" dirty="0" smtClean="0">
                <a:solidFill>
                  <a:srgbClr val="7030A0"/>
                </a:solidFill>
                <a:latin typeface="Times New Roman" pitchFamily="18" charset="0"/>
                <a:cs typeface="Times New Roman" pitchFamily="18" charset="0"/>
              </a:rPr>
              <a:t>Все частные случаи неправильного навыка письма можно условно разделить на несколько видов:</a:t>
            </a:r>
            <a:endParaRPr lang="ru-RU" sz="3200" dirty="0">
              <a:solidFill>
                <a:srgbClr val="7030A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571480"/>
            <a:ext cx="7429552" cy="5072098"/>
          </a:xfrm>
        </p:spPr>
        <p:txBody>
          <a:bodyPr>
            <a:normAutofit/>
          </a:bodyPr>
          <a:lstStyle/>
          <a:p>
            <a:r>
              <a:rPr lang="ru-RU" sz="3200" dirty="0" smtClean="0">
                <a:solidFill>
                  <a:srgbClr val="7030A0"/>
                </a:solidFill>
                <a:latin typeface="Times New Roman" pitchFamily="18" charset="0"/>
                <a:cs typeface="Times New Roman" pitchFamily="18" charset="0"/>
              </a:rPr>
              <a:t>1. Неправильное положение пальцев относительно друг друга (ребенок держит пишущий предмет»щепотью», собрав пальцы «горсточкой», рука сжата</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в кулак; ручка лежит не на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среднем, а на указательном пальце; и др.)</a:t>
            </a:r>
            <a:endParaRPr lang="ru-RU" sz="3200" dirty="0">
              <a:solidFill>
                <a:srgbClr val="7030A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857232"/>
            <a:ext cx="7500990" cy="5286412"/>
          </a:xfrm>
        </p:spPr>
        <p:txBody>
          <a:bodyPr>
            <a:normAutofit/>
          </a:bodyPr>
          <a:lstStyle/>
          <a:p>
            <a:r>
              <a:rPr lang="ru-RU" sz="3200" dirty="0" smtClean="0">
                <a:solidFill>
                  <a:srgbClr val="7030A0"/>
                </a:solidFill>
                <a:latin typeface="Times New Roman" pitchFamily="18" charset="0"/>
                <a:cs typeface="Times New Roman" pitchFamily="18" charset="0"/>
              </a:rPr>
              <a:t>2. Неправильное положение пальцев относительно пишущего предмета (ребенок держит ручку слишком близко или слишком далеко к нижнему кончику).</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3. Неправильное положение</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руки (кисть при письме или</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рисовании зависает над</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столом, зависает локоть и др.).   </a:t>
            </a:r>
            <a:endParaRPr lang="ru-RU" sz="3200" dirty="0">
              <a:solidFill>
                <a:srgbClr val="7030A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785794"/>
            <a:ext cx="7500990" cy="5214974"/>
          </a:xfrm>
        </p:spPr>
        <p:txBody>
          <a:bodyPr>
            <a:normAutofit/>
          </a:bodyPr>
          <a:lstStyle/>
          <a:p>
            <a:r>
              <a:rPr lang="ru-RU" sz="3200" dirty="0" smtClean="0">
                <a:solidFill>
                  <a:srgbClr val="7030A0"/>
                </a:solidFill>
                <a:latin typeface="Times New Roman" pitchFamily="18" charset="0"/>
                <a:cs typeface="Times New Roman" pitchFamily="18" charset="0"/>
              </a:rPr>
              <a:t>4. Неправильное движение руки (кисть жестко фиксирована на месте, двигаются только пальцы, локоть фиксирован на месте и др.)</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5. Слишком сильный (чаще)</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или слабый (реже) нажим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при письме или рисовании.</a:t>
            </a:r>
            <a:endParaRPr lang="ru-RU" sz="3200" dirty="0">
              <a:solidFill>
                <a:srgbClr val="7030A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928670"/>
            <a:ext cx="7786742" cy="5072098"/>
          </a:xfrm>
        </p:spPr>
        <p:txBody>
          <a:bodyPr>
            <a:normAutofit/>
          </a:bodyPr>
          <a:lstStyle/>
          <a:p>
            <a:r>
              <a:rPr lang="ru-RU" sz="3200" dirty="0" smtClean="0">
                <a:solidFill>
                  <a:srgbClr val="7030A0"/>
                </a:solidFill>
                <a:latin typeface="Times New Roman" pitchFamily="18" charset="0"/>
                <a:cs typeface="Times New Roman" pitchFamily="18" charset="0"/>
              </a:rPr>
              <a:t>6. Неправильное положение тела (ребенок принимает неудобную позу, изгибая тело в сторону, подкладывает под себя ногу, приподнимается со стула и др.</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7. Активное поворачивание</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листа бумаги при рисовании</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и закрашивании.</a:t>
            </a:r>
            <a:endParaRPr lang="ru-RU" sz="3200" dirty="0">
              <a:solidFill>
                <a:srgbClr val="7030A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latin typeface="Times New Roman" pitchFamily="18" charset="0"/>
                <a:cs typeface="Times New Roman" pitchFamily="18" charset="0"/>
              </a:rPr>
              <a:t>Источники:</a:t>
            </a:r>
            <a:endParaRPr lang="ru-RU"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buNone/>
            </a:pPr>
            <a:r>
              <a:rPr lang="ru-RU" sz="2400" dirty="0" smtClean="0">
                <a:solidFill>
                  <a:srgbClr val="7030A0"/>
                </a:solidFill>
                <a:latin typeface="Times New Roman" pitchFamily="18" charset="0"/>
                <a:cs typeface="Times New Roman" pitchFamily="18" charset="0"/>
              </a:rPr>
              <a:t>Дети. </a:t>
            </a:r>
            <a:r>
              <a:rPr lang="ru-RU" sz="2400" u="sng" dirty="0" smtClean="0">
                <a:solidFill>
                  <a:srgbClr val="7030A0"/>
                </a:solidFill>
                <a:latin typeface="Times New Roman" pitchFamily="18" charset="0"/>
                <a:cs typeface="Times New Roman" pitchFamily="18" charset="0"/>
                <a:hlinkClick r:id="rId3"/>
              </a:rPr>
              <a:t>http://skazka1dou.ucoz.ru/index/gotovim_rebenka_k_shkole/0-187</a:t>
            </a:r>
            <a:r>
              <a:rPr lang="ru-RU" sz="2400" dirty="0" smtClean="0">
                <a:solidFill>
                  <a:srgbClr val="7030A0"/>
                </a:solidFill>
                <a:latin typeface="Times New Roman" pitchFamily="18" charset="0"/>
                <a:cs typeface="Times New Roman" pitchFamily="18" charset="0"/>
              </a:rPr>
              <a:t> </a:t>
            </a:r>
          </a:p>
          <a:p>
            <a:pPr>
              <a:buNone/>
            </a:pPr>
            <a:r>
              <a:rPr lang="ru-RU" sz="2400" dirty="0" smtClean="0">
                <a:solidFill>
                  <a:srgbClr val="7030A0"/>
                </a:solidFill>
                <a:latin typeface="Times New Roman" pitchFamily="18" charset="0"/>
                <a:cs typeface="Times New Roman" pitchFamily="18" charset="0"/>
              </a:rPr>
              <a:t>Солнце. </a:t>
            </a:r>
            <a:r>
              <a:rPr lang="ru-RU" sz="2400" u="sng" dirty="0" smtClean="0">
                <a:solidFill>
                  <a:srgbClr val="7030A0"/>
                </a:solidFill>
                <a:latin typeface="Times New Roman" pitchFamily="18" charset="0"/>
                <a:cs typeface="Times New Roman" pitchFamily="18" charset="0"/>
                <a:hlinkClick r:id="rId4"/>
              </a:rPr>
              <a:t>http://fotki.yandex.ru/users/cool-idei/view/950861?page=3</a:t>
            </a:r>
            <a:endParaRPr lang="ru-RU" sz="2400" u="sng" dirty="0" smtClean="0">
              <a:solidFill>
                <a:srgbClr val="7030A0"/>
              </a:solidFill>
              <a:latin typeface="Times New Roman" pitchFamily="18" charset="0"/>
              <a:cs typeface="Times New Roman" pitchFamily="18" charset="0"/>
            </a:endParaRPr>
          </a:p>
          <a:p>
            <a:pPr>
              <a:buNone/>
            </a:pPr>
            <a:r>
              <a:rPr lang="ru-RU" sz="2400" dirty="0" smtClean="0">
                <a:solidFill>
                  <a:srgbClr val="7030A0"/>
                </a:solidFill>
                <a:latin typeface="Times New Roman" pitchFamily="18" charset="0"/>
                <a:cs typeface="Times New Roman" pitchFamily="18" charset="0"/>
              </a:rPr>
              <a:t>                                     Текст. Родительские собрания в   </a:t>
            </a:r>
          </a:p>
          <a:p>
            <a:pPr>
              <a:buNone/>
            </a:pPr>
            <a:r>
              <a:rPr lang="ru-RU" sz="2400" dirty="0" smtClean="0">
                <a:solidFill>
                  <a:srgbClr val="7030A0"/>
                </a:solidFill>
                <a:latin typeface="Times New Roman" pitchFamily="18" charset="0"/>
                <a:cs typeface="Times New Roman" pitchFamily="18" charset="0"/>
              </a:rPr>
              <a:t>                                      начальной школе. Выпуск 3/ авт. сост. </a:t>
            </a:r>
          </a:p>
          <a:p>
            <a:pPr>
              <a:buNone/>
            </a:pPr>
            <a:r>
              <a:rPr lang="ru-RU" sz="2400" dirty="0" smtClean="0">
                <a:solidFill>
                  <a:srgbClr val="7030A0"/>
                </a:solidFill>
                <a:latin typeface="Times New Roman" pitchFamily="18" charset="0"/>
                <a:cs typeface="Times New Roman" pitchFamily="18" charset="0"/>
              </a:rPr>
              <a:t>                                   Н.В. </a:t>
            </a:r>
            <a:r>
              <a:rPr lang="ru-RU" sz="2400" dirty="0" err="1" smtClean="0">
                <a:solidFill>
                  <a:srgbClr val="7030A0"/>
                </a:solidFill>
                <a:latin typeface="Times New Roman" pitchFamily="18" charset="0"/>
                <a:cs typeface="Times New Roman" pitchFamily="18" charset="0"/>
              </a:rPr>
              <a:t>Лободина</a:t>
            </a:r>
            <a:r>
              <a:rPr lang="ru-RU" sz="2400" dirty="0" smtClean="0">
                <a:solidFill>
                  <a:srgbClr val="7030A0"/>
                </a:solidFill>
                <a:latin typeface="Times New Roman" pitchFamily="18" charset="0"/>
                <a:cs typeface="Times New Roman" pitchFamily="18" charset="0"/>
              </a:rPr>
              <a:t> – Волгоград: Учитель, </a:t>
            </a:r>
          </a:p>
          <a:p>
            <a:pPr>
              <a:buNone/>
            </a:pPr>
            <a:r>
              <a:rPr lang="ru-RU" sz="2400" dirty="0" smtClean="0">
                <a:solidFill>
                  <a:srgbClr val="7030A0"/>
                </a:solidFill>
                <a:latin typeface="Times New Roman" pitchFamily="18" charset="0"/>
                <a:cs typeface="Times New Roman" pitchFamily="18" charset="0"/>
              </a:rPr>
              <a:t>                                     2007.</a:t>
            </a:r>
            <a:endParaRPr lang="ru-RU" sz="2400"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357166"/>
            <a:ext cx="7215238" cy="857256"/>
          </a:xfrm>
        </p:spPr>
        <p:txBody>
          <a:bodyPr>
            <a:normAutofit/>
          </a:bodyPr>
          <a:lstStyle/>
          <a:p>
            <a:pPr algn="l"/>
            <a:r>
              <a:rPr lang="ru-RU" dirty="0" smtClean="0">
                <a:solidFill>
                  <a:srgbClr val="7030A0"/>
                </a:solidFill>
                <a:latin typeface="Times New Roman" pitchFamily="18" charset="0"/>
                <a:cs typeface="Times New Roman" pitchFamily="18" charset="0"/>
              </a:rPr>
              <a:t>Цели:</a:t>
            </a:r>
            <a:endParaRPr lang="ru-RU"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a:xfrm>
            <a:off x="500034" y="1142984"/>
            <a:ext cx="8229600" cy="5072098"/>
          </a:xfrm>
        </p:spPr>
        <p:txBody>
          <a:bodyPr/>
          <a:lstStyle/>
          <a:p>
            <a:pPr>
              <a:buNone/>
            </a:pPr>
            <a:r>
              <a:rPr lang="ru-RU" dirty="0" smtClean="0">
                <a:solidFill>
                  <a:srgbClr val="7030A0"/>
                </a:solidFill>
                <a:latin typeface="Times New Roman" pitchFamily="18" charset="0"/>
                <a:cs typeface="Times New Roman" pitchFamily="18" charset="0"/>
              </a:rPr>
              <a:t>1. Познакомить родителей с особенностями формирования навыка письма у младших школьников.</a:t>
            </a:r>
          </a:p>
          <a:p>
            <a:pPr>
              <a:buNone/>
            </a:pPr>
            <a:r>
              <a:rPr lang="ru-RU" dirty="0" smtClean="0">
                <a:solidFill>
                  <a:srgbClr val="7030A0"/>
                </a:solidFill>
                <a:latin typeface="Times New Roman" pitchFamily="18" charset="0"/>
                <a:cs typeface="Times New Roman" pitchFamily="18" charset="0"/>
              </a:rPr>
              <a:t>2. Раскрыть понятие «правильное положение при письме.</a:t>
            </a:r>
          </a:p>
          <a:p>
            <a:pPr>
              <a:buNone/>
            </a:pPr>
            <a:r>
              <a:rPr lang="ru-RU" dirty="0" smtClean="0">
                <a:solidFill>
                  <a:srgbClr val="7030A0"/>
                </a:solidFill>
                <a:latin typeface="Times New Roman" pitchFamily="18" charset="0"/>
                <a:cs typeface="Times New Roman" pitchFamily="18" charset="0"/>
              </a:rPr>
              <a:t>                           3. Выявить случаи  </a:t>
            </a:r>
          </a:p>
          <a:p>
            <a:pPr>
              <a:buNone/>
            </a:pPr>
            <a:r>
              <a:rPr lang="ru-RU" dirty="0" smtClean="0">
                <a:solidFill>
                  <a:srgbClr val="7030A0"/>
                </a:solidFill>
                <a:latin typeface="Times New Roman" pitchFamily="18" charset="0"/>
                <a:cs typeface="Times New Roman" pitchFamily="18" charset="0"/>
              </a:rPr>
              <a:t>                        неправильного навыка письма.</a:t>
            </a:r>
            <a:endParaRPr lang="ru-RU" dirty="0">
              <a:solidFill>
                <a:srgbClr val="7030A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85786" y="1142984"/>
            <a:ext cx="7500990" cy="4714908"/>
          </a:xfrm>
        </p:spPr>
        <p:txBody>
          <a:bodyPr>
            <a:normAutofit/>
          </a:bodyPr>
          <a:lstStyle/>
          <a:p>
            <a:r>
              <a:rPr lang="ru-RU" sz="3200" dirty="0" smtClean="0">
                <a:solidFill>
                  <a:srgbClr val="7030A0"/>
                </a:solidFill>
                <a:latin typeface="Times New Roman" pitchFamily="18" charset="0"/>
                <a:cs typeface="Times New Roman" pitchFamily="18" charset="0"/>
              </a:rPr>
              <a:t>Письмо – сложный координационный навык, требующий слаженной работы мелких мышц кисти, всей руки, правильной координации движений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всего тела. Овладение навыком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письма – длительный и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трудоемкий процесс,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который не всем детям дается легко.</a:t>
            </a:r>
            <a:endParaRPr lang="ru-RU" sz="3200"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500042"/>
            <a:ext cx="7215238" cy="5857916"/>
          </a:xfrm>
        </p:spPr>
        <p:txBody>
          <a:bodyPr>
            <a:normAutofit/>
          </a:bodyPr>
          <a:lstStyle/>
          <a:p>
            <a:r>
              <a:rPr lang="ru-RU" sz="3200" dirty="0" smtClean="0">
                <a:solidFill>
                  <a:srgbClr val="7030A0"/>
                </a:solidFill>
                <a:latin typeface="Times New Roman" pitchFamily="18" charset="0"/>
                <a:cs typeface="Times New Roman" pitchFamily="18" charset="0"/>
              </a:rPr>
              <a:t>Умение выполнять мелкие движения с предметами развивается у шести-семи годам. В этом возрасте в основном</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заканчивается созревание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соответствующих зон коры</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головного мозга, развитие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мелких мышц кисти. </a:t>
            </a:r>
            <a:endParaRPr lang="ru-RU" sz="3200"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1285860"/>
            <a:ext cx="7429552" cy="4429156"/>
          </a:xfrm>
        </p:spPr>
        <p:txBody>
          <a:bodyPr>
            <a:normAutofit/>
          </a:bodyPr>
          <a:lstStyle/>
          <a:p>
            <a:r>
              <a:rPr lang="ru-RU" sz="3200" dirty="0" smtClean="0">
                <a:solidFill>
                  <a:srgbClr val="7030A0"/>
                </a:solidFill>
                <a:latin typeface="Times New Roman" pitchFamily="18" charset="0"/>
                <a:cs typeface="Times New Roman" pitchFamily="18" charset="0"/>
              </a:rPr>
              <a:t>Важно, чтобы к семи годам ребенок был подготовлен к усвоению  навыков письма, а не был вынужден исправлять</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неправильно сформированные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старые.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Что же такое «правильное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положение при письме»?</a:t>
            </a:r>
            <a:endParaRPr lang="ru-RU" sz="3200"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428604"/>
            <a:ext cx="8143932" cy="6000792"/>
          </a:xfrm>
        </p:spPr>
        <p:txBody>
          <a:bodyPr>
            <a:normAutofit/>
          </a:bodyPr>
          <a:lstStyle/>
          <a:p>
            <a:pPr algn="l"/>
            <a:r>
              <a:rPr lang="ru-RU" sz="3200" dirty="0" smtClean="0">
                <a:solidFill>
                  <a:srgbClr val="7030A0"/>
                </a:solidFill>
                <a:latin typeface="Times New Roman" pitchFamily="18" charset="0"/>
                <a:cs typeface="Times New Roman" pitchFamily="18" charset="0"/>
              </a:rPr>
              <a:t>1. Наиболее оптимальное и удобное положение пальцев, обеспечивающее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ровный и аккуратный почерк, следующее: пишущий предмет лежит на верхней фаланге среднего пальца, фиксируется большим и указательным пальцами, причем большой</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расположен несколько выше</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указательного;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опора – на мизинец; средний и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безымянный пальцы расположены</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примерно перпендикулярно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к краю стола.</a:t>
            </a:r>
            <a:endParaRPr lang="ru-RU" sz="3200"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714356"/>
            <a:ext cx="7500990" cy="5643602"/>
          </a:xfrm>
        </p:spPr>
        <p:txBody>
          <a:bodyPr>
            <a:normAutofit/>
          </a:bodyPr>
          <a:lstStyle/>
          <a:p>
            <a:pPr algn="l"/>
            <a:r>
              <a:rPr lang="ru-RU" sz="3200" dirty="0" smtClean="0">
                <a:solidFill>
                  <a:srgbClr val="7030A0"/>
                </a:solidFill>
                <a:latin typeface="Times New Roman" pitchFamily="18" charset="0"/>
                <a:cs typeface="Times New Roman" pitchFamily="18" charset="0"/>
              </a:rPr>
              <a:t>2. Расстояние от нижнего кончика пишущего предмета до указательного пальца – примерно 1,5 – 2,5 см.</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3. верхний кончик пишущего предмета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ориентирован на плечо пишущей руки.</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4. кисть при письме,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рисовании находится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в движении, не фиксирована,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локоть не отрывается от стола.</a:t>
            </a:r>
            <a:endParaRPr lang="ru-RU" sz="3200"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571480"/>
            <a:ext cx="7429552" cy="5643602"/>
          </a:xfrm>
        </p:spPr>
        <p:txBody>
          <a:bodyPr>
            <a:normAutofit/>
          </a:bodyPr>
          <a:lstStyle/>
          <a:p>
            <a:pPr algn="l"/>
            <a:r>
              <a:rPr lang="ru-RU" sz="3200" dirty="0" smtClean="0">
                <a:solidFill>
                  <a:srgbClr val="7030A0"/>
                </a:solidFill>
                <a:latin typeface="Times New Roman" pitchFamily="18" charset="0"/>
                <a:cs typeface="Times New Roman" pitchFamily="18" charset="0"/>
              </a:rPr>
              <a:t>5. Пальцы не должны сжимать пишущий предмет слишком сильно.</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6. Ребенок сидит за столом прямо, голова (но не туловище!) слегка</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наклонена, ноги согнуты под</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прямым углом, подошва ноги</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всей поверхностью касается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пола.  </a:t>
            </a:r>
            <a:endParaRPr lang="ru-RU" sz="3200"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714356"/>
            <a:ext cx="7358114" cy="5286412"/>
          </a:xfrm>
        </p:spPr>
        <p:txBody>
          <a:bodyPr>
            <a:normAutofit/>
          </a:bodyPr>
          <a:lstStyle/>
          <a:p>
            <a:r>
              <a:rPr lang="ru-RU" sz="3200" dirty="0" smtClean="0">
                <a:solidFill>
                  <a:srgbClr val="7030A0"/>
                </a:solidFill>
                <a:latin typeface="Times New Roman" pitchFamily="18" charset="0"/>
                <a:cs typeface="Times New Roman" pitchFamily="18" charset="0"/>
              </a:rPr>
              <a:t>6. Рука, не занятая письмом, лежит на столе, параллельно его краю. Она ни в коем случае не должна лежать на коленях – это приводит к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приподниманию плеча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пишущей руки, что </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способствует возникновению</a:t>
            </a:r>
            <a:br>
              <a:rPr lang="ru-RU" sz="32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                     нарушения осанки.   </a:t>
            </a:r>
            <a:endParaRPr lang="ru-RU" sz="3200"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Навыки письм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Навыки письма</Template>
  <TotalTime>64</TotalTime>
  <Words>316</Words>
  <Application>Microsoft Office PowerPoint</Application>
  <PresentationFormat>Экран (4:3)</PresentationFormat>
  <Paragraphs>34</Paragraphs>
  <Slides>15</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Навыки письма</vt:lpstr>
      <vt:lpstr>Родительское собрание. «Что нужно знать о навыках письма» </vt:lpstr>
      <vt:lpstr>Цели:</vt:lpstr>
      <vt:lpstr>Письмо – сложный координационный навык, требующий слаженной работы мелких мышц кисти, всей руки, правильной координации движений        всего тела. Овладение навыком               письма – длительный и                      трудоемкий процесс,                    который не всем детям дается легко.</vt:lpstr>
      <vt:lpstr>Умение выполнять мелкие движения с предметами развивается у шести-семи годам. В этом возрасте в основном             заканчивается созревание                      соответствующих зон коры                    головного мозга, развитие               мелких мышц кисти. </vt:lpstr>
      <vt:lpstr>Важно, чтобы к семи годам ребенок был подготовлен к усвоению  навыков письма, а не был вынужден исправлять                  неправильно сформированные                 старые.                     Что же такое «правильное                     положение при письме»?</vt:lpstr>
      <vt:lpstr>1. Наиболее оптимальное и удобное положение пальцев, обеспечивающее  ровный и аккуратный почерк, следующее: пишущий предмет лежит на верхней фаланге среднего пальца, фиксируется большим и указательным пальцами, причем большой                          расположен несколько выше                              указательного;                          опора – на мизинец; средний и                      безымянный пальцы расположены                         примерно перпендикулярно                                      к краю стола.</vt:lpstr>
      <vt:lpstr>2. Расстояние от нижнего кончика пишущего предмета до указательного пальца – примерно 1,5 – 2,5 см. 3. верхний кончик пишущего предмета  ориентирован на плечо пишущей руки.                         4. кисть при письме,                     рисовании находится                     в движении, не фиксирована,                    локоть не отрывается от стола.</vt:lpstr>
      <vt:lpstr>5. Пальцы не должны сжимать пишущий предмет слишком сильно. 6. Ребенок сидит за столом прямо, голова (но не туловище!) слегка                      наклонена, ноги согнуты под                      прямым углом, подошва ноги                     всей поверхностью касается                                      пола.  </vt:lpstr>
      <vt:lpstr>6. Рука, не занятая письмом, лежит на столе, параллельно его краю. Она ни в коем случае не должна лежать на коленях – это приводит к                 приподниманию плеча                пишущей руки, что                     способствует возникновению                      нарушения осанки.   </vt:lpstr>
      <vt:lpstr>Все частные случаи неправильного навыка письма можно условно разделить на несколько видов:</vt:lpstr>
      <vt:lpstr>1. Неправильное положение пальцев относительно друг друга (ребенок держит пишущий предмет»щепотью», собрав пальцы «горсточкой», рука сжата                      в кулак; ручка лежит не на                          среднем, а на указательном пальце; и др.)</vt:lpstr>
      <vt:lpstr>2. Неправильное положение пальцев относительно пишущего предмета (ребенок держит ручку слишком близко или слишком далеко к нижнему кончику).                      3. Неправильное положение                        руки (кисть при письме или                    рисовании зависает над                    столом, зависает локоть и др.).   </vt:lpstr>
      <vt:lpstr>4. Неправильное движение руки (кисть жестко фиксирована на месте, двигаются только пальцы, локоть фиксирован на месте и др.)                       5. Слишком сильный (чаще)                      или слабый (реже) нажим                   при письме или рисовании.</vt:lpstr>
      <vt:lpstr>6. Неправильное положение тела (ребенок принимает неудобную позу, изгибая тело в сторону, подкладывает под себя ногу, приподнимается со стула и др.                        7. Активное поворачивание                         листа бумаги при рисовании                        и закрашивании.</vt:lpstr>
      <vt:lpstr>Источники:</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Натали</dc:creator>
  <cp:lastModifiedBy>Admin</cp:lastModifiedBy>
  <cp:revision>8</cp:revision>
  <dcterms:created xsi:type="dcterms:W3CDTF">2014-05-19T07:27:12Z</dcterms:created>
  <dcterms:modified xsi:type="dcterms:W3CDTF">2017-10-08T11:36:20Z</dcterms:modified>
</cp:coreProperties>
</file>