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1" r:id="rId5"/>
    <p:sldId id="264" r:id="rId6"/>
    <p:sldId id="262" r:id="rId7"/>
    <p:sldId id="265" r:id="rId8"/>
    <p:sldId id="266" r:id="rId9"/>
    <p:sldId id="267" r:id="rId10"/>
    <p:sldId id="270" r:id="rId11"/>
    <p:sldId id="268" r:id="rId12"/>
    <p:sldId id="269"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864" y="-84"/>
      </p:cViewPr>
      <p:guideLst>
        <p:guide orient="horz" pos="2160"/>
        <p:guide pos="2880"/>
      </p:guideLst>
    </p:cSldViewPr>
  </p:slideViewPr>
  <p:notesTextViewPr>
    <p:cViewPr>
      <p:scale>
        <a:sx n="1" d="1"/>
        <a:sy n="1" d="1"/>
      </p:scale>
      <p:origin x="0" y="0"/>
    </p:cViewPr>
  </p:notesTextViewPr>
  <p:sorterViewPr>
    <p:cViewPr>
      <p:scale>
        <a:sx n="100" d="100"/>
        <a:sy n="100" d="100"/>
      </p:scale>
      <p:origin x="0" y="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DC31501-B51F-4071-A6C6-C9F151C40CC6}" type="datetimeFigureOut">
              <a:rPr lang="ru-RU"/>
              <a:pPr>
                <a:defRPr/>
              </a:pPr>
              <a:t>22.04.2020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C639F0-B6CB-4F5A-BC9F-F85FAB2446F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9E9022F-9A29-470A-94A9-B4D3CB9041D6}" type="datetimeFigureOut">
              <a:rPr lang="ru-RU"/>
              <a:pPr>
                <a:defRPr/>
              </a:pPr>
              <a:t>22.04.2020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D7852B-147A-4D6D-93EF-779F2EE5665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CC29AF-C745-45FF-9795-3D6F2F516263}" type="datetimeFigureOut">
              <a:rPr lang="ru-RU"/>
              <a:pPr>
                <a:defRPr/>
              </a:pPr>
              <a:t>22.04.2020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C50D05B-16FB-443B-BD28-F29096F3F30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24406F-6867-4E1F-8690-F769957D4209}" type="datetimeFigureOut">
              <a:rPr lang="ru-RU"/>
              <a:pPr>
                <a:defRPr/>
              </a:pPr>
              <a:t>22.04.2020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511639-4D09-4AB2-AEC8-5E0EBD29480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A55B6CF-9BF7-4E85-AAA3-2F16058BAD32}" type="datetimeFigureOut">
              <a:rPr lang="ru-RU"/>
              <a:pPr>
                <a:defRPr/>
              </a:pPr>
              <a:t>22.04.2020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8ABEE9-782C-402F-8B72-A401A41FFD9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2C1CF09-7EA0-45A9-BBEC-71066A46F99A}" type="datetimeFigureOut">
              <a:rPr lang="ru-RU"/>
              <a:pPr>
                <a:defRPr/>
              </a:pPr>
              <a:t>22.04.2020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8246ABD-1F5C-4596-9203-241B0B961B1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AD61F57-2B2E-42CC-8B0B-37E229279D66}" type="datetimeFigureOut">
              <a:rPr lang="ru-RU"/>
              <a:pPr>
                <a:defRPr/>
              </a:pPr>
              <a:t>22.04.2020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E711BC6-2150-4ED2-9230-B23AE45E7C8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598AB8F-2A4B-4799-9E13-E7450D2ABD0E}" type="datetimeFigureOut">
              <a:rPr lang="ru-RU"/>
              <a:pPr>
                <a:defRPr/>
              </a:pPr>
              <a:t>22.04.2020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0D2A1D0-19BF-4AA6-A98D-74BE3F0EAA5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2DD97BB-CF79-42D0-B905-42317EE8165C}" type="datetimeFigureOut">
              <a:rPr lang="ru-RU"/>
              <a:pPr>
                <a:defRPr/>
              </a:pPr>
              <a:t>22.04.2020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12F85A4-832D-4475-9546-8498DB03A22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B483BE0-1F0A-40FD-A1CC-50A1DB6D7944}" type="datetimeFigureOut">
              <a:rPr lang="ru-RU"/>
              <a:pPr>
                <a:defRPr/>
              </a:pPr>
              <a:t>22.04.2020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2D0DF98-534E-4447-875E-D928B8D9FCD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A08544-A236-46CD-87A4-AEAA7CD983B6}" type="datetimeFigureOut">
              <a:rPr lang="ru-RU"/>
              <a:pPr>
                <a:defRPr/>
              </a:pPr>
              <a:t>22.04.2020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90B493-9668-4563-AF7D-1E42E72DEC8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0CCB62D-0F52-4D98-9F6E-09D54D96C701}" type="datetimeFigureOut">
              <a:rPr lang="ru-RU"/>
              <a:pPr>
                <a:defRPr/>
              </a:pPr>
              <a:t>22.04.2020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A971D25-137F-4849-BC1C-E95C50ACA65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4"/>
          <p:cNvPicPr>
            <a:picLocks noChangeAspect="1"/>
          </p:cNvPicPr>
          <p:nvPr/>
        </p:nvPicPr>
        <p:blipFill>
          <a:blip r:embed="rId2"/>
          <a:srcRect/>
          <a:stretch>
            <a:fillRect/>
          </a:stretch>
        </p:blipFill>
        <p:spPr bwMode="auto">
          <a:xfrm>
            <a:off x="-1588" y="0"/>
            <a:ext cx="9144001" cy="6742113"/>
          </a:xfrm>
          <a:prstGeom prst="rect">
            <a:avLst/>
          </a:prstGeom>
          <a:noFill/>
          <a:ln w="9525">
            <a:noFill/>
            <a:miter lim="800000"/>
            <a:headEnd/>
            <a:tailEnd/>
          </a:ln>
        </p:spPr>
      </p:pic>
      <p:sp>
        <p:nvSpPr>
          <p:cNvPr id="3" name="Подзаголовок 2"/>
          <p:cNvSpPr>
            <a:spLocks noGrp="1"/>
          </p:cNvSpPr>
          <p:nvPr>
            <p:ph type="subTitle" idx="1"/>
          </p:nvPr>
        </p:nvSpPr>
        <p:spPr>
          <a:xfrm>
            <a:off x="1403350" y="1484313"/>
            <a:ext cx="6624638" cy="3600450"/>
          </a:xfrm>
        </p:spPr>
        <p:style>
          <a:lnRef idx="1">
            <a:schemeClr val="accent5"/>
          </a:lnRef>
          <a:fillRef idx="2">
            <a:schemeClr val="accent5"/>
          </a:fillRef>
          <a:effectRef idx="1">
            <a:schemeClr val="accent5"/>
          </a:effectRef>
          <a:fontRef idx="minor">
            <a:schemeClr val="dk1"/>
          </a:fontRef>
        </p:style>
        <p:txBody>
          <a:bodyPr>
            <a:normAutofit/>
          </a:bodyPr>
          <a:lstStyle/>
          <a:p>
            <a:endParaRPr lang="ru-RU" sz="3400" smtClean="0">
              <a:solidFill>
                <a:srgbClr val="984807"/>
              </a:solidFill>
            </a:endParaRPr>
          </a:p>
          <a:p>
            <a:r>
              <a:rPr lang="ru-RU" sz="4800" b="1" i="1" smtClean="0">
                <a:solidFill>
                  <a:srgbClr val="984807"/>
                </a:solidFill>
              </a:rPr>
              <a:t>ПРИЩЕПКА</a:t>
            </a:r>
          </a:p>
          <a:p>
            <a:r>
              <a:rPr lang="ru-RU" sz="3400" b="1" i="1" smtClean="0">
                <a:solidFill>
                  <a:srgbClr val="984807"/>
                </a:solidFill>
              </a:rPr>
              <a:t>ПОДВИЖНЫЕ ИГРЫ И ЭСТАФЕТЫ</a:t>
            </a:r>
          </a:p>
          <a:p>
            <a:endParaRPr lang="ru-RU" sz="3400" b="1" smtClean="0">
              <a:solidFill>
                <a:srgbClr val="984807"/>
              </a:solidFill>
            </a:endParaRPr>
          </a:p>
          <a:p>
            <a:endParaRPr lang="ru-RU" sz="3400" b="1" i="1" smtClean="0">
              <a:solidFill>
                <a:srgbClr val="984807"/>
              </a:solidFill>
            </a:endParaRPr>
          </a:p>
          <a:p>
            <a:endParaRPr lang="ru-RU" sz="3400" b="1" i="1" smtClean="0">
              <a:solidFill>
                <a:srgbClr val="984807"/>
              </a:solidFill>
            </a:endParaRPr>
          </a:p>
          <a:p>
            <a:endParaRPr lang="ru-RU" sz="3400" b="1" smtClean="0">
              <a:solidFill>
                <a:srgbClr val="98480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457200" y="260350"/>
            <a:ext cx="3008313" cy="1944688"/>
          </a:xfrm>
        </p:spPr>
        <p:txBody>
          <a:bodyPr/>
          <a:lstStyle/>
          <a:p>
            <a:r>
              <a:rPr lang="ru-RU" smtClean="0">
                <a:solidFill>
                  <a:srgbClr val="FF0000"/>
                </a:solidFill>
              </a:rPr>
              <a:t>Рыбка, рыбка, что грустишь?</a:t>
            </a:r>
            <a:br>
              <a:rPr lang="ru-RU" smtClean="0">
                <a:solidFill>
                  <a:srgbClr val="FF0000"/>
                </a:solidFill>
              </a:rPr>
            </a:br>
            <a:r>
              <a:rPr lang="ru-RU" smtClean="0">
                <a:solidFill>
                  <a:srgbClr val="FF0000"/>
                </a:solidFill>
              </a:rPr>
              <a:t>Не видать улыбки?</a:t>
            </a:r>
            <a:br>
              <a:rPr lang="ru-RU" smtClean="0">
                <a:solidFill>
                  <a:srgbClr val="FF0000"/>
                </a:solidFill>
              </a:rPr>
            </a:br>
            <a:r>
              <a:rPr lang="ru-RU" smtClean="0">
                <a:solidFill>
                  <a:srgbClr val="FF0000"/>
                </a:solidFill>
              </a:rPr>
              <a:t>Без хвоста и плавников</a:t>
            </a:r>
            <a:br>
              <a:rPr lang="ru-RU" smtClean="0">
                <a:solidFill>
                  <a:srgbClr val="FF0000"/>
                </a:solidFill>
              </a:rPr>
            </a:br>
            <a:r>
              <a:rPr lang="ru-RU" smtClean="0">
                <a:solidFill>
                  <a:srgbClr val="FF0000"/>
                </a:solidFill>
              </a:rPr>
              <a:t>Не бывает рыбки.</a:t>
            </a:r>
            <a:br>
              <a:rPr lang="ru-RU" smtClean="0">
                <a:solidFill>
                  <a:srgbClr val="FF0000"/>
                </a:solidFill>
              </a:rPr>
            </a:br>
            <a:endParaRPr lang="ru-RU" smtClean="0">
              <a:solidFill>
                <a:srgbClr val="FF0000"/>
              </a:solidFill>
            </a:endParaRPr>
          </a:p>
        </p:txBody>
      </p:sp>
      <p:sp>
        <p:nvSpPr>
          <p:cNvPr id="3" name="Объект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ru-RU" b="1" dirty="0">
                <a:solidFill>
                  <a:srgbClr val="FF0000"/>
                </a:solidFill>
              </a:rPr>
              <a:t>Подвижная игра- эстафета "Рыбки".</a:t>
            </a:r>
            <a:endParaRPr lang="ru-RU" dirty="0">
              <a:solidFill>
                <a:srgbClr val="FF0000"/>
              </a:solidFill>
            </a:endParaRPr>
          </a:p>
          <a:p>
            <a:pPr fontAlgn="auto">
              <a:spcAft>
                <a:spcPts val="0"/>
              </a:spcAft>
              <a:buFont typeface="Arial" panose="020B0604020202020204" pitchFamily="34" charset="0"/>
              <a:buChar char="•"/>
              <a:defRPr/>
            </a:pPr>
            <a:r>
              <a:rPr lang="ru-RU" dirty="0"/>
              <a:t>Оборудование </a:t>
            </a:r>
            <a:r>
              <a:rPr lang="ru-RU" dirty="0" smtClean="0"/>
              <a:t>: </a:t>
            </a:r>
            <a:r>
              <a:rPr lang="ru-RU" dirty="0"/>
              <a:t>овалы похожей формы на рыб разного цвета, прищепки разного цвета.</a:t>
            </a:r>
          </a:p>
          <a:p>
            <a:pPr fontAlgn="auto">
              <a:spcAft>
                <a:spcPts val="0"/>
              </a:spcAft>
              <a:buFont typeface="Arial" panose="020B0604020202020204" pitchFamily="34" charset="0"/>
              <a:buChar char="•"/>
              <a:defRPr/>
            </a:pPr>
            <a:r>
              <a:rPr lang="ru-RU" dirty="0"/>
              <a:t>В нашем аквариуме не хватает рыбок.</a:t>
            </a:r>
          </a:p>
          <a:p>
            <a:pPr fontAlgn="auto">
              <a:spcAft>
                <a:spcPts val="0"/>
              </a:spcAft>
              <a:buFont typeface="Arial" panose="020B0604020202020204" pitchFamily="34" charset="0"/>
              <a:buChar char="•"/>
              <a:defRPr/>
            </a:pPr>
            <a:r>
              <a:rPr lang="ru-RU" dirty="0"/>
              <a:t>Две команды кто быстрее в аквариум запустит рыбок.</a:t>
            </a:r>
          </a:p>
          <a:p>
            <a:pPr fontAlgn="auto">
              <a:spcAft>
                <a:spcPts val="0"/>
              </a:spcAft>
              <a:buFont typeface="Arial" panose="020B0604020202020204" pitchFamily="34" charset="0"/>
              <a:buChar char="•"/>
              <a:defRPr/>
            </a:pPr>
            <a:r>
              <a:rPr lang="ru-RU" dirty="0"/>
              <a:t>На овал определенного цвета цепляют прищепки такого же цвета.</a:t>
            </a:r>
          </a:p>
          <a:p>
            <a:pPr fontAlgn="auto">
              <a:spcAft>
                <a:spcPts val="0"/>
              </a:spcAft>
              <a:buFont typeface="Arial" panose="020B0604020202020204" pitchFamily="34" charset="0"/>
              <a:buChar char="•"/>
              <a:defRPr/>
            </a:pPr>
            <a:endParaRPr lang="ru-RU" dirty="0"/>
          </a:p>
        </p:txBody>
      </p:sp>
      <p:sp>
        <p:nvSpPr>
          <p:cNvPr id="22531" name="Текст 3"/>
          <p:cNvSpPr>
            <a:spLocks noGrp="1"/>
          </p:cNvSpPr>
          <p:nvPr>
            <p:ph type="body" sz="half" idx="2"/>
          </p:nvPr>
        </p:nvSpPr>
        <p:spPr>
          <a:xfrm>
            <a:off x="457200" y="1989138"/>
            <a:ext cx="3008313" cy="4137025"/>
          </a:xfrm>
        </p:spPr>
        <p:txBody>
          <a:bodyPr/>
          <a:lstStyle/>
          <a:p>
            <a:r>
              <a:rPr lang="ru-RU" smtClean="0"/>
              <a:t/>
            </a:r>
            <a:br>
              <a:rPr lang="ru-RU" smtClean="0"/>
            </a:br>
            <a:endParaRPr lang="ru-RU" smtClean="0"/>
          </a:p>
        </p:txBody>
      </p:sp>
      <p:pic>
        <p:nvPicPr>
          <p:cNvPr id="22532" name="Рисунок 6"/>
          <p:cNvPicPr>
            <a:picLocks noChangeAspect="1"/>
          </p:cNvPicPr>
          <p:nvPr/>
        </p:nvPicPr>
        <p:blipFill>
          <a:blip r:embed="rId2"/>
          <a:srcRect/>
          <a:stretch>
            <a:fillRect/>
          </a:stretch>
        </p:blipFill>
        <p:spPr bwMode="auto">
          <a:xfrm>
            <a:off x="38100" y="1916113"/>
            <a:ext cx="3348038" cy="3025775"/>
          </a:xfrm>
          <a:prstGeom prst="rect">
            <a:avLst/>
          </a:prstGeom>
          <a:noFill/>
          <a:ln w="9525">
            <a:noFill/>
            <a:miter lim="800000"/>
            <a:headEnd/>
            <a:tailEnd/>
          </a:ln>
        </p:spPr>
      </p:pic>
      <p:pic>
        <p:nvPicPr>
          <p:cNvPr id="22533" name="Рисунок 8"/>
          <p:cNvPicPr>
            <a:picLocks noChangeAspect="1"/>
          </p:cNvPicPr>
          <p:nvPr/>
        </p:nvPicPr>
        <p:blipFill>
          <a:blip r:embed="rId3"/>
          <a:srcRect/>
          <a:stretch>
            <a:fillRect/>
          </a:stretch>
        </p:blipFill>
        <p:spPr bwMode="auto">
          <a:xfrm>
            <a:off x="150813" y="4941888"/>
            <a:ext cx="3235325" cy="172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73050"/>
            <a:ext cx="3527425" cy="1571625"/>
          </a:xfrm>
        </p:spPr>
        <p:txBody>
          <a:bodyPr rtlCol="0">
            <a:normAutofit fontScale="90000"/>
          </a:bodyPr>
          <a:lstStyle/>
          <a:p>
            <a:pPr fontAlgn="auto">
              <a:spcAft>
                <a:spcPts val="0"/>
              </a:spcAft>
              <a:defRPr/>
            </a:pPr>
            <a:r>
              <a:rPr lang="ru-RU" dirty="0" smtClean="0">
                <a:solidFill>
                  <a:srgbClr val="FF0000"/>
                </a:solidFill>
              </a:rPr>
              <a:t>Вспомогательные картинки для игр с прищепками распечатаны  на цветном принтере или вырезаны из цветной бумаги и </a:t>
            </a:r>
            <a:r>
              <a:rPr lang="ru-RU" dirty="0" err="1" smtClean="0">
                <a:solidFill>
                  <a:srgbClr val="FF0000"/>
                </a:solidFill>
              </a:rPr>
              <a:t>заламинированны</a:t>
            </a:r>
            <a:r>
              <a:rPr lang="ru-RU" dirty="0" smtClean="0">
                <a:solidFill>
                  <a:srgbClr val="FF0000"/>
                </a:solidFill>
              </a:rPr>
              <a:t>.</a:t>
            </a:r>
            <a:endParaRPr lang="ru-RU" dirty="0">
              <a:solidFill>
                <a:srgbClr val="FF0000"/>
              </a:solidFill>
            </a:endParaRPr>
          </a:p>
        </p:txBody>
      </p:sp>
      <p:sp>
        <p:nvSpPr>
          <p:cNvPr id="23554" name="Текст 3"/>
          <p:cNvSpPr>
            <a:spLocks noGrp="1"/>
          </p:cNvSpPr>
          <p:nvPr>
            <p:ph type="body" sz="half" idx="2"/>
          </p:nvPr>
        </p:nvSpPr>
        <p:spPr>
          <a:xfrm>
            <a:off x="179388" y="2205038"/>
            <a:ext cx="3816350" cy="4248150"/>
          </a:xfrm>
        </p:spPr>
        <p:txBody>
          <a:bodyPr/>
          <a:lstStyle/>
          <a:p>
            <a:r>
              <a:rPr lang="ru-RU" b="1" smtClean="0">
                <a:solidFill>
                  <a:srgbClr val="FF0000"/>
                </a:solidFill>
              </a:rPr>
              <a:t>«Закрепи флажок»</a:t>
            </a:r>
            <a:r>
              <a:rPr lang="ru-RU" smtClean="0">
                <a:solidFill>
                  <a:srgbClr val="FF0000"/>
                </a:solidFill>
              </a:rPr>
              <a:t> </a:t>
            </a:r>
          </a:p>
          <a:p>
            <a:r>
              <a:rPr lang="ru-RU" smtClean="0"/>
              <a:t>(для младшего, среднего возраста) </a:t>
            </a:r>
          </a:p>
          <a:p>
            <a:r>
              <a:rPr lang="ru-RU" smtClean="0"/>
              <a:t>Две команды, кто быстрее справиться.</a:t>
            </a:r>
          </a:p>
          <a:p>
            <a:r>
              <a:rPr lang="ru-RU" smtClean="0"/>
              <a:t>Каждому ребенку выдали по две </a:t>
            </a:r>
            <a:r>
              <a:rPr lang="ru-RU" b="1" smtClean="0"/>
              <a:t>прищепки определенного цвета</a:t>
            </a:r>
            <a:r>
              <a:rPr lang="ru-RU" smtClean="0"/>
              <a:t>, он должен</a:t>
            </a:r>
            <a:r>
              <a:rPr lang="ru-RU" b="1" smtClean="0"/>
              <a:t> прищепить прищепку на флажок такого же цвета. </a:t>
            </a:r>
          </a:p>
          <a:p>
            <a:endParaRPr lang="ru-RU" b="1" smtClean="0"/>
          </a:p>
          <a:p>
            <a:r>
              <a:rPr lang="ru-RU" b="1" smtClean="0">
                <a:solidFill>
                  <a:srgbClr val="C00000"/>
                </a:solidFill>
              </a:rPr>
              <a:t>Эстафета «Помоги достроить».</a:t>
            </a:r>
            <a:endParaRPr lang="ru-RU" smtClean="0">
              <a:solidFill>
                <a:srgbClr val="C00000"/>
              </a:solidFill>
            </a:endParaRPr>
          </a:p>
          <a:p>
            <a:r>
              <a:rPr lang="ru-RU" smtClean="0"/>
              <a:t>Дети делятся на две команды. На расстоянии протянута веревка с прищепками нужных цветов вперемешку. На фигуру круга жёлтого цвета крепим прищепки такого же цвета - это лучи солнца. На зеленый треугольник – зеленые прищепки, иголки. На маленький кружок-красные прищепки, лепестки цветка. На полукруг- деревянные прищепки, иглы ежа.</a:t>
            </a:r>
          </a:p>
          <a:p>
            <a:endParaRPr lang="ru-RU" smtClean="0"/>
          </a:p>
        </p:txBody>
      </p:sp>
      <p:pic>
        <p:nvPicPr>
          <p:cNvPr id="23555" name="Picture 2"/>
          <p:cNvPicPr>
            <a:picLocks noGrp="1" noChangeAspect="1" noChangeArrowheads="1"/>
          </p:cNvPicPr>
          <p:nvPr>
            <p:ph idx="1"/>
          </p:nvPr>
        </p:nvPicPr>
        <p:blipFill>
          <a:blip r:embed="rId2"/>
          <a:srcRect/>
          <a:stretch>
            <a:fillRect/>
          </a:stretch>
        </p:blipFill>
        <p:spPr>
          <a:xfrm>
            <a:off x="3995738" y="366713"/>
            <a:ext cx="4889500" cy="2879725"/>
          </a:xfrm>
        </p:spPr>
      </p:pic>
      <p:pic>
        <p:nvPicPr>
          <p:cNvPr id="23556" name="Рисунок 4"/>
          <p:cNvPicPr>
            <a:picLocks noChangeAspect="1"/>
          </p:cNvPicPr>
          <p:nvPr/>
        </p:nvPicPr>
        <p:blipFill>
          <a:blip r:embed="rId3"/>
          <a:srcRect/>
          <a:stretch>
            <a:fillRect/>
          </a:stretch>
        </p:blipFill>
        <p:spPr bwMode="auto">
          <a:xfrm>
            <a:off x="3995738" y="3213100"/>
            <a:ext cx="4897437" cy="321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4663" y="115888"/>
            <a:ext cx="4464050" cy="2881312"/>
          </a:xfrm>
        </p:spPr>
        <p:txBody>
          <a:bodyPr rtlCol="0">
            <a:normAutofit fontScale="90000"/>
          </a:bodyPr>
          <a:lstStyle/>
          <a:p>
            <a:pPr fontAlgn="auto">
              <a:spcAft>
                <a:spcPts val="0"/>
              </a:spcAft>
              <a:defRPr/>
            </a:pPr>
            <a:r>
              <a:rPr lang="ru-RU" sz="1600" dirty="0" smtClean="0"/>
              <a:t/>
            </a:r>
            <a:br>
              <a:rPr lang="ru-RU" sz="1600" dirty="0" smtClean="0"/>
            </a:br>
            <a:r>
              <a:rPr lang="ru-RU" sz="1600" dirty="0"/>
              <a:t/>
            </a:r>
            <a:br>
              <a:rPr lang="ru-RU" sz="1600" dirty="0"/>
            </a:br>
            <a:r>
              <a:rPr lang="ru-RU" sz="1600" dirty="0" smtClean="0">
                <a:solidFill>
                  <a:srgbClr val="FF0000"/>
                </a:solidFill>
              </a:rPr>
              <a:t>Игра-эстафета </a:t>
            </a:r>
            <a:r>
              <a:rPr lang="ru-RU" sz="1600" dirty="0">
                <a:solidFill>
                  <a:srgbClr val="FF0000"/>
                </a:solidFill>
              </a:rPr>
              <a:t>«Птицы»</a:t>
            </a:r>
            <a:r>
              <a:rPr lang="ru-RU" sz="1600" b="0" dirty="0">
                <a:solidFill>
                  <a:srgbClr val="FF0000"/>
                </a:solidFill>
              </a:rPr>
              <a:t/>
            </a:r>
            <a:br>
              <a:rPr lang="ru-RU" sz="1600" b="0" dirty="0">
                <a:solidFill>
                  <a:srgbClr val="FF0000"/>
                </a:solidFill>
              </a:rPr>
            </a:br>
            <a:r>
              <a:rPr lang="ru-RU" sz="1600" b="0" dirty="0"/>
              <a:t>Возраст: 4-5 лет</a:t>
            </a:r>
            <a:br>
              <a:rPr lang="ru-RU" sz="1600" b="0" dirty="0"/>
            </a:br>
            <a:r>
              <a:rPr lang="ru-RU" sz="1600" b="0" dirty="0"/>
              <a:t>Цель</a:t>
            </a:r>
            <a:r>
              <a:rPr lang="ru-RU" sz="1600" dirty="0"/>
              <a:t>:</a:t>
            </a:r>
            <a:r>
              <a:rPr lang="ru-RU" sz="1600" b="0" dirty="0"/>
              <a:t> развитие мелкой моторики рук, закрепление сенсорных навыков, пространственных представлений, мышления, внимания, </a:t>
            </a:r>
            <a:r>
              <a:rPr lang="ru-RU" sz="1600" b="0" dirty="0" smtClean="0"/>
              <a:t>воображения, действие по сигналу.</a:t>
            </a:r>
            <a:r>
              <a:rPr lang="ru-RU" sz="1600" b="0" dirty="0"/>
              <a:t/>
            </a:r>
            <a:br>
              <a:rPr lang="ru-RU" sz="1600" b="0" dirty="0"/>
            </a:br>
            <a:r>
              <a:rPr lang="ru-RU" sz="1600" b="0" dirty="0"/>
              <a:t>Оборудование: прищепки, картинки </a:t>
            </a:r>
            <a:r>
              <a:rPr lang="ru-RU" sz="1600" b="0" dirty="0" smtClean="0"/>
              <a:t>птиц, натянутая веревка</a:t>
            </a:r>
            <a:r>
              <a:rPr lang="ru-RU" sz="1600" b="0" dirty="0"/>
              <a:t/>
            </a:r>
            <a:br>
              <a:rPr lang="ru-RU" sz="1600" b="0" dirty="0"/>
            </a:br>
            <a:r>
              <a:rPr lang="ru-RU" sz="1600" b="0" dirty="0"/>
              <a:t>Ход игры</a:t>
            </a:r>
            <a:r>
              <a:rPr lang="ru-RU" sz="1600" dirty="0" smtClean="0"/>
              <a:t>: </a:t>
            </a:r>
            <a:r>
              <a:rPr lang="ru-RU" sz="1600" b="0" dirty="0" smtClean="0"/>
              <a:t>Две команды участников</a:t>
            </a:r>
            <a:r>
              <a:rPr lang="ru-RU" sz="1600" b="0" dirty="0"/>
              <a:t/>
            </a:r>
            <a:br>
              <a:rPr lang="ru-RU" sz="1600" b="0" dirty="0"/>
            </a:br>
            <a:r>
              <a:rPr lang="ru-RU" sz="1600" b="0" dirty="0" smtClean="0"/>
              <a:t> отмечают </a:t>
            </a:r>
            <a:r>
              <a:rPr lang="ru-RU" sz="1600" b="0" dirty="0"/>
              <a:t>одним цветом зимующих птиц, другим – </a:t>
            </a:r>
            <a:r>
              <a:rPr lang="ru-RU" sz="1600" b="0" dirty="0" smtClean="0"/>
              <a:t>перелетных</a:t>
            </a:r>
            <a:endParaRPr lang="ru-RU" dirty="0"/>
          </a:p>
        </p:txBody>
      </p:sp>
      <p:sp>
        <p:nvSpPr>
          <p:cNvPr id="24578" name="Текст 3"/>
          <p:cNvSpPr>
            <a:spLocks noGrp="1"/>
          </p:cNvSpPr>
          <p:nvPr>
            <p:ph type="body" sz="half" idx="2"/>
          </p:nvPr>
        </p:nvSpPr>
        <p:spPr>
          <a:xfrm>
            <a:off x="457200" y="549275"/>
            <a:ext cx="3008313" cy="5576888"/>
          </a:xfrm>
        </p:spPr>
        <p:txBody>
          <a:bodyPr/>
          <a:lstStyle/>
          <a:p>
            <a:r>
              <a:rPr lang="ru-RU" b="1" smtClean="0">
                <a:solidFill>
                  <a:srgbClr val="FF0000"/>
                </a:solidFill>
              </a:rPr>
              <a:t>Эстафета «Тематическая».</a:t>
            </a:r>
            <a:endParaRPr lang="ru-RU" smtClean="0">
              <a:solidFill>
                <a:srgbClr val="FF0000"/>
              </a:solidFill>
            </a:endParaRPr>
          </a:p>
          <a:p>
            <a:r>
              <a:rPr lang="ru-RU" smtClean="0"/>
              <a:t>Можно в игровой форме повторить пройденную тему: например перемешать картинки диких и домашних животных, и в эстафете добежать до веревки, выбрать картинку и с помощью прищепки  прикрепить на веревку нужное животное. (Сказки «Репка» и «Колобок», зимующие птицы и перелетные) и т.д.</a:t>
            </a:r>
          </a:p>
          <a:p>
            <a:r>
              <a:rPr lang="ru-RU" smtClean="0"/>
              <a:t> </a:t>
            </a:r>
          </a:p>
          <a:p>
            <a:r>
              <a:rPr lang="ru-RU" b="1" smtClean="0">
                <a:solidFill>
                  <a:srgbClr val="FF0000"/>
                </a:solidFill>
              </a:rPr>
              <a:t>Эстафета: «Большая стирка».</a:t>
            </a:r>
            <a:endParaRPr lang="ru-RU" smtClean="0">
              <a:solidFill>
                <a:srgbClr val="FF0000"/>
              </a:solidFill>
            </a:endParaRPr>
          </a:p>
          <a:p>
            <a:r>
              <a:rPr lang="ru-RU" smtClean="0"/>
              <a:t>Дети делятся на две команды. Возле команд протянута веревка с прищепками. В противоположном конце зала два тазика с одеждой. Задача команд добежать до тазика, взять одежду, добежать до веревки,  повесить ее на веревку. Чья команда быстрее.</a:t>
            </a:r>
          </a:p>
          <a:p>
            <a:endParaRPr lang="ru-RU" smtClean="0"/>
          </a:p>
        </p:txBody>
      </p:sp>
      <p:pic>
        <p:nvPicPr>
          <p:cNvPr id="24579" name="Picture 2"/>
          <p:cNvPicPr>
            <a:picLocks noGrp="1" noChangeAspect="1" noChangeArrowheads="1"/>
          </p:cNvPicPr>
          <p:nvPr>
            <p:ph idx="1"/>
          </p:nvPr>
        </p:nvPicPr>
        <p:blipFill>
          <a:blip r:embed="rId2"/>
          <a:srcRect/>
          <a:stretch>
            <a:fillRect/>
          </a:stretch>
        </p:blipFill>
        <p:spPr>
          <a:xfrm>
            <a:off x="4211638" y="3284538"/>
            <a:ext cx="4546600" cy="3124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1"/>
          <p:cNvPicPr>
            <a:picLocks noChangeAspect="1"/>
          </p:cNvPicPr>
          <p:nvPr/>
        </p:nvPicPr>
        <p:blipFill>
          <a:blip r:embed="rId2"/>
          <a:srcRect/>
          <a:stretch>
            <a:fillRect/>
          </a:stretch>
        </p:blipFill>
        <p:spPr bwMode="auto">
          <a:xfrm>
            <a:off x="250825" y="0"/>
            <a:ext cx="8208963" cy="1989138"/>
          </a:xfrm>
          <a:prstGeom prst="rect">
            <a:avLst/>
          </a:prstGeom>
          <a:noFill/>
          <a:ln w="9525">
            <a:noFill/>
            <a:miter lim="800000"/>
            <a:headEnd/>
            <a:tailEnd/>
          </a:ln>
        </p:spPr>
      </p:pic>
      <p:sp>
        <p:nvSpPr>
          <p:cNvPr id="3" name="Прямоугольник 2"/>
          <p:cNvSpPr/>
          <p:nvPr/>
        </p:nvSpPr>
        <p:spPr>
          <a:xfrm>
            <a:off x="250825" y="1700213"/>
            <a:ext cx="8785225" cy="5078412"/>
          </a:xfrm>
          <a:prstGeom prst="rect">
            <a:avLst/>
          </a:prstGeom>
        </p:spPr>
        <p:txBody>
          <a:bodyPr>
            <a:spAutoFit/>
          </a:bodyPr>
          <a:lstStyle/>
          <a:p>
            <a:pPr fontAlgn="auto">
              <a:spcBef>
                <a:spcPts val="0"/>
              </a:spcBef>
              <a:spcAft>
                <a:spcPts val="0"/>
              </a:spcAft>
              <a:defRPr/>
            </a:pPr>
            <a:r>
              <a:rPr lang="ru-RU" b="1" i="1" dirty="0">
                <a:solidFill>
                  <a:schemeClr val="accent6">
                    <a:lumMod val="50000"/>
                  </a:schemeClr>
                </a:solidFill>
                <a:latin typeface="+mn-lt"/>
              </a:rPr>
              <a:t>В нашем быту много интересных предметов, которые привлекают внимание детей. ПРИЩЕПКИ…. Для нас это просто необходимые вещи, а для ребенка они могут стать интересными игрушками, зачастую превосходящими по своим развивающим свойствам покупные аналоги.</a:t>
            </a:r>
            <a:br>
              <a:rPr lang="ru-RU" b="1" i="1" dirty="0">
                <a:solidFill>
                  <a:schemeClr val="accent6">
                    <a:lumMod val="50000"/>
                  </a:schemeClr>
                </a:solidFill>
                <a:latin typeface="+mn-lt"/>
              </a:rPr>
            </a:br>
            <a:r>
              <a:rPr lang="ru-RU" b="1" i="1" dirty="0">
                <a:solidFill>
                  <a:schemeClr val="accent6">
                    <a:lumMod val="50000"/>
                  </a:schemeClr>
                </a:solidFill>
                <a:latin typeface="+mn-lt"/>
              </a:rPr>
              <a:t>Впервые игры с бельевыми прищепками, которые можно было прикреплять к корзине с тонкими краями, использовала Мария </a:t>
            </a:r>
            <a:r>
              <a:rPr lang="ru-RU" b="1" i="1" dirty="0" err="1">
                <a:solidFill>
                  <a:schemeClr val="accent6">
                    <a:lumMod val="50000"/>
                  </a:schemeClr>
                </a:solidFill>
                <a:latin typeface="+mn-lt"/>
              </a:rPr>
              <a:t>Монтессори</a:t>
            </a:r>
            <a:r>
              <a:rPr lang="ru-RU" b="1" i="1" dirty="0">
                <a:solidFill>
                  <a:schemeClr val="accent6">
                    <a:lumMod val="50000"/>
                  </a:schemeClr>
                </a:solidFill>
                <a:latin typeface="+mn-lt"/>
              </a:rPr>
              <a:t>. </a:t>
            </a:r>
          </a:p>
          <a:p>
            <a:pPr fontAlgn="auto">
              <a:spcBef>
                <a:spcPts val="0"/>
              </a:spcBef>
              <a:spcAft>
                <a:spcPts val="0"/>
              </a:spcAft>
              <a:defRPr/>
            </a:pPr>
            <a:endParaRPr lang="ru-RU" b="1" i="1" dirty="0">
              <a:latin typeface="+mn-lt"/>
            </a:endParaRPr>
          </a:p>
          <a:p>
            <a:pPr fontAlgn="auto">
              <a:spcBef>
                <a:spcPts val="0"/>
              </a:spcBef>
              <a:spcAft>
                <a:spcPts val="0"/>
              </a:spcAft>
              <a:defRPr/>
            </a:pPr>
            <a:r>
              <a:rPr lang="ru-RU" b="1" i="1" dirty="0">
                <a:solidFill>
                  <a:srgbClr val="0070C0"/>
                </a:solidFill>
                <a:latin typeface="+mn-lt"/>
              </a:rPr>
              <a:t>В своей работе использую различные игры с прищепками: подвижные и малоподвижные. В играх с прищепками развиваются тонкие движения пальцев, что благотворно влияет на речевую зону мозга. Выполняя пальчиками различные упражнения, ребёнок достигает хорошего развития мелкой моторики рук. Кисти рук приобретают хорошую подвижность, гибкость, исчезает скованность движений. Игры с прищепками развивают не только мелкую моторику рук, но и физические качества, а также воображение и речь, закрепляют сенсорные навыки и пространственные представления. Считаю, что игры с прищепками способствуют разностороннему развитию дошкольников. </a:t>
            </a:r>
          </a:p>
          <a:p>
            <a:pPr fontAlgn="auto">
              <a:spcBef>
                <a:spcPts val="0"/>
              </a:spcBef>
              <a:spcAft>
                <a:spcPts val="0"/>
              </a:spcAft>
              <a:defRPr/>
            </a:pPr>
            <a:r>
              <a:rPr lang="ru-RU" b="1" i="1" dirty="0">
                <a:solidFill>
                  <a:schemeClr val="accent6">
                    <a:lumMod val="50000"/>
                  </a:schemeClr>
                </a:solidFill>
                <a:latin typeface="+mn-lt"/>
              </a:rPr>
              <a:t>Проведение игр не требует особых затрат, вносит разнообразие и повышает интерес детей к физкультуре.</a:t>
            </a:r>
            <a:endParaRPr lang="ru-RU" dirty="0">
              <a:solidFill>
                <a:schemeClr val="accent6">
                  <a:lumMod val="50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57200" y="273050"/>
            <a:ext cx="3008313" cy="1643063"/>
          </a:xfrm>
        </p:spPr>
        <p:txBody>
          <a:bodyPr/>
          <a:lstStyle/>
          <a:p>
            <a:r>
              <a:rPr lang="ru-RU" smtClean="0">
                <a:solidFill>
                  <a:srgbClr val="FF0000"/>
                </a:solidFill>
              </a:rPr>
              <a:t>«Ёжики» изготовлены из клеёнки (2 слоя) внутри проложен картон  и все слои склеены между собой. </a:t>
            </a:r>
          </a:p>
        </p:txBody>
      </p:sp>
      <p:sp>
        <p:nvSpPr>
          <p:cNvPr id="3" name="Объект 2"/>
          <p:cNvSpPr>
            <a:spLocks noGrp="1"/>
          </p:cNvSpPr>
          <p:nvPr>
            <p:ph idx="1"/>
          </p:nvPr>
        </p:nvSpPr>
        <p:spPr>
          <a:xfrm>
            <a:off x="4716463" y="836613"/>
            <a:ext cx="4319587" cy="5289550"/>
          </a:xfrm>
        </p:spPr>
        <p:txBody>
          <a:bodyPr rtlCol="0">
            <a:normAutofit fontScale="70000" lnSpcReduction="20000"/>
          </a:bodyPr>
          <a:lstStyle/>
          <a:p>
            <a:pPr fontAlgn="auto">
              <a:spcAft>
                <a:spcPts val="0"/>
              </a:spcAft>
              <a:buFont typeface="Arial" panose="020B0604020202020204" pitchFamily="34" charset="0"/>
              <a:buChar char="•"/>
              <a:defRPr/>
            </a:pPr>
            <a:r>
              <a:rPr lang="ru-RU" b="1" dirty="0">
                <a:solidFill>
                  <a:srgbClr val="FF0000"/>
                </a:solidFill>
              </a:rPr>
              <a:t>Подвижная игра- эстафета «Надеваем шубку ежу»</a:t>
            </a:r>
            <a:endParaRPr lang="ru-RU" dirty="0">
              <a:solidFill>
                <a:srgbClr val="FF0000"/>
              </a:solidFill>
            </a:endParaRPr>
          </a:p>
          <a:p>
            <a:pPr fontAlgn="auto">
              <a:spcAft>
                <a:spcPts val="0"/>
              </a:spcAft>
              <a:buFont typeface="Arial" panose="020B0604020202020204" pitchFamily="34" charset="0"/>
              <a:buChar char="•"/>
              <a:defRPr/>
            </a:pPr>
            <a:r>
              <a:rPr lang="ru-RU" dirty="0"/>
              <a:t>Цель: Развивать мелкую моторику рук. Учить действовать по сигналу. Вызвать положительные эмоции детей в игре.</a:t>
            </a:r>
          </a:p>
          <a:p>
            <a:pPr fontAlgn="auto">
              <a:spcAft>
                <a:spcPts val="0"/>
              </a:spcAft>
              <a:buFont typeface="Arial" panose="020B0604020202020204" pitchFamily="34" charset="0"/>
              <a:buChar char="•"/>
              <a:defRPr/>
            </a:pPr>
            <a:r>
              <a:rPr lang="ru-RU" dirty="0"/>
              <a:t>Дети строятся двумя колоннами, у каждого в руках прищепка. На некотором расстоянии, на столе, лежат "</a:t>
            </a:r>
            <a:r>
              <a:rPr lang="ru-RU" dirty="0" smtClean="0"/>
              <a:t>ежики». </a:t>
            </a:r>
            <a:r>
              <a:rPr lang="ru-RU" dirty="0"/>
              <a:t>Ребята, по очереди, бегут к столу и пристегивают прищепку на спину "ежу". Команда, быстрее справившаяся с заданием, побеждает</a:t>
            </a:r>
          </a:p>
        </p:txBody>
      </p:sp>
      <p:sp>
        <p:nvSpPr>
          <p:cNvPr id="15363" name="Текст 3"/>
          <p:cNvSpPr>
            <a:spLocks noGrp="1"/>
          </p:cNvSpPr>
          <p:nvPr>
            <p:ph type="body" sz="half" idx="2"/>
          </p:nvPr>
        </p:nvSpPr>
        <p:spPr>
          <a:xfrm>
            <a:off x="457200" y="2276475"/>
            <a:ext cx="2674938" cy="3849688"/>
          </a:xfrm>
        </p:spPr>
        <p:txBody>
          <a:bodyPr/>
          <a:lstStyle/>
          <a:p>
            <a:r>
              <a:rPr lang="ru-RU" smtClean="0"/>
              <a:t>"</a:t>
            </a:r>
          </a:p>
        </p:txBody>
      </p:sp>
      <p:pic>
        <p:nvPicPr>
          <p:cNvPr id="15364" name="Рисунок 4"/>
          <p:cNvPicPr>
            <a:picLocks noChangeAspect="1"/>
          </p:cNvPicPr>
          <p:nvPr/>
        </p:nvPicPr>
        <p:blipFill>
          <a:blip r:embed="rId2"/>
          <a:srcRect/>
          <a:stretch>
            <a:fillRect/>
          </a:stretch>
        </p:blipFill>
        <p:spPr bwMode="auto">
          <a:xfrm>
            <a:off x="323850" y="2349500"/>
            <a:ext cx="4392613"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p:txBody>
          <a:bodyPr rtlCol="0">
            <a:normAutofit fontScale="47500" lnSpcReduction="20000"/>
          </a:bodyPr>
          <a:lstStyle/>
          <a:p>
            <a:pPr fontAlgn="auto">
              <a:spcAft>
                <a:spcPts val="0"/>
              </a:spcAft>
              <a:buFont typeface="Arial" panose="020B0604020202020204" pitchFamily="34" charset="0"/>
              <a:buChar char="•"/>
              <a:defRPr/>
            </a:pPr>
            <a:r>
              <a:rPr lang="ru-RU" b="1" dirty="0" smtClean="0">
                <a:solidFill>
                  <a:srgbClr val="FF0000"/>
                </a:solidFill>
              </a:rPr>
              <a:t>Подвижная игра «Салки с прищепками»</a:t>
            </a:r>
            <a:endParaRPr lang="ru-RU" dirty="0" smtClean="0">
              <a:solidFill>
                <a:srgbClr val="FF0000"/>
              </a:solidFill>
            </a:endParaRPr>
          </a:p>
          <a:p>
            <a:pPr fontAlgn="auto">
              <a:spcAft>
                <a:spcPts val="0"/>
              </a:spcAft>
              <a:buFont typeface="Arial" panose="020B0604020202020204" pitchFamily="34" charset="0"/>
              <a:buChar char="•"/>
              <a:defRPr/>
            </a:pPr>
            <a:r>
              <a:rPr lang="ru-RU" i="1" dirty="0" smtClean="0"/>
              <a:t>Оборудование:</a:t>
            </a:r>
            <a:r>
              <a:rPr lang="ru-RU" dirty="0" smtClean="0"/>
              <a:t> прищепки.</a:t>
            </a:r>
            <a:br>
              <a:rPr lang="ru-RU" dirty="0" smtClean="0"/>
            </a:br>
            <a:r>
              <a:rPr lang="ru-RU" i="1" dirty="0" smtClean="0"/>
              <a:t>Описание игр .</a:t>
            </a:r>
            <a:endParaRPr lang="ru-RU" dirty="0" smtClean="0"/>
          </a:p>
          <a:p>
            <a:pPr fontAlgn="auto">
              <a:spcAft>
                <a:spcPts val="0"/>
              </a:spcAft>
              <a:buFont typeface="Arial" panose="020B0604020202020204" pitchFamily="34" charset="0"/>
              <a:buChar char="•"/>
              <a:defRPr/>
            </a:pPr>
            <a:r>
              <a:rPr lang="ru-RU" dirty="0" smtClean="0"/>
              <a:t>Подвижная игра для детей от 5 лет. Выбирают считалкой двух-трех «ловцов». Количество ловцов зависит от количества играющих. Если детей совсем мало, то можно выбрать и одного. На одежду «ловцам» прикрепляют несколько прищепок – каждому ловцу своего цвета. Теперь их задача поймать как можно больше детей. И на каждого, кого поймает, «ловец» перевешивает с себя прищепку. Игрок не имеет право перевешивать эту прищепку на кого-нибудь еще! Побеждает тот «ловец», который первым освободиться от прищепок. А игроки, «наловившие» больше всех прищепок, становятся новыми «ловцами».</a:t>
            </a:r>
          </a:p>
          <a:p>
            <a:pPr fontAlgn="auto">
              <a:spcAft>
                <a:spcPts val="0"/>
              </a:spcAft>
              <a:buFont typeface="Arial" panose="020B0604020202020204" pitchFamily="34" charset="0"/>
              <a:buChar char="•"/>
              <a:defRPr/>
            </a:pPr>
            <a:r>
              <a:rPr lang="ru-RU" dirty="0" smtClean="0"/>
              <a:t>Для </a:t>
            </a:r>
            <a:r>
              <a:rPr lang="ru-RU" i="1" dirty="0" smtClean="0"/>
              <a:t>малышей </a:t>
            </a:r>
            <a:r>
              <a:rPr lang="ru-RU" dirty="0" smtClean="0"/>
              <a:t>правила игры можно упростить, приблизив их к обыкновенным салкам. «Ловец» получает всего одну прищепку. Как только он поймает кого-нибудь из детей, он перецепляет на него прищепку и салкой-</a:t>
            </a:r>
            <a:r>
              <a:rPr lang="ru-RU" dirty="0" err="1" smtClean="0"/>
              <a:t>ловишкой</a:t>
            </a:r>
            <a:r>
              <a:rPr lang="ru-RU" dirty="0" smtClean="0"/>
              <a:t> становиться уже пойманный ребенок.</a:t>
            </a:r>
          </a:p>
          <a:p>
            <a:pPr fontAlgn="auto">
              <a:spcAft>
                <a:spcPts val="0"/>
              </a:spcAft>
              <a:buFont typeface="Arial" panose="020B0604020202020204" pitchFamily="34" charset="0"/>
              <a:buChar char="•"/>
              <a:defRPr/>
            </a:pPr>
            <a:r>
              <a:rPr lang="ru-RU" dirty="0" smtClean="0"/>
              <a:t>Можно изменить правила этой веселой подвижной игры. По одной-две прищепке вешают на всех участников, кроме «ловцов».  Поймав кого-нибудь из детей, «ловец» снимает с него прищепку и перецепляет ее на свою одежду. Игроки, у которых не осталось уже прищепок выходят из игры. Лучше всего играть в такие салки с прищепками на время, например, пока звучит музыка или по сигналу взрослого ведущего. Побеждает тот «ловец», у которого будет больше всех прищепок</a:t>
            </a:r>
            <a:endParaRPr lang="ru-RU" dirty="0"/>
          </a:p>
        </p:txBody>
      </p:sp>
      <p:sp>
        <p:nvSpPr>
          <p:cNvPr id="16387" name="Текст 3"/>
          <p:cNvSpPr>
            <a:spLocks noGrp="1"/>
          </p:cNvSpPr>
          <p:nvPr>
            <p:ph type="body" sz="half" idx="2"/>
          </p:nvPr>
        </p:nvSpPr>
        <p:spPr>
          <a:xfrm>
            <a:off x="457200" y="1435100"/>
            <a:ext cx="3322638" cy="4730750"/>
          </a:xfrm>
        </p:spPr>
        <p:txBody>
          <a:bodyPr/>
          <a:lstStyle/>
          <a:p>
            <a:endParaRPr lang="ru-RU" smtClean="0"/>
          </a:p>
        </p:txBody>
      </p:sp>
      <p:pic>
        <p:nvPicPr>
          <p:cNvPr id="16388" name="Рисунок 4"/>
          <p:cNvPicPr>
            <a:picLocks noChangeAspect="1"/>
          </p:cNvPicPr>
          <p:nvPr/>
        </p:nvPicPr>
        <p:blipFill>
          <a:blip r:embed="rId2"/>
          <a:srcRect/>
          <a:stretch>
            <a:fillRect/>
          </a:stretch>
        </p:blipFill>
        <p:spPr bwMode="auto">
          <a:xfrm>
            <a:off x="179388" y="1989138"/>
            <a:ext cx="3529012"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p:txBody>
          <a:bodyPr rtlCol="0">
            <a:normAutofit fontScale="62500" lnSpcReduction="20000"/>
          </a:bodyPr>
          <a:lstStyle/>
          <a:p>
            <a:pPr fontAlgn="auto">
              <a:spcAft>
                <a:spcPts val="0"/>
              </a:spcAft>
              <a:buFont typeface="Arial" panose="020B0604020202020204" pitchFamily="34" charset="0"/>
              <a:buChar char="•"/>
              <a:defRPr/>
            </a:pPr>
            <a:r>
              <a:rPr lang="ru-RU" b="1" dirty="0">
                <a:solidFill>
                  <a:srgbClr val="FF0000"/>
                </a:solidFill>
              </a:rPr>
              <a:t>«</a:t>
            </a:r>
            <a:r>
              <a:rPr lang="ru-RU" b="1" dirty="0" err="1">
                <a:solidFill>
                  <a:srgbClr val="FF0000"/>
                </a:solidFill>
              </a:rPr>
              <a:t>Ловишка</a:t>
            </a:r>
            <a:r>
              <a:rPr lang="ru-RU" b="1" dirty="0">
                <a:solidFill>
                  <a:srgbClr val="FF0000"/>
                </a:solidFill>
              </a:rPr>
              <a:t> с прищепками»</a:t>
            </a:r>
            <a:r>
              <a:rPr lang="ru-RU" i="1" dirty="0">
                <a:solidFill>
                  <a:srgbClr val="FF0000"/>
                </a:solidFill>
              </a:rPr>
              <a:t>.</a:t>
            </a:r>
            <a:endParaRPr lang="ru-RU" dirty="0">
              <a:solidFill>
                <a:srgbClr val="FF0000"/>
              </a:solidFill>
            </a:endParaRPr>
          </a:p>
          <a:p>
            <a:pPr fontAlgn="auto">
              <a:spcAft>
                <a:spcPts val="0"/>
              </a:spcAft>
              <a:buFont typeface="Arial" panose="020B0604020202020204" pitchFamily="34" charset="0"/>
              <a:buChar char="•"/>
              <a:defRPr/>
            </a:pPr>
            <a:r>
              <a:rPr lang="ru-RU" i="1" dirty="0"/>
              <a:t>Оборудование:</a:t>
            </a:r>
            <a:r>
              <a:rPr lang="ru-RU" dirty="0"/>
              <a:t> прищепки </a:t>
            </a:r>
          </a:p>
          <a:p>
            <a:pPr fontAlgn="auto">
              <a:spcAft>
                <a:spcPts val="0"/>
              </a:spcAft>
              <a:buFont typeface="Arial" panose="020B0604020202020204" pitchFamily="34" charset="0"/>
              <a:buChar char="•"/>
              <a:defRPr/>
            </a:pPr>
            <a:r>
              <a:rPr lang="ru-RU" i="1" dirty="0"/>
              <a:t>Описание игры </a:t>
            </a:r>
            <a:r>
              <a:rPr lang="ru-RU" i="1" dirty="0" smtClean="0"/>
              <a:t>.</a:t>
            </a:r>
          </a:p>
          <a:p>
            <a:pPr fontAlgn="auto">
              <a:spcAft>
                <a:spcPts val="0"/>
              </a:spcAft>
              <a:buFont typeface="Arial" panose="020B0604020202020204" pitchFamily="34" charset="0"/>
              <a:buChar char="•"/>
              <a:defRPr/>
            </a:pPr>
            <a:r>
              <a:rPr lang="ru-RU" dirty="0" smtClean="0"/>
              <a:t>Дети </a:t>
            </a:r>
            <a:r>
              <a:rPr lang="ru-RU" dirty="0"/>
              <a:t>хором повторяют слова:</a:t>
            </a:r>
          </a:p>
          <a:p>
            <a:pPr fontAlgn="auto">
              <a:spcAft>
                <a:spcPts val="0"/>
              </a:spcAft>
              <a:buFont typeface="Arial" panose="020B0604020202020204" pitchFamily="34" charset="0"/>
              <a:buChar char="•"/>
              <a:defRPr/>
            </a:pPr>
            <a:r>
              <a:rPr lang="ru-RU" dirty="0"/>
              <a:t>От </a:t>
            </a:r>
            <a:r>
              <a:rPr lang="ru-RU" dirty="0" err="1"/>
              <a:t>ловишки</a:t>
            </a:r>
            <a:r>
              <a:rPr lang="ru-RU" dirty="0"/>
              <a:t> убегаем,</a:t>
            </a:r>
          </a:p>
          <a:p>
            <a:pPr fontAlgn="auto">
              <a:spcAft>
                <a:spcPts val="0"/>
              </a:spcAft>
              <a:buFont typeface="Arial" panose="020B0604020202020204" pitchFamily="34" charset="0"/>
              <a:buChar char="•"/>
              <a:defRPr/>
            </a:pPr>
            <a:r>
              <a:rPr lang="ru-RU" dirty="0"/>
              <a:t>А он прищепки прицепляет.</a:t>
            </a:r>
          </a:p>
          <a:p>
            <a:pPr fontAlgn="auto">
              <a:spcAft>
                <a:spcPts val="0"/>
              </a:spcAft>
              <a:buFont typeface="Arial" panose="020B0604020202020204" pitchFamily="34" charset="0"/>
              <a:buChar char="•"/>
              <a:defRPr/>
            </a:pPr>
            <a:r>
              <a:rPr lang="ru-RU" dirty="0"/>
              <a:t>У кого их будет две –</a:t>
            </a:r>
          </a:p>
          <a:p>
            <a:pPr fontAlgn="auto">
              <a:spcAft>
                <a:spcPts val="0"/>
              </a:spcAft>
              <a:buFont typeface="Arial" panose="020B0604020202020204" pitchFamily="34" charset="0"/>
              <a:buChar char="•"/>
              <a:defRPr/>
            </a:pPr>
            <a:r>
              <a:rPr lang="ru-RU" dirty="0"/>
              <a:t>Тот играет в стороне.</a:t>
            </a:r>
          </a:p>
          <a:p>
            <a:pPr fontAlgn="auto">
              <a:spcAft>
                <a:spcPts val="0"/>
              </a:spcAft>
              <a:buFont typeface="Arial" panose="020B0604020202020204" pitchFamily="34" charset="0"/>
              <a:buChar char="•"/>
              <a:defRPr/>
            </a:pPr>
            <a:r>
              <a:rPr lang="ru-RU" dirty="0"/>
              <a:t>Если мячик он забросит,</a:t>
            </a:r>
          </a:p>
          <a:p>
            <a:pPr fontAlgn="auto">
              <a:spcAft>
                <a:spcPts val="0"/>
              </a:spcAft>
              <a:buFont typeface="Arial" panose="020B0604020202020204" pitchFamily="34" charset="0"/>
              <a:buChar char="•"/>
              <a:defRPr/>
            </a:pPr>
            <a:r>
              <a:rPr lang="ru-RU" dirty="0"/>
              <a:t>То в игру - милости просим</a:t>
            </a:r>
            <a:r>
              <a:rPr lang="ru-RU" dirty="0" smtClean="0"/>
              <a:t>.</a:t>
            </a:r>
          </a:p>
          <a:p>
            <a:pPr fontAlgn="auto">
              <a:spcAft>
                <a:spcPts val="0"/>
              </a:spcAft>
              <a:buFont typeface="Arial" panose="020B0604020202020204" pitchFamily="34" charset="0"/>
              <a:buChar char="•"/>
              <a:defRPr/>
            </a:pPr>
            <a:endParaRPr lang="ru-RU" dirty="0"/>
          </a:p>
          <a:p>
            <a:pPr fontAlgn="auto">
              <a:spcAft>
                <a:spcPts val="0"/>
              </a:spcAft>
              <a:buFont typeface="Arial" panose="020B0604020202020204" pitchFamily="34" charset="0"/>
              <a:buChar char="•"/>
              <a:defRPr/>
            </a:pPr>
            <a:r>
              <a:rPr lang="ru-RU" dirty="0" err="1"/>
              <a:t>Ловишка</a:t>
            </a:r>
            <a:r>
              <a:rPr lang="ru-RU" dirty="0"/>
              <a:t> с прищепками догоняет детей. Если он кого-то догнал - прицепляет на одежду прищепку. Дети с двумя прищепками (проигравшие) отходят в сторону и выполняют задание (забрасывают шарик в корзину с определённого расстояния), затем возвращаются в игру.</a:t>
            </a:r>
          </a:p>
          <a:p>
            <a:pPr fontAlgn="auto">
              <a:spcAft>
                <a:spcPts val="0"/>
              </a:spcAft>
              <a:buFont typeface="Arial" panose="020B0604020202020204" pitchFamily="34" charset="0"/>
              <a:buChar char="•"/>
              <a:defRPr/>
            </a:pPr>
            <a:endParaRPr lang="ru-RU" dirty="0"/>
          </a:p>
        </p:txBody>
      </p:sp>
      <p:sp>
        <p:nvSpPr>
          <p:cNvPr id="17411" name="Текст 3"/>
          <p:cNvSpPr>
            <a:spLocks noGrp="1"/>
          </p:cNvSpPr>
          <p:nvPr>
            <p:ph type="body" sz="half" idx="2"/>
          </p:nvPr>
        </p:nvSpPr>
        <p:spPr/>
        <p:txBody>
          <a:bodyPr/>
          <a:lstStyle/>
          <a:p>
            <a:endParaRPr lang="ru-RU" smtClean="0"/>
          </a:p>
        </p:txBody>
      </p:sp>
      <p:pic>
        <p:nvPicPr>
          <p:cNvPr id="17412" name="Рисунок 4"/>
          <p:cNvPicPr>
            <a:picLocks noChangeAspect="1"/>
          </p:cNvPicPr>
          <p:nvPr/>
        </p:nvPicPr>
        <p:blipFill>
          <a:blip r:embed="rId2"/>
          <a:srcRect/>
          <a:stretch>
            <a:fillRect/>
          </a:stretch>
        </p:blipFill>
        <p:spPr bwMode="auto">
          <a:xfrm>
            <a:off x="427038" y="908050"/>
            <a:ext cx="304165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endParaRPr lang="ru-RU" smtClean="0"/>
          </a:p>
        </p:txBody>
      </p:sp>
      <p:pic>
        <p:nvPicPr>
          <p:cNvPr id="18434" name="Объект 4"/>
          <p:cNvPicPr>
            <a:picLocks noGrp="1" noChangeAspect="1"/>
          </p:cNvPicPr>
          <p:nvPr>
            <p:ph idx="1"/>
          </p:nvPr>
        </p:nvPicPr>
        <p:blipFill>
          <a:blip r:embed="rId2"/>
          <a:srcRect/>
          <a:stretch>
            <a:fillRect/>
          </a:stretch>
        </p:blipFill>
        <p:spPr>
          <a:xfrm>
            <a:off x="4140200" y="188913"/>
            <a:ext cx="4368800" cy="3405187"/>
          </a:xfrm>
        </p:spPr>
      </p:pic>
      <p:sp>
        <p:nvSpPr>
          <p:cNvPr id="4" name="Текст 3"/>
          <p:cNvSpPr>
            <a:spLocks noGrp="1"/>
          </p:cNvSpPr>
          <p:nvPr>
            <p:ph type="body" sz="half" idx="2"/>
          </p:nvPr>
        </p:nvSpPr>
        <p:spPr>
          <a:xfrm>
            <a:off x="457200" y="1773238"/>
            <a:ext cx="3008313" cy="4352925"/>
          </a:xfrm>
        </p:spPr>
        <p:txBody>
          <a:bodyPr rtlCol="0">
            <a:normAutofit fontScale="85000" lnSpcReduction="10000"/>
          </a:bodyPr>
          <a:lstStyle/>
          <a:p>
            <a:pPr fontAlgn="auto">
              <a:spcAft>
                <a:spcPts val="0"/>
              </a:spcAft>
              <a:buFont typeface="Arial" panose="020B0604020202020204" pitchFamily="34" charset="0"/>
              <a:buNone/>
              <a:defRPr/>
            </a:pPr>
            <a:r>
              <a:rPr lang="ru-RU" b="1" dirty="0" smtClean="0">
                <a:solidFill>
                  <a:srgbClr val="FF0000"/>
                </a:solidFill>
              </a:rPr>
              <a:t>.Игра </a:t>
            </a:r>
            <a:r>
              <a:rPr lang="ru-RU" b="1" dirty="0">
                <a:solidFill>
                  <a:srgbClr val="FF0000"/>
                </a:solidFill>
              </a:rPr>
              <a:t>«Найди пару»</a:t>
            </a:r>
            <a:endParaRPr lang="ru-RU" dirty="0">
              <a:solidFill>
                <a:srgbClr val="FF0000"/>
              </a:solidFill>
            </a:endParaRPr>
          </a:p>
          <a:p>
            <a:pPr fontAlgn="auto">
              <a:spcAft>
                <a:spcPts val="0"/>
              </a:spcAft>
              <a:buFont typeface="Arial" panose="020B0604020202020204" pitchFamily="34" charset="0"/>
              <a:buNone/>
              <a:defRPr/>
            </a:pPr>
            <a:r>
              <a:rPr lang="ru-RU" dirty="0"/>
              <a:t>Детям на одежду прикрепляют прищепку. Играет музыка –дети двигаются, выполняют различные двигательные задания. После прекращения музыки нужно по цвету прищепки найти пару, тройку или другое количество человек и образовать круг. Лишний выбывает</a:t>
            </a:r>
            <a:r>
              <a:rPr lang="ru-RU" dirty="0" smtClean="0"/>
              <a:t>.</a:t>
            </a:r>
          </a:p>
          <a:p>
            <a:pPr fontAlgn="auto">
              <a:spcAft>
                <a:spcPts val="0"/>
              </a:spcAft>
              <a:buFont typeface="Arial" panose="020B0604020202020204" pitchFamily="34" charset="0"/>
              <a:buNone/>
              <a:defRPr/>
            </a:pPr>
            <a:endParaRPr lang="ru-RU" dirty="0"/>
          </a:p>
          <a:p>
            <a:pPr fontAlgn="auto">
              <a:spcAft>
                <a:spcPts val="0"/>
              </a:spcAft>
              <a:buFont typeface="Arial" panose="020B0604020202020204" pitchFamily="34" charset="0"/>
              <a:buNone/>
              <a:defRPr/>
            </a:pPr>
            <a:r>
              <a:rPr lang="ru-RU" dirty="0" smtClean="0">
                <a:solidFill>
                  <a:srgbClr val="FF0000"/>
                </a:solidFill>
              </a:rPr>
              <a:t>.</a:t>
            </a:r>
            <a:r>
              <a:rPr lang="ru-RU" b="1" dirty="0" smtClean="0">
                <a:solidFill>
                  <a:srgbClr val="FF0000"/>
                </a:solidFill>
              </a:rPr>
              <a:t>Эстафета</a:t>
            </a:r>
            <a:r>
              <a:rPr lang="ru-RU" b="1" dirty="0">
                <a:solidFill>
                  <a:srgbClr val="FF0000"/>
                </a:solidFill>
              </a:rPr>
              <a:t> «Перенеси предмет</a:t>
            </a:r>
            <a:r>
              <a:rPr lang="ru-RU" b="1" dirty="0" smtClean="0">
                <a:solidFill>
                  <a:srgbClr val="FF0000"/>
                </a:solidFill>
              </a:rPr>
              <a:t>».</a:t>
            </a:r>
          </a:p>
          <a:p>
            <a:pPr fontAlgn="auto">
              <a:spcAft>
                <a:spcPts val="0"/>
              </a:spcAft>
              <a:buFont typeface="Arial" panose="020B0604020202020204" pitchFamily="34" charset="0"/>
              <a:buNone/>
              <a:defRPr/>
            </a:pPr>
            <a:r>
              <a:rPr lang="ru-RU" dirty="0" smtClean="0"/>
              <a:t>Дети </a:t>
            </a:r>
            <a:r>
              <a:rPr lang="ru-RU" dirty="0"/>
              <a:t>делятся на две команды. Прищепкой переносим мелкие предметы от начала эстафеты до коробки. Кто быстрее</a:t>
            </a:r>
            <a:r>
              <a:rPr lang="ru-RU" dirty="0" smtClean="0"/>
              <a:t>.</a:t>
            </a:r>
          </a:p>
          <a:p>
            <a:pPr fontAlgn="auto">
              <a:spcAft>
                <a:spcPts val="0"/>
              </a:spcAft>
              <a:buFont typeface="Arial" panose="020B0604020202020204" pitchFamily="34" charset="0"/>
              <a:buNone/>
              <a:defRPr/>
            </a:pPr>
            <a:endParaRPr lang="ru-RU" dirty="0"/>
          </a:p>
          <a:p>
            <a:pPr fontAlgn="auto">
              <a:spcAft>
                <a:spcPts val="0"/>
              </a:spcAft>
              <a:buFont typeface="Arial" panose="020B0604020202020204" pitchFamily="34" charset="0"/>
              <a:buNone/>
              <a:defRPr/>
            </a:pPr>
            <a:r>
              <a:rPr lang="ru-RU" dirty="0"/>
              <a:t> </a:t>
            </a:r>
          </a:p>
          <a:p>
            <a:pPr fontAlgn="auto">
              <a:spcAft>
                <a:spcPts val="0"/>
              </a:spcAft>
              <a:buFont typeface="Arial" panose="020B0604020202020204" pitchFamily="34" charset="0"/>
              <a:buNone/>
              <a:defRPr/>
            </a:pPr>
            <a:r>
              <a:rPr lang="ru-RU" b="1" dirty="0">
                <a:solidFill>
                  <a:srgbClr val="FF0000"/>
                </a:solidFill>
              </a:rPr>
              <a:t>Эстафета «Гномики».</a:t>
            </a:r>
            <a:endParaRPr lang="ru-RU" dirty="0">
              <a:solidFill>
                <a:srgbClr val="FF0000"/>
              </a:solidFill>
            </a:endParaRPr>
          </a:p>
          <a:p>
            <a:pPr fontAlgn="auto">
              <a:spcAft>
                <a:spcPts val="0"/>
              </a:spcAft>
              <a:buFont typeface="Arial" panose="020B0604020202020204" pitchFamily="34" charset="0"/>
              <a:buNone/>
              <a:defRPr/>
            </a:pPr>
            <a:r>
              <a:rPr lang="ru-RU" dirty="0"/>
              <a:t>Дети делятся на две команды. На расстоянии протянута веревка с прищепками двух цветов вперемешку. Гномики-прищепки пошли гулять и заблудились. Нужно вернуть гномиков домой- в коробку. Задача ребенка снять прищепку </a:t>
            </a:r>
          </a:p>
        </p:txBody>
      </p:sp>
      <p:pic>
        <p:nvPicPr>
          <p:cNvPr id="18436" name="Рисунок 5"/>
          <p:cNvPicPr>
            <a:picLocks noChangeAspect="1"/>
          </p:cNvPicPr>
          <p:nvPr/>
        </p:nvPicPr>
        <p:blipFill>
          <a:blip r:embed="rId3"/>
          <a:srcRect/>
          <a:stretch>
            <a:fillRect/>
          </a:stretch>
        </p:blipFill>
        <p:spPr bwMode="auto">
          <a:xfrm>
            <a:off x="4067175" y="3716338"/>
            <a:ext cx="4441825" cy="3025775"/>
          </a:xfrm>
          <a:prstGeom prst="rect">
            <a:avLst/>
          </a:prstGeom>
          <a:noFill/>
          <a:ln w="9525">
            <a:noFill/>
            <a:miter lim="800000"/>
            <a:headEnd/>
            <a:tailEnd/>
          </a:ln>
        </p:spPr>
      </p:pic>
      <p:pic>
        <p:nvPicPr>
          <p:cNvPr id="18437" name="Picture 2" descr="G:\ПРИЩЕПКИ\прищепка6.jpg"/>
          <p:cNvPicPr>
            <a:picLocks noChangeAspect="1" noChangeArrowheads="1"/>
          </p:cNvPicPr>
          <p:nvPr/>
        </p:nvPicPr>
        <p:blipFill>
          <a:blip r:embed="rId4"/>
          <a:srcRect/>
          <a:stretch>
            <a:fillRect/>
          </a:stretch>
        </p:blipFill>
        <p:spPr bwMode="auto">
          <a:xfrm>
            <a:off x="395288" y="188913"/>
            <a:ext cx="29527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a:xfrm>
            <a:off x="3575050" y="273050"/>
            <a:ext cx="5389563" cy="5853113"/>
          </a:xfrm>
        </p:spPr>
        <p:txBody>
          <a:bodyPr rtlCol="0">
            <a:normAutofit fontScale="62500" lnSpcReduction="20000"/>
          </a:bodyPr>
          <a:lstStyle/>
          <a:p>
            <a:pPr fontAlgn="auto">
              <a:spcAft>
                <a:spcPts val="0"/>
              </a:spcAft>
              <a:buFont typeface="Arial" panose="020B0604020202020204" pitchFamily="34" charset="0"/>
              <a:buChar char="•"/>
              <a:defRPr/>
            </a:pPr>
            <a:r>
              <a:rPr lang="ru-RU" b="1" dirty="0" smtClean="0">
                <a:solidFill>
                  <a:srgbClr val="FF0000"/>
                </a:solidFill>
              </a:rPr>
              <a:t>Эстафета  </a:t>
            </a:r>
            <a:r>
              <a:rPr lang="ru-RU" b="1" dirty="0">
                <a:solidFill>
                  <a:srgbClr val="FF0000"/>
                </a:solidFill>
              </a:rPr>
              <a:t>«Бусы»</a:t>
            </a:r>
            <a:endParaRPr lang="ru-RU" dirty="0">
              <a:solidFill>
                <a:srgbClr val="FF0000"/>
              </a:solidFill>
            </a:endParaRPr>
          </a:p>
          <a:p>
            <a:pPr fontAlgn="auto">
              <a:spcAft>
                <a:spcPts val="0"/>
              </a:spcAft>
              <a:buFont typeface="Arial" panose="020B0604020202020204" pitchFamily="34" charset="0"/>
              <a:buChar char="•"/>
              <a:defRPr/>
            </a:pPr>
            <a:r>
              <a:rPr lang="ru-RU" dirty="0"/>
              <a:t> </a:t>
            </a:r>
            <a:r>
              <a:rPr lang="ru-RU" i="1" dirty="0"/>
              <a:t>(для праздничных развлечений- «День матери», «8 марта»)</a:t>
            </a:r>
          </a:p>
          <a:p>
            <a:pPr fontAlgn="auto">
              <a:spcAft>
                <a:spcPts val="0"/>
              </a:spcAft>
              <a:buFont typeface="Arial" panose="020B0604020202020204" pitchFamily="34" charset="0"/>
              <a:buChar char="•"/>
              <a:defRPr/>
            </a:pPr>
            <a:r>
              <a:rPr lang="ru-RU" dirty="0" err="1"/>
              <a:t>Реквизит:два</a:t>
            </a:r>
            <a:r>
              <a:rPr lang="ru-RU" dirty="0"/>
              <a:t> набора разноцветных прищепок, два </a:t>
            </a:r>
            <a:r>
              <a:rPr lang="ru-RU" dirty="0" smtClean="0"/>
              <a:t>шнурка или ленточки </a:t>
            </a:r>
            <a:r>
              <a:rPr lang="ru-RU" dirty="0"/>
              <a:t>длиной 50-70 см. Задание: из разноцветных прищепок, нанизывая их на шнурок, собрать красивые бусы. </a:t>
            </a:r>
            <a:endParaRPr lang="ru-RU" dirty="0" smtClean="0"/>
          </a:p>
          <a:p>
            <a:pPr fontAlgn="auto">
              <a:spcAft>
                <a:spcPts val="0"/>
              </a:spcAft>
              <a:buFont typeface="Arial" panose="020B0604020202020204" pitchFamily="34" charset="0"/>
              <a:buChar char="•"/>
              <a:defRPr/>
            </a:pPr>
            <a:r>
              <a:rPr lang="ru-RU" dirty="0" smtClean="0"/>
              <a:t>Какая </a:t>
            </a:r>
            <a:r>
              <a:rPr lang="ru-RU" dirty="0"/>
              <a:t>команда справится с заданием быстрее, та и </a:t>
            </a:r>
            <a:r>
              <a:rPr lang="ru-RU" dirty="0" smtClean="0"/>
              <a:t>победит.</a:t>
            </a:r>
            <a:r>
              <a:rPr lang="ru-RU" b="1" dirty="0"/>
              <a:t> </a:t>
            </a:r>
            <a:endParaRPr lang="ru-RU" b="1" dirty="0" smtClean="0"/>
          </a:p>
          <a:p>
            <a:pPr fontAlgn="auto">
              <a:spcAft>
                <a:spcPts val="0"/>
              </a:spcAft>
              <a:buFont typeface="Arial" panose="020B0604020202020204" pitchFamily="34" charset="0"/>
              <a:buChar char="•"/>
              <a:defRPr/>
            </a:pPr>
            <a:endParaRPr lang="ru-RU" b="1" dirty="0" smtClean="0"/>
          </a:p>
          <a:p>
            <a:pPr fontAlgn="auto">
              <a:spcAft>
                <a:spcPts val="0"/>
              </a:spcAft>
              <a:buFont typeface="Arial" panose="020B0604020202020204" pitchFamily="34" charset="0"/>
              <a:buChar char="•"/>
              <a:defRPr/>
            </a:pPr>
            <a:r>
              <a:rPr lang="ru-RU" b="1" dirty="0" smtClean="0">
                <a:solidFill>
                  <a:srgbClr val="FF0000"/>
                </a:solidFill>
              </a:rPr>
              <a:t>Веселая </a:t>
            </a:r>
            <a:r>
              <a:rPr lang="ru-RU" b="1" dirty="0">
                <a:solidFill>
                  <a:srgbClr val="FF0000"/>
                </a:solidFill>
              </a:rPr>
              <a:t>эстафета с родителями.</a:t>
            </a:r>
            <a:endParaRPr lang="ru-RU" dirty="0">
              <a:solidFill>
                <a:srgbClr val="FF0000"/>
              </a:solidFill>
            </a:endParaRPr>
          </a:p>
          <a:p>
            <a:pPr fontAlgn="auto">
              <a:spcAft>
                <a:spcPts val="0"/>
              </a:spcAft>
              <a:buFont typeface="Arial" panose="020B0604020202020204" pitchFamily="34" charset="0"/>
              <a:buChar char="•"/>
              <a:defRPr/>
            </a:pPr>
            <a:r>
              <a:rPr lang="ru-RU" dirty="0"/>
              <a:t>Реквизит: бельевые прищепки, обручи 10 шт.</a:t>
            </a:r>
          </a:p>
          <a:p>
            <a:pPr fontAlgn="auto">
              <a:spcAft>
                <a:spcPts val="0"/>
              </a:spcAft>
              <a:buFont typeface="Arial" panose="020B0604020202020204" pitchFamily="34" charset="0"/>
              <a:buChar char="•"/>
              <a:defRPr/>
            </a:pPr>
            <a:r>
              <a:rPr lang="ru-RU" dirty="0"/>
              <a:t>Две команды детей и от каждой команды один родитель.</a:t>
            </a:r>
          </a:p>
          <a:p>
            <a:pPr fontAlgn="auto">
              <a:spcAft>
                <a:spcPts val="0"/>
              </a:spcAft>
              <a:buFont typeface="Arial" panose="020B0604020202020204" pitchFamily="34" charset="0"/>
              <a:buChar char="•"/>
              <a:defRPr/>
            </a:pPr>
            <a:r>
              <a:rPr lang="ru-RU" dirty="0"/>
              <a:t>Задание: Команды строятся напротив родителей. Кто быстрее прицепит прищепки к одежде родителей, перепрыгивая из обруча в обруч. Прищепки можно цеплять на одежду на головной убор и т.п. </a:t>
            </a:r>
          </a:p>
          <a:p>
            <a:pPr fontAlgn="auto">
              <a:spcAft>
                <a:spcPts val="0"/>
              </a:spcAft>
              <a:buFont typeface="Arial" panose="020B0604020202020204" pitchFamily="34" charset="0"/>
              <a:buChar char="•"/>
              <a:defRPr/>
            </a:pPr>
            <a:endParaRPr lang="ru-RU" dirty="0"/>
          </a:p>
          <a:p>
            <a:pPr fontAlgn="auto">
              <a:spcAft>
                <a:spcPts val="0"/>
              </a:spcAft>
              <a:buFont typeface="Arial" panose="020B0604020202020204" pitchFamily="34" charset="0"/>
              <a:buChar char="•"/>
              <a:defRPr/>
            </a:pPr>
            <a:endParaRPr lang="ru-RU" dirty="0"/>
          </a:p>
        </p:txBody>
      </p:sp>
      <p:sp>
        <p:nvSpPr>
          <p:cNvPr id="19459" name="Текст 3"/>
          <p:cNvSpPr>
            <a:spLocks noGrp="1"/>
          </p:cNvSpPr>
          <p:nvPr>
            <p:ph type="body" sz="half" idx="2"/>
          </p:nvPr>
        </p:nvSpPr>
        <p:spPr/>
        <p:txBody>
          <a:bodyPr/>
          <a:lstStyle/>
          <a:p>
            <a:endParaRPr lang="ru-RU" smtClean="0"/>
          </a:p>
        </p:txBody>
      </p:sp>
      <p:pic>
        <p:nvPicPr>
          <p:cNvPr id="19460" name="Рисунок 4"/>
          <p:cNvPicPr>
            <a:picLocks noChangeAspect="1"/>
          </p:cNvPicPr>
          <p:nvPr/>
        </p:nvPicPr>
        <p:blipFill>
          <a:blip r:embed="rId2"/>
          <a:srcRect/>
          <a:stretch>
            <a:fillRect/>
          </a:stretch>
        </p:blipFill>
        <p:spPr bwMode="auto">
          <a:xfrm>
            <a:off x="250825" y="2205038"/>
            <a:ext cx="3313113"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a:xfrm>
            <a:off x="4643438" y="620713"/>
            <a:ext cx="3960812" cy="5329237"/>
          </a:xfrm>
        </p:spPr>
        <p:txBody>
          <a:bodyPr rtlCol="0">
            <a:normAutofit fontScale="55000" lnSpcReduction="20000"/>
          </a:bodyPr>
          <a:lstStyle/>
          <a:p>
            <a:pPr fontAlgn="auto">
              <a:spcAft>
                <a:spcPts val="0"/>
              </a:spcAft>
              <a:buFont typeface="Arial" panose="020B0604020202020204" pitchFamily="34" charset="0"/>
              <a:buChar char="•"/>
              <a:defRPr/>
            </a:pPr>
            <a:r>
              <a:rPr lang="ru-RU" b="1" dirty="0" smtClean="0">
                <a:solidFill>
                  <a:srgbClr val="FF0000"/>
                </a:solidFill>
              </a:rPr>
              <a:t>Эстафета «Наряди сладкоежку»</a:t>
            </a:r>
            <a:endParaRPr lang="ru-RU" dirty="0">
              <a:solidFill>
                <a:srgbClr val="FF0000"/>
              </a:solidFill>
            </a:endParaRPr>
          </a:p>
          <a:p>
            <a:pPr fontAlgn="auto">
              <a:spcAft>
                <a:spcPts val="0"/>
              </a:spcAft>
              <a:buFont typeface="Arial" panose="020B0604020202020204" pitchFamily="34" charset="0"/>
              <a:buChar char="•"/>
              <a:defRPr/>
            </a:pPr>
            <a:r>
              <a:rPr lang="ru-RU" dirty="0"/>
              <a:t>Реквизит: </a:t>
            </a:r>
            <a:r>
              <a:rPr lang="ru-RU" dirty="0" smtClean="0"/>
              <a:t>прищепки на </a:t>
            </a:r>
            <a:r>
              <a:rPr lang="ru-RU" dirty="0"/>
              <a:t>каждую </a:t>
            </a:r>
            <a:r>
              <a:rPr lang="ru-RU" dirty="0" smtClean="0"/>
              <a:t>команду и конфеты </a:t>
            </a:r>
            <a:r>
              <a:rPr lang="ru-RU" dirty="0"/>
              <a:t>две коробочки.</a:t>
            </a:r>
          </a:p>
          <a:p>
            <a:pPr fontAlgn="auto">
              <a:spcAft>
                <a:spcPts val="0"/>
              </a:spcAft>
              <a:buFont typeface="Arial" panose="020B0604020202020204" pitchFamily="34" charset="0"/>
              <a:buChar char="•"/>
              <a:defRPr/>
            </a:pPr>
            <a:r>
              <a:rPr lang="ru-RU" dirty="0"/>
              <a:t>Команды выстраиваются в колонны по одному, перед каждой командой на определенном расстоянии стоит </a:t>
            </a:r>
            <a:r>
              <a:rPr lang="ru-RU" dirty="0" smtClean="0"/>
              <a:t>девочка- «сладкоежка». </a:t>
            </a:r>
          </a:p>
          <a:p>
            <a:pPr fontAlgn="auto">
              <a:spcAft>
                <a:spcPts val="0"/>
              </a:spcAft>
              <a:buFont typeface="Arial" panose="020B0604020202020204" pitchFamily="34" charset="0"/>
              <a:buChar char="•"/>
              <a:defRPr/>
            </a:pPr>
            <a:r>
              <a:rPr lang="ru-RU" dirty="0" smtClean="0"/>
              <a:t>Возле </a:t>
            </a:r>
            <a:r>
              <a:rPr lang="ru-RU" dirty="0"/>
              <a:t>нее на стуле лежат две коробочки, одна с прищепками, другая с конфетами.</a:t>
            </a:r>
          </a:p>
          <a:p>
            <a:pPr fontAlgn="auto">
              <a:spcAft>
                <a:spcPts val="0"/>
              </a:spcAft>
              <a:buFont typeface="Arial" panose="020B0604020202020204" pitchFamily="34" charset="0"/>
              <a:buChar char="•"/>
              <a:defRPr/>
            </a:pPr>
            <a:r>
              <a:rPr lang="ru-RU" dirty="0"/>
              <a:t>По команде ведущего: «Раз, два, три, Сладкоежку наряди!» первые игроки бегут к девочке, достают из коробок одну прищепку и одну конфету, и вешают конфету на одежду.</a:t>
            </a:r>
          </a:p>
          <a:p>
            <a:pPr fontAlgn="auto">
              <a:spcAft>
                <a:spcPts val="0"/>
              </a:spcAft>
              <a:buFont typeface="Arial" panose="020B0604020202020204" pitchFamily="34" charset="0"/>
              <a:buChar char="•"/>
              <a:defRPr/>
            </a:pPr>
            <a:r>
              <a:rPr lang="ru-RU" dirty="0"/>
              <a:t>Побеждает команда быстрее всех выполнившая задание.</a:t>
            </a:r>
          </a:p>
          <a:p>
            <a:pPr fontAlgn="auto">
              <a:spcAft>
                <a:spcPts val="0"/>
              </a:spcAft>
              <a:buFont typeface="Arial" panose="020B0604020202020204" pitchFamily="34" charset="0"/>
              <a:buChar char="•"/>
              <a:defRPr/>
            </a:pPr>
            <a:endParaRPr lang="ru-RU" dirty="0"/>
          </a:p>
        </p:txBody>
      </p:sp>
      <p:sp>
        <p:nvSpPr>
          <p:cNvPr id="20483" name="Текст 3"/>
          <p:cNvSpPr>
            <a:spLocks noGrp="1"/>
          </p:cNvSpPr>
          <p:nvPr>
            <p:ph type="body" sz="half" idx="2"/>
          </p:nvPr>
        </p:nvSpPr>
        <p:spPr/>
        <p:txBody>
          <a:bodyPr/>
          <a:lstStyle/>
          <a:p>
            <a:endParaRPr lang="ru-RU" smtClean="0"/>
          </a:p>
        </p:txBody>
      </p:sp>
      <p:pic>
        <p:nvPicPr>
          <p:cNvPr id="20484" name="Picture 2" descr="G:\ПРИЩЕПКИ\DSCN0865.JPG"/>
          <p:cNvPicPr>
            <a:picLocks noChangeAspect="1" noChangeArrowheads="1"/>
          </p:cNvPicPr>
          <p:nvPr/>
        </p:nvPicPr>
        <p:blipFill>
          <a:blip r:embed="rId2"/>
          <a:srcRect/>
          <a:stretch>
            <a:fillRect/>
          </a:stretch>
        </p:blipFill>
        <p:spPr bwMode="auto">
          <a:xfrm>
            <a:off x="355600" y="593725"/>
            <a:ext cx="3816350" cy="2592388"/>
          </a:xfrm>
          <a:prstGeom prst="rect">
            <a:avLst/>
          </a:prstGeom>
          <a:noFill/>
          <a:ln w="9525">
            <a:noFill/>
            <a:miter lim="800000"/>
            <a:headEnd/>
            <a:tailEnd/>
          </a:ln>
        </p:spPr>
      </p:pic>
      <p:pic>
        <p:nvPicPr>
          <p:cNvPr id="20485" name="Picture 3" descr="G:\ПРИЩЕПКИ\DSCN0869.JPG"/>
          <p:cNvPicPr>
            <a:picLocks noChangeAspect="1" noChangeArrowheads="1"/>
          </p:cNvPicPr>
          <p:nvPr/>
        </p:nvPicPr>
        <p:blipFill>
          <a:blip r:embed="rId3"/>
          <a:srcRect/>
          <a:stretch>
            <a:fillRect/>
          </a:stretch>
        </p:blipFill>
        <p:spPr bwMode="auto">
          <a:xfrm>
            <a:off x="355600" y="3284538"/>
            <a:ext cx="3816350"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250"/>
            <a:ext cx="3970338" cy="3024188"/>
          </a:xfrm>
        </p:spPr>
        <p:txBody>
          <a:bodyPr rtlCol="0">
            <a:normAutofit fontScale="90000"/>
          </a:bodyPr>
          <a:lstStyle/>
          <a:p>
            <a:pPr fontAlgn="auto">
              <a:spcAft>
                <a:spcPts val="0"/>
              </a:spcAft>
              <a:defRPr/>
            </a:pPr>
            <a:r>
              <a:rPr lang="ru-RU" dirty="0" smtClean="0"/>
              <a:t/>
            </a:r>
            <a:br>
              <a:rPr lang="ru-RU" dirty="0" smtClean="0"/>
            </a:br>
            <a:r>
              <a:rPr lang="ru-RU" dirty="0" smtClean="0">
                <a:solidFill>
                  <a:srgbClr val="FF0000"/>
                </a:solidFill>
                <a:latin typeface="+mn-lt"/>
              </a:rPr>
              <a:t>Эстафета «Ловкие ручки»</a:t>
            </a:r>
            <a:br>
              <a:rPr lang="ru-RU" dirty="0" smtClean="0">
                <a:solidFill>
                  <a:srgbClr val="FF0000"/>
                </a:solidFill>
                <a:latin typeface="+mn-lt"/>
              </a:rPr>
            </a:br>
            <a:r>
              <a:rPr lang="ru-RU" b="0" dirty="0" smtClean="0">
                <a:latin typeface="+mn-lt"/>
              </a:rPr>
              <a:t>По сигналу ведущего игроки по очереди должны подбежать к «Сладкоежке», снять с нее прищепку и конфету, разложить их назад по коробочкам и бегом вернуться в команду.</a:t>
            </a:r>
            <a:br>
              <a:rPr lang="ru-RU" b="0" dirty="0" smtClean="0">
                <a:latin typeface="+mn-lt"/>
              </a:rPr>
            </a:br>
            <a:r>
              <a:rPr lang="ru-RU" b="0" dirty="0" smtClean="0">
                <a:latin typeface="+mn-lt"/>
              </a:rPr>
              <a:t>Побеждает команда, которая быстрее снимет все прищепки и конфеты и разложит их по местам.</a:t>
            </a:r>
            <a:endParaRPr lang="ru-RU" b="0" dirty="0"/>
          </a:p>
        </p:txBody>
      </p:sp>
      <p:sp>
        <p:nvSpPr>
          <p:cNvPr id="21506" name="Текст 3"/>
          <p:cNvSpPr>
            <a:spLocks noGrp="1"/>
          </p:cNvSpPr>
          <p:nvPr>
            <p:ph type="body" sz="half" idx="2"/>
          </p:nvPr>
        </p:nvSpPr>
        <p:spPr>
          <a:xfrm>
            <a:off x="395288" y="3860800"/>
            <a:ext cx="4032250" cy="2736850"/>
          </a:xfrm>
        </p:spPr>
        <p:txBody>
          <a:bodyPr/>
          <a:lstStyle/>
          <a:p>
            <a:endParaRPr lang="ru-RU" smtClean="0"/>
          </a:p>
        </p:txBody>
      </p:sp>
      <p:pic>
        <p:nvPicPr>
          <p:cNvPr id="21507" name="Picture 2" descr="G:\ПРИЩЕПКИ\DSCN0866.JPG"/>
          <p:cNvPicPr>
            <a:picLocks noGrp="1" noChangeAspect="1" noChangeArrowheads="1"/>
          </p:cNvPicPr>
          <p:nvPr>
            <p:ph idx="1"/>
          </p:nvPr>
        </p:nvPicPr>
        <p:blipFill>
          <a:blip r:embed="rId2"/>
          <a:srcRect/>
          <a:stretch>
            <a:fillRect/>
          </a:stretch>
        </p:blipFill>
        <p:spPr>
          <a:xfrm>
            <a:off x="4716463" y="549275"/>
            <a:ext cx="4176712" cy="3529013"/>
          </a:xfrm>
        </p:spPr>
      </p:pic>
      <p:pic>
        <p:nvPicPr>
          <p:cNvPr id="21508" name="Рисунок 5"/>
          <p:cNvPicPr>
            <a:picLocks noChangeAspect="1"/>
          </p:cNvPicPr>
          <p:nvPr/>
        </p:nvPicPr>
        <p:blipFill>
          <a:blip r:embed="rId3"/>
          <a:srcRect/>
          <a:stretch>
            <a:fillRect/>
          </a:stretch>
        </p:blipFill>
        <p:spPr bwMode="auto">
          <a:xfrm>
            <a:off x="325438" y="3573463"/>
            <a:ext cx="5110162" cy="3095625"/>
          </a:xfrm>
          <a:prstGeom prst="rect">
            <a:avLst/>
          </a:prstGeom>
          <a:noFill/>
          <a:ln w="9525">
            <a:noFill/>
            <a:miter lim="800000"/>
            <a:headEnd/>
            <a:tailEnd/>
          </a:ln>
        </p:spPr>
      </p:pic>
      <p:sp>
        <p:nvSpPr>
          <p:cNvPr id="21509" name="TextBox 7"/>
          <p:cNvSpPr txBox="1">
            <a:spLocks noChangeArrowheads="1"/>
          </p:cNvSpPr>
          <p:nvPr/>
        </p:nvSpPr>
        <p:spPr bwMode="auto">
          <a:xfrm>
            <a:off x="5718175" y="4695825"/>
            <a:ext cx="3313113" cy="1200150"/>
          </a:xfrm>
          <a:prstGeom prst="rect">
            <a:avLst/>
          </a:prstGeom>
          <a:noFill/>
          <a:ln w="9525">
            <a:noFill/>
            <a:miter lim="800000"/>
            <a:headEnd/>
            <a:tailEnd/>
          </a:ln>
        </p:spPr>
        <p:txBody>
          <a:bodyPr>
            <a:spAutoFit/>
          </a:bodyPr>
          <a:lstStyle/>
          <a:p>
            <a:r>
              <a:rPr lang="ru-RU">
                <a:solidFill>
                  <a:srgbClr val="FF0000"/>
                </a:solidFill>
                <a:latin typeface="Calibri" pitchFamily="34" charset="0"/>
              </a:rPr>
              <a:t>Конфетки для игр сделаны из атласных и репсовых  лент, внутри мягкий наполнитель, украшены бусинками.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527</TotalTime>
  <Words>1048</Words>
  <Application>Microsoft Office PowerPoint</Application>
  <PresentationFormat>On-screen Show (4:3)</PresentationFormat>
  <Paragraphs>78</Paragraphs>
  <Slides>12</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12</vt:i4>
      </vt:variant>
    </vt:vector>
  </HeadingPairs>
  <TitlesOfParts>
    <vt:vector size="15" baseType="lpstr">
      <vt:lpstr>Calibri</vt:lpstr>
      <vt:lpstr>Arial</vt:lpstr>
      <vt:lpstr>Тема Office</vt:lpstr>
      <vt:lpstr>Слайд 1</vt:lpstr>
      <vt:lpstr>Слайд 2</vt:lpstr>
      <vt:lpstr>«Ёжики» изготовлены из клеёнки (2 слоя) внутри проложен картон  и все слои склеены между собой. </vt:lpstr>
      <vt:lpstr>Слайд 4</vt:lpstr>
      <vt:lpstr>Слайд 5</vt:lpstr>
      <vt:lpstr>Слайд 6</vt:lpstr>
      <vt:lpstr>Слайд 7</vt:lpstr>
      <vt:lpstr>Слайд 8</vt:lpstr>
      <vt:lpstr> Эстафета «Ловкие ручки» По сигналу ведущего игроки по очереди должны подбежать к «Сладкоежке», снять с нее прищепку и конфету, разложить их назад по коробочкам и бегом вернуться в команду. Побеждает команда, которая быстрее снимет все прищепки и конфеты и разложит их по местам.</vt:lpstr>
      <vt:lpstr>Рыбка, рыбка, что грустишь? Не видать улыбки? Без хвоста и плавников Не бывает рыбки. </vt:lpstr>
      <vt:lpstr>Вспомогательные картинки для игр с прищепками распечатаны  на цветном принтере или вырезаны из цветной бумаги и заламинированны.</vt:lpstr>
      <vt:lpstr>  Игра-эстафета «Птицы» Возраст: 4-5 лет Цель: развитие мелкой моторики рук, закрепление сенсорных навыков, пространственных представлений, мышления, внимания, воображения, действие по сигналу. Оборудование: прищепки, картинки птиц, натянутая веревка Ход игры: Две команды участников  отмечают одним цветом зимующих птиц, другим – перелетных</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NATASHA</dc:creator>
  <cp:lastModifiedBy>User</cp:lastModifiedBy>
  <cp:revision>32</cp:revision>
  <dcterms:created xsi:type="dcterms:W3CDTF">2020-03-29T07:14:54Z</dcterms:created>
  <dcterms:modified xsi:type="dcterms:W3CDTF">2020-04-22T16:14:45Z</dcterms:modified>
</cp:coreProperties>
</file>