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891" r:id="rId2"/>
    <p:sldMasterId id="2147483904" r:id="rId3"/>
    <p:sldMasterId id="2147483917" r:id="rId4"/>
    <p:sldMasterId id="2147483930" r:id="rId5"/>
    <p:sldMasterId id="2147483943" r:id="rId6"/>
  </p:sldMasterIdLst>
  <p:sldIdLst>
    <p:sldId id="25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6" r:id="rId19"/>
    <p:sldId id="274" r:id="rId20"/>
    <p:sldId id="277" r:id="rId21"/>
    <p:sldId id="275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6AE4-2850-497E-9176-C20F98101A4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5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A153-58E1-46E8-9BDF-C6C9990E3A6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1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CDE1-3647-47C7-9586-2F90BB4952B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2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946F-2CAF-4C56-824E-B7F80C61271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8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5E6C-0A08-4B4E-BB3B-4B5474F11FD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68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AB2D-0ACF-4840-9C96-1D681E3B4CC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76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42DA-4C79-4D23-ACAB-B033FD7F598C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7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38BB-B2C3-4D13-A15D-8BF5BF8FDF2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4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4FEF-F96D-4CC3-B665-9E7ACCF07521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BBBD-6E7D-4079-81EC-9422F479809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4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D7A8-3A5C-42E6-B32F-0E3973358344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6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E73-AC17-4193-92DD-A15663E9D776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6AE4-2850-497E-9176-C20F98101A4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03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A153-58E1-46E8-9BDF-C6C9990E3A6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9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CDE1-3647-47C7-9586-2F90BB4952B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60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946F-2CAF-4C56-824E-B7F80C61271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7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5E6C-0A08-4B4E-BB3B-4B5474F11FD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49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AB2D-0ACF-4840-9C96-1D681E3B4CC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2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42DA-4C79-4D23-ACAB-B033FD7F598C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1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38BB-B2C3-4D13-A15D-8BF5BF8FDF2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41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4FEF-F96D-4CC3-B665-9E7ACCF07521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80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BBBD-6E7D-4079-81EC-9422F479809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75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D7A8-3A5C-42E6-B32F-0E3973358344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92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E73-AC17-4193-92DD-A15663E9D776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72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6AE4-2850-497E-9176-C20F98101A4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79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A153-58E1-46E8-9BDF-C6C9990E3A6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8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CDE1-3647-47C7-9586-2F90BB4952B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1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946F-2CAF-4C56-824E-B7F80C61271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5E6C-0A08-4B4E-BB3B-4B5474F11FD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AB2D-0ACF-4840-9C96-1D681E3B4CC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00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42DA-4C79-4D23-ACAB-B033FD7F598C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73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38BB-B2C3-4D13-A15D-8BF5BF8FDF2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36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4FEF-F96D-4CC3-B665-9E7ACCF07521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2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BBBD-6E7D-4079-81EC-9422F479809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2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D7A8-3A5C-42E6-B32F-0E3973358344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95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E73-AC17-4193-92DD-A15663E9D776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31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6AE4-2850-497E-9176-C20F98101A4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A153-58E1-46E8-9BDF-C6C9990E3A6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CDE1-3647-47C7-9586-2F90BB4952B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34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946F-2CAF-4C56-824E-B7F80C61271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83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5E6C-0A08-4B4E-BB3B-4B5474F11FD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352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AB2D-0ACF-4840-9C96-1D681E3B4CC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23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42DA-4C79-4D23-ACAB-B033FD7F598C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76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38BB-B2C3-4D13-A15D-8BF5BF8FDF2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7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4FEF-F96D-4CC3-B665-9E7ACCF07521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95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BBBD-6E7D-4079-81EC-9422F479809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5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D7A8-3A5C-42E6-B32F-0E3973358344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99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E73-AC17-4193-92DD-A15663E9D776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6AE4-2850-497E-9176-C20F98101A4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75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A153-58E1-46E8-9BDF-C6C9990E3A6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65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CDE1-3647-47C7-9586-2F90BB4952B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41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946F-2CAF-4C56-824E-B7F80C61271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539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5E6C-0A08-4B4E-BB3B-4B5474F11FD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21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AB2D-0ACF-4840-9C96-1D681E3B4CC8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84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42DA-4C79-4D23-ACAB-B033FD7F598C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93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38BB-B2C3-4D13-A15D-8BF5BF8FDF25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05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4FEF-F96D-4CC3-B665-9E7ACCF07521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8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BBBD-6E7D-4079-81EC-9422F479809F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8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D7A8-3A5C-42E6-B32F-0E3973358344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911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E73-AC17-4193-92DD-A15663E9D776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B479C2D-DB9F-4DEB-8A72-547C9B95BD2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61F7A16-440E-45C9-9567-86FD484EE3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E88EE-CC8B-461D-BE0C-9C341817BC9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5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E88EE-CC8B-461D-BE0C-9C341817BC9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E88EE-CC8B-461D-BE0C-9C341817BC9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E88EE-CC8B-461D-BE0C-9C341817BC9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E88EE-CC8B-461D-BE0C-9C341817BC9D}" type="slidenum">
              <a:rPr lang="ru-RU" altLang="ru-RU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658"/>
            <a:ext cx="8352928" cy="6264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9632" y="134076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ИННОВАЦИОННЫЕ </a:t>
            </a:r>
          </a:p>
          <a:p>
            <a:pPr algn="ctr"/>
            <a:r>
              <a:rPr lang="ru-RU" sz="3600" b="1" i="1" dirty="0" smtClean="0"/>
              <a:t>МЕТОДЫ </a:t>
            </a:r>
          </a:p>
          <a:p>
            <a:pPr algn="ctr"/>
            <a:r>
              <a:rPr lang="ru-RU" sz="3600" b="1" i="1" dirty="0" smtClean="0"/>
              <a:t>И </a:t>
            </a:r>
          </a:p>
          <a:p>
            <a:pPr algn="ctr"/>
            <a:r>
              <a:rPr lang="ru-RU" sz="3600" b="1" i="1" dirty="0" smtClean="0"/>
              <a:t>ТЕХНОЛОГИИ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9359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 ЧТО МЫ МОЖЕМ СЕБЯ ПОХВАЛИТЬ?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1" y="1772816"/>
            <a:ext cx="7970318" cy="48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"Если ученик в школе не научился сам ничего творить, то и в жизни он всегда будет только подражать, копировать, так как мало таких, которые бы, научившись копировать, умели сделать самостоятельное приложение этих сведений" 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Л. Н. Толстой.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6600"/>
                </a:solidFill>
                <a:cs typeface="Trebuchet MS" pitchFamily="34" charset="0"/>
              </a:rPr>
              <a:t>ЛОЖНЫЕ ДРУЗЬЯ ПЕРЕВОДЧИКА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836712"/>
            <a:ext cx="8229600" cy="1981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«Ложные друзья переводчика» — пара слов в двух языках, похожих по написанию и/или произношению, часто с общим происхождением, но отличающихся в значении.</a:t>
            </a:r>
          </a:p>
        </p:txBody>
      </p:sp>
      <p:graphicFrame>
        <p:nvGraphicFramePr>
          <p:cNvPr id="5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90931"/>
              </p:ext>
            </p:extLst>
          </p:nvPr>
        </p:nvGraphicFramePr>
        <p:xfrm>
          <a:off x="827584" y="2852936"/>
          <a:ext cx="7416824" cy="3134110"/>
        </p:xfrm>
        <a:graphic>
          <a:graphicData uri="http://schemas.openxmlformats.org/drawingml/2006/table">
            <a:tbl>
              <a:tblPr/>
              <a:tblGrid>
                <a:gridCol w="1854206"/>
                <a:gridCol w="1854206"/>
                <a:gridCol w="1854206"/>
                <a:gridCol w="1854206"/>
              </a:tblGrid>
              <a:tr h="63782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«Ложный друг»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Ложный перевод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Правильный перевод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Перевод ложной ассоциации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0947"/>
                          </a:solidFill>
                          <a:effectLst/>
                          <a:latin typeface="Arial" charset="0"/>
                        </a:rPr>
                        <a:t>Artist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0947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0947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Артист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Художник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Actor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0947"/>
                          </a:solidFill>
                          <a:effectLst/>
                          <a:latin typeface="Arial" charset="0"/>
                        </a:rPr>
                        <a:t>Compositor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0947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Композитор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Наборщик в типографии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Сomposer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0947"/>
                          </a:solidFill>
                          <a:effectLst/>
                          <a:latin typeface="Arial" charset="0"/>
                        </a:rPr>
                        <a:t>Audience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0947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Аудиенция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Зрители, слушатели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earing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0947"/>
                          </a:solidFill>
                          <a:effectLst/>
                          <a:latin typeface="Arial" charset="0"/>
                        </a:rPr>
                        <a:t>Accurate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F0947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Аккуратный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Точный, меткий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eat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tidy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124700" cy="923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cs typeface="Trebuchet MS" pitchFamily="34" charset="0"/>
              </a:rPr>
              <a:t>РЕАЛИИ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1905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Реалия - предмет, вещь, материально существующая или существовавшая. Согласно словарным определениям, реалии - это «предметы материальной культуры».</a:t>
            </a:r>
            <a:r>
              <a:rPr lang="ru-RU" altLang="ru-RU" sz="2600" dirty="0" smtClean="0"/>
              <a:t> </a:t>
            </a:r>
          </a:p>
        </p:txBody>
      </p:sp>
      <p:pic>
        <p:nvPicPr>
          <p:cNvPr id="19460" name="Picture 5" descr="00023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813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Die_drei_Bogaty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8006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2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500" b="1" smtClean="0">
                <a:solidFill>
                  <a:srgbClr val="0070C0"/>
                </a:solidFill>
                <a:cs typeface="Trebuchet MS" pitchFamily="34" charset="0"/>
              </a:rPr>
              <a:t>ПРЕДЛОЖЕНИЯ ДЛЯ ЭКСПЕРИМЕНТА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He is accurate and active.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There is a large audience in the hall.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Give me this list, please.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My father is a compositor.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There are four stools in our kitchen.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Mr. Jones is a famous artist.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It’s a replica of a famous book.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Today we have extra lessons.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I’m afraid of him. He is a lunatic.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altLang="ru-RU" sz="2600" smtClean="0">
                <a:solidFill>
                  <a:schemeClr val="tx1"/>
                </a:solidFill>
              </a:rPr>
              <a:t>I see a great prospect.</a:t>
            </a:r>
            <a:endParaRPr lang="ru-RU" altLang="ru-RU" sz="2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8" y="1548106"/>
            <a:ext cx="4572000" cy="51860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There is a green oak at the </a:t>
            </a:r>
            <a:r>
              <a:rPr lang="en-US" sz="2000" kern="1400" dirty="0" err="1" smtClean="0">
                <a:solidFill>
                  <a:srgbClr val="000000"/>
                </a:solidFill>
                <a:effectLst/>
              </a:rPr>
              <a:t>Lukomorie</a:t>
            </a:r>
            <a:r>
              <a:rPr lang="en-US" sz="2000" kern="1400" dirty="0" smtClean="0">
                <a:solidFill>
                  <a:srgbClr val="000000"/>
                </a:solidFill>
                <a:effectLst/>
              </a:rPr>
              <a:t>,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A golden chain is on that oak.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Day and night the scientist cat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Walks around the chain round.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Goes right and sings a song,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Goes left and tells a tale,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There are wonders, there </a:t>
            </a:r>
            <a:r>
              <a:rPr lang="en-US" sz="2000" kern="1400" dirty="0" err="1" smtClean="0">
                <a:solidFill>
                  <a:srgbClr val="000000"/>
                </a:solidFill>
                <a:effectLst/>
              </a:rPr>
              <a:t>leshiy</a:t>
            </a:r>
            <a:r>
              <a:rPr lang="en-US" sz="2000" kern="1400" dirty="0" smtClean="0">
                <a:solidFill>
                  <a:srgbClr val="000000"/>
                </a:solidFill>
                <a:effectLst/>
              </a:rPr>
              <a:t> walks,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The mermaid is sitting on the branches,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There on unknown tracks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Are traces of unseen beasts,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There is a hut on hen legs</a:t>
            </a:r>
          </a:p>
          <a:p>
            <a:pPr algn="ctr"/>
            <a:r>
              <a:rPr lang="en-US" sz="2000" kern="1400" dirty="0" smtClean="0">
                <a:solidFill>
                  <a:srgbClr val="000000"/>
                </a:solidFill>
                <a:effectLst/>
              </a:rPr>
              <a:t>Stands without windows, without doors…</a:t>
            </a:r>
          </a:p>
          <a:p>
            <a:r>
              <a:rPr lang="en-US" sz="1100" kern="1400" dirty="0" smtClean="0">
                <a:solidFill>
                  <a:srgbClr val="000000"/>
                </a:solidFill>
                <a:effectLst/>
                <a:latin typeface="Comic Sans MS"/>
              </a:rPr>
              <a:t> </a:t>
            </a:r>
            <a:endParaRPr lang="en-US" sz="1100" kern="1400" dirty="0">
              <a:solidFill>
                <a:srgbClr val="000000"/>
              </a:solidFill>
              <a:effectLst/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70C0"/>
                </a:solidFill>
                <a:cs typeface="Trebuchet MS" pitchFamily="34" charset="0"/>
              </a:rPr>
              <a:t>ОТРЫВОК ИЗ ПОЭМЫ А.С. ПУШКИНА «РУСЛАН И ЛЮДМИЛА»</a:t>
            </a:r>
            <a:br>
              <a:rPr lang="ru-RU" altLang="ru-RU" sz="2800" b="1" dirty="0">
                <a:solidFill>
                  <a:srgbClr val="0070C0"/>
                </a:solidFill>
                <a:cs typeface="Trebuchet MS" pitchFamily="34" charset="0"/>
              </a:rPr>
            </a:br>
            <a:r>
              <a:rPr lang="ru-RU" altLang="ru-RU" sz="2800" b="1" dirty="0">
                <a:solidFill>
                  <a:srgbClr val="0070C0"/>
                </a:solidFill>
                <a:cs typeface="Trebuchet MS" pitchFamily="34" charset="0"/>
              </a:rPr>
              <a:t>«У ЛУКОМОРЬЯ ДУБ ЗЕЛЕНЫЙ…»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30556" y="1720840"/>
            <a:ext cx="4572000" cy="4485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dirty="0" smtClean="0"/>
              <a:t>У лукоморья дуб зелёный;</a:t>
            </a:r>
            <a:br>
              <a:rPr lang="ru-RU" sz="2000" dirty="0" smtClean="0"/>
            </a:br>
            <a:r>
              <a:rPr lang="ru-RU" sz="2000" dirty="0" smtClean="0"/>
              <a:t>Златая цепь на дубе том:</a:t>
            </a:r>
            <a:br>
              <a:rPr lang="ru-RU" sz="2000" dirty="0" smtClean="0"/>
            </a:br>
            <a:r>
              <a:rPr lang="ru-RU" sz="2000" dirty="0" smtClean="0"/>
              <a:t>И днём и ночью кот учёный</a:t>
            </a:r>
            <a:br>
              <a:rPr lang="ru-RU" sz="2000" dirty="0" smtClean="0"/>
            </a:br>
            <a:r>
              <a:rPr lang="ru-RU" sz="2000" dirty="0" smtClean="0"/>
              <a:t>Всё ходит по цепи кругом;</a:t>
            </a:r>
            <a:br>
              <a:rPr lang="ru-RU" sz="2000" dirty="0" smtClean="0"/>
            </a:br>
            <a:r>
              <a:rPr lang="ru-RU" sz="2000" dirty="0" smtClean="0"/>
              <a:t>Идёт направо - песнь заводит,</a:t>
            </a:r>
            <a:br>
              <a:rPr lang="ru-RU" sz="2000" dirty="0" smtClean="0"/>
            </a:br>
            <a:r>
              <a:rPr lang="ru-RU" sz="2000" dirty="0" smtClean="0"/>
              <a:t>Налево - сказку говорит.</a:t>
            </a:r>
            <a:br>
              <a:rPr lang="ru-RU" sz="2000" dirty="0" smtClean="0"/>
            </a:br>
            <a:r>
              <a:rPr lang="ru-RU" sz="2000" dirty="0" smtClean="0"/>
              <a:t>Там чудеса: там леший бродит,</a:t>
            </a:r>
            <a:br>
              <a:rPr lang="ru-RU" sz="2000" dirty="0" smtClean="0"/>
            </a:br>
            <a:r>
              <a:rPr lang="ru-RU" sz="2000" dirty="0" smtClean="0"/>
              <a:t>Русалка на ветвях сидит;</a:t>
            </a:r>
            <a:br>
              <a:rPr lang="ru-RU" sz="2000" dirty="0" smtClean="0"/>
            </a:br>
            <a:r>
              <a:rPr lang="ru-RU" sz="2000" dirty="0" smtClean="0"/>
              <a:t>Там на неведомых дорожках</a:t>
            </a:r>
            <a:br>
              <a:rPr lang="ru-RU" sz="2000" dirty="0" smtClean="0"/>
            </a:br>
            <a:r>
              <a:rPr lang="ru-RU" sz="2000" dirty="0" smtClean="0"/>
              <a:t>Следы невиданных зверей;</a:t>
            </a:r>
            <a:br>
              <a:rPr lang="ru-RU" sz="2000" dirty="0" smtClean="0"/>
            </a:br>
            <a:r>
              <a:rPr lang="ru-RU" sz="2000" dirty="0" smtClean="0"/>
              <a:t>Избушка там на курьих ножках</a:t>
            </a:r>
            <a:br>
              <a:rPr lang="ru-RU" sz="2000" dirty="0" smtClean="0"/>
            </a:br>
            <a:r>
              <a:rPr lang="ru-RU" sz="2000" dirty="0" smtClean="0"/>
              <a:t>Стоит без окон, без дверей…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98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7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51990749"/>
              </p:ext>
            </p:extLst>
          </p:nvPr>
        </p:nvGraphicFramePr>
        <p:xfrm>
          <a:off x="539552" y="764704"/>
          <a:ext cx="8229600" cy="588327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01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Номер предложения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Правильно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Неправильно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Пропущено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6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4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2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404040"/>
                        </a:buClr>
                        <a:buFont typeface="Wingdings 2" pitchFamily="18" charset="2"/>
                        <a:defRPr sz="1000">
                          <a:solidFill>
                            <a:srgbClr val="404040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188640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ВЫВОД</a:t>
            </a:r>
            <a:endParaRPr lang="ru-RU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600" b="1" dirty="0" smtClean="0">
                <a:solidFill>
                  <a:srgbClr val="0070C0"/>
                </a:solidFill>
                <a:cs typeface="Trebuchet MS" pitchFamily="34" charset="0"/>
              </a:rPr>
              <a:t>ВЫВОД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905750" cy="46704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600" smtClean="0">
                <a:solidFill>
                  <a:schemeClr val="tx1"/>
                </a:solidFill>
              </a:rPr>
              <a:t>1. Прежде чем предлагать иностранному читателю произведения, содержащие реалии русского языка, необходимо ознакомить его с ними, либо предоставить определенные комментарии.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altLang="ru-RU" sz="260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600" smtClean="0">
                <a:solidFill>
                  <a:schemeClr val="tx1"/>
                </a:solidFill>
              </a:rPr>
              <a:t>2. Человеку, хорошо знакомому с трудностями перевода, гораздо легче передать истинный смысл произведения, которое он переводит.</a:t>
            </a:r>
          </a:p>
        </p:txBody>
      </p:sp>
    </p:spTree>
    <p:extLst>
      <p:ext uri="{BB962C8B-B14F-4D97-AF65-F5344CB8AC3E}">
        <p14:creationId xmlns:p14="http://schemas.microsoft.com/office/powerpoint/2010/main" val="2680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8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539090" cy="3631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38" y="3284984"/>
            <a:ext cx="5024253" cy="3375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19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ДОБРО  ПОЖАЛОВАТЬ  В КОМАНДУ!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884368" cy="44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36" y="404664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351" y="404664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6156" y="404664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5142676"/>
            <a:ext cx="78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404664"/>
            <a:ext cx="78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2708920"/>
            <a:ext cx="78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147" y="404664"/>
            <a:ext cx="78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1996" y="5142676"/>
            <a:ext cx="78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5113242"/>
            <a:ext cx="78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912" y="5142676"/>
            <a:ext cx="78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26" y="1772816"/>
            <a:ext cx="5484949" cy="3640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31912" y="2492896"/>
            <a:ext cx="78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021" y="15381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127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КАКИЕ МЕТОДЫ ВЫ ИСПОЛЬЗУЕТЕ В СВОЕЙ РАБОТЕ?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492896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УЧЕБНАЯ ДИСКУССИЯ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МЕТОД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МЕТОД ПРОБЛЕМНОГО ИЗЛОЖЕНИЯ МАТЕРИАЛА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ОБЪЯСНИТЕЛЬНО-ИЛЛЮСТРАТИВНЫЙ МЕТОД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ЧАСТИЧНО-ПОИСКОВЫЙ МЕТОД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ИССЛЕДОВАТЕЛЬСКИЙ МЕТОД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ДЕЛОВАЯ ИГРА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БЕСЕДА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РАБОТА С КНИГОЙ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СЛОВЕСТНЫЙ МЕТОД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394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0370" y="116632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163" y="14127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КАКИЕ АКТИВНЫЕ МЕТОДЫ ВАМ НАИБОЛЕЕ БЛИЗКИ?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163" y="2564904"/>
            <a:ext cx="75252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ДИСКУССИЯ (МОЗГОВОЙ ШТУРМ, УЧЕБНЫЙ ДИАЛОГ</a:t>
            </a:r>
            <a:r>
              <a:rPr lang="ru-RU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ИГРА (</a:t>
            </a:r>
            <a:r>
              <a:rPr lang="ru-RU" sz="2400" b="1" dirty="0" smtClean="0"/>
              <a:t>ТВОРЧЕСКИЕ ИГРЫ: РОЛЕВАЯ ИГРА, ДЕЛОВАЯ ИГРА, ИГРА – ТРЕНИНГ</a:t>
            </a:r>
            <a:r>
              <a:rPr lang="ru-RU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КЕЙС – МЕТОД (МЕТОД СИТУАЦИОННОГО АНАЛИЗА ИЛИ ПРОБЛЕМНО-ПОИСКОВОГО АНАЛИЗА)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42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0"/>
            <a:ext cx="78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163" y="141277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</a:rPr>
              <a:t>КАКИЕ ТЕХНОЛОГИИ ВЫ ИСПОЛЬЗУЕТЕ В СВОЕЙ ПРОФЕССИОНАЛЬНОЙ ДЕЯТЕЛЬНОСТИ?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924944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ЛИЧНОСТНО-ОРИЕНТИРОВАННЫЕ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ИНФОРМАЦИОННО-КОММУНИКАЦИОННЫЕ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ТЕХНОЛГИЯ ПРОБЛЕМНОГО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ТЕХНОЛОГИИ КРИТИЧЕСКОГО МЫШЛЕНИЯ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ИГРОВЫЕ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ЗДОРОВЬЕСБЕРЕГАЮЩИЕ ТЕХНОЛОГИИ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124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531" y="-125707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163" y="14127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</a:rPr>
              <a:t>В ЧЕМ РАЗНИЦА МЕЖДУ МЕТОДОМ И ТЕХНОЛГИЕЙ?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745" y="2376505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92D050"/>
                </a:solidFill>
              </a:rPr>
              <a:t>МЕТОД</a:t>
            </a:r>
            <a:r>
              <a:rPr lang="ru-RU" sz="2000" b="1" dirty="0" smtClean="0"/>
              <a:t> – СПОСОБ СОВМЕСТНОЙ ДЕЯТЕЛЬНОСТИ УЧИТЕЛЯ И УЧАЩИХСЯ, НАПРАВЛЕННЫЙ НА РЕШЕНИЕ ЗАДАЧ ОБУЧЕНИЯ (Г.И. ЩУКИНА)</a:t>
            </a:r>
          </a:p>
          <a:p>
            <a:pPr algn="just"/>
            <a:r>
              <a:rPr lang="ru-RU" sz="2000" b="1" dirty="0" smtClean="0">
                <a:solidFill>
                  <a:srgbClr val="92D050"/>
                </a:solidFill>
              </a:rPr>
              <a:t>АКТИВНЫЙ МЕТОД </a:t>
            </a:r>
            <a:r>
              <a:rPr lang="ru-RU" sz="2000" b="1" dirty="0" smtClean="0"/>
              <a:t>– СПОСОБ ВЗАИМООБУСЛОВЛЕННОЙ ДЕЯТЕЛЬНОСТИ УЧАЩИХСЯ И УЧИТЕЛЯ, ПРИ КОТОРОЙ УЧАЩИЕСЯ ЯВЛЯЮТСЯ НЕ ПАССИВНЫМИ СЛУШАТЕЛЯМИ, А АКТИВНЫМИ УЧАСТНИКАМИ ОБРАЗОВАТЕЛЬНОГО ПРОЦЕССА</a:t>
            </a:r>
          </a:p>
          <a:p>
            <a:pPr algn="just"/>
            <a:r>
              <a:rPr lang="ru-RU" sz="2000" b="1" dirty="0" smtClean="0">
                <a:solidFill>
                  <a:srgbClr val="92D050"/>
                </a:solidFill>
              </a:rPr>
              <a:t>ТЕХНОЛОГИЯ</a:t>
            </a:r>
            <a:r>
              <a:rPr lang="ru-RU" sz="2000" b="1" dirty="0" smtClean="0"/>
              <a:t> – ПОСЛЕДОВАТЕЛЬНАЯ, ВЗАИМОСВЯЗАННАЯ СИСТЕМА ДЕЙСТВИЙ ПЕДАГОГА, НАПРАВЛЕННЫХ НА РЕШЕНИЕ ПЕДАГОГИЧЕСКИХ ЗАДАЧ</a:t>
            </a:r>
          </a:p>
          <a:p>
            <a:pPr algn="just"/>
            <a:r>
              <a:rPr lang="ru-RU" sz="2000" b="1" dirty="0" smtClean="0"/>
              <a:t>(В.А. СЛАСТЕНИН)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682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440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9FE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9FE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163" y="14127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FE6FF"/>
                </a:solidFill>
              </a:rPr>
              <a:t>КАКИЕ ТЕХНОЛОГИИ ВЫ ХОТЕЛИ БЫ АПРОБИРОВАТЬ?</a:t>
            </a:r>
            <a:endParaRPr lang="ru-RU" sz="2800" b="1" dirty="0">
              <a:solidFill>
                <a:srgbClr val="9FE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556" y="2366883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FE6FF"/>
                </a:solidFill>
              </a:rPr>
              <a:t>ТЕХНОЛОГИЯ МОДУЛЬНОГО ОБУЧЕНИЯ </a:t>
            </a:r>
            <a:r>
              <a:rPr lang="ru-RU" sz="2400" b="1" dirty="0" smtClean="0"/>
              <a:t>– УЧЕНИК САМОСТОЯТЕЛЬНО ДОСТИГАЕТ КОНКРЕТНЫХ ЦЕЛЕЙ В ПРОЦЕССЕ РАБОТЫ С УЧЕБНЫМ МОДУЛЕМ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FE6FF"/>
                </a:solidFill>
              </a:rPr>
              <a:t>АРТ ТЕХНОЛОГИИ </a:t>
            </a:r>
            <a:r>
              <a:rPr lang="ru-RU" sz="2400" b="1" dirty="0" smtClean="0"/>
              <a:t>– ОБУЧЕНИЕ СРЕДСТВАМИ ХУДОЖЕСТВЕННОГО ТВОРЧЕСТВА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FE6FF"/>
                </a:solidFill>
              </a:rPr>
              <a:t>ТЕХНОЛОГИЯ ПЕРСПЕКТИВНО-ОПЕРЕЖАЮЩЕГО ОБУЧЕНИЯ </a:t>
            </a:r>
            <a:r>
              <a:rPr lang="ru-RU" sz="2400" b="1" dirty="0" smtClean="0"/>
              <a:t>– ПРЕДВАРИТЕЛЬНОЕ ВВЕДЕНИЕ ТРУДНЫХ ВОПРОСОВ В УЧЕБНЫЙ ПРОЦЕСС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20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440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9FE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9FE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163" y="14127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FE6FF"/>
                </a:solidFill>
              </a:rPr>
              <a:t>КАКИЕ ТЕХНОЛОГИИ ВЫ ХОТЕЛИ БЫ АПРОБИРОВАТЬ?</a:t>
            </a:r>
            <a:endParaRPr lang="ru-RU" sz="2800" b="1" dirty="0">
              <a:solidFill>
                <a:srgbClr val="9FE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56490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FE6FF"/>
                </a:solidFill>
              </a:rPr>
              <a:t>ТЕХНОЛОГИЯ ДИСТАНЦИОННОГО ОБУЧЕНИЯ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9FE6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FE6FF"/>
                </a:solidFill>
              </a:rPr>
              <a:t>ВЕБ-КВЕСТ ТЕХНОЛОГИЯ </a:t>
            </a:r>
            <a:r>
              <a:rPr lang="ru-RU" sz="2400" b="1" dirty="0" smtClean="0"/>
              <a:t>– ПРОБЛЕМНЫЕ ЗАДАНИЯ ДЛЯ РОЛЕВОЙ ИГРЫ С ИСПОЛЬЗОВАНИЕМ ИНТЕРНЕТ РЕСУРСОВ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FE6FF"/>
                </a:solidFill>
              </a:rPr>
              <a:t>МЕТОД СИНЕКТИКИ </a:t>
            </a:r>
            <a:r>
              <a:rPr lang="ru-RU" sz="2400" b="1" dirty="0" smtClean="0"/>
              <a:t>– СПОНТАННЫЕ ПРОЦЕССЫ МЫШЛЕНИЯ, ОСНОВАННЫЕ НА ИНТУИЦИИ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325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430</TotalTime>
  <Words>676</Words>
  <Application>Microsoft Office PowerPoint</Application>
  <PresentationFormat>Экран 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Яркая</vt:lpstr>
      <vt:lpstr>Spring</vt:lpstr>
      <vt:lpstr>1_Spring</vt:lpstr>
      <vt:lpstr>2_Spring</vt:lpstr>
      <vt:lpstr>3_Spring</vt:lpstr>
      <vt:lpstr>4_Spring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ЛОЖНЫЕ ДРУЗЬЯ ПЕРЕВОДЧИКА</vt:lpstr>
      <vt:lpstr>РЕАЛИИ</vt:lpstr>
      <vt:lpstr>ПРЕДЛОЖЕНИЯ ДЛЯ ЭКСПЕРИМЕНТА</vt:lpstr>
      <vt:lpstr>Презентация PowerPoint</vt:lpstr>
      <vt:lpstr>Презентация PowerPoint</vt:lpstr>
      <vt:lpstr>ВЫВОД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30</cp:revision>
  <dcterms:created xsi:type="dcterms:W3CDTF">2015-02-01T11:01:54Z</dcterms:created>
  <dcterms:modified xsi:type="dcterms:W3CDTF">2015-02-01T18:29:44Z</dcterms:modified>
</cp:coreProperties>
</file>