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00"/>
    <a:srgbClr val="FF66FF"/>
    <a:srgbClr val="49CC14"/>
    <a:srgbClr val="008000"/>
    <a:srgbClr val="FF66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C5A7D-6AA2-4FDC-A8BD-DD34ED09AFED}" type="datetimeFigureOut">
              <a:rPr lang="ru-RU" smtClean="0"/>
              <a:t>18.01.2013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51AEB-0221-4371-BD1B-9514CF0C68A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____________Microsoft_PowerPoint1.pptx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7488832" cy="30765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              </a:t>
            </a:r>
            <a:r>
              <a:rPr lang="en-US" b="1" spc="50" dirty="0" err="1" smtClean="0">
                <a:ln w="11430"/>
                <a:solidFill>
                  <a:schemeClr val="tx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Lesemäuse</a:t>
            </a:r>
            <a:r>
              <a:rPr lang="en-US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</a:br>
            <a:r>
              <a:rPr lang="en-US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                      ***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</a:br>
            <a: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    </a:t>
            </a:r>
            <a: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“Rucksack</a:t>
            </a:r>
            <a:b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</a:br>
            <a:r>
              <a:rPr lang="en-US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                </a:t>
            </a:r>
            <a:r>
              <a:rPr lang="en-US" b="1" spc="50" dirty="0" err="1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voller</a:t>
            </a:r>
            <a: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 </a:t>
            </a:r>
            <a:b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</a:br>
            <a:r>
              <a:rPr lang="en-US" b="1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 </a:t>
            </a:r>
            <a: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                       </a:t>
            </a:r>
            <a:r>
              <a:rPr lang="en-US" b="1" spc="50" dirty="0" err="1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Bücher</a:t>
            </a:r>
            <a:r>
              <a:rPr lang="en-US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Schoolbook" pitchFamily="18" charset="0"/>
              </a:rPr>
              <a:t>”</a:t>
            </a:r>
            <a:endParaRPr lang="ru-RU" b="1" spc="50" dirty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445224"/>
            <a:ext cx="4896544" cy="933428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51820" y="5949280"/>
            <a:ext cx="298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Goethe-</a:t>
            </a:r>
            <a:r>
              <a:rPr lang="en-US" b="1" dirty="0" err="1" smtClean="0">
                <a:solidFill>
                  <a:srgbClr val="C00000"/>
                </a:solidFill>
              </a:rPr>
              <a:t>Institut</a:t>
            </a:r>
            <a:r>
              <a:rPr lang="en-US" b="1" dirty="0" smtClean="0">
                <a:solidFill>
                  <a:srgbClr val="C00000"/>
                </a:solidFill>
              </a:rPr>
              <a:t> Nowosibirsk 2012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8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lgerian" pitchFamily="82" charset="0"/>
              </a:rPr>
              <a:t>Unsere</a:t>
            </a:r>
            <a:r>
              <a:rPr lang="en-US" dirty="0" smtClean="0">
                <a:latin typeface="Algerian" pitchFamily="82" charset="0"/>
              </a:rPr>
              <a:t>  </a:t>
            </a:r>
            <a:r>
              <a:rPr lang="en-US" dirty="0" err="1" smtClean="0">
                <a:latin typeface="Algerian" pitchFamily="82" charset="0"/>
              </a:rPr>
              <a:t>Kreativität</a:t>
            </a:r>
            <a:r>
              <a:rPr lang="en-US" dirty="0" smtClean="0">
                <a:latin typeface="Algerian" pitchFamily="82" charset="0"/>
              </a:rPr>
              <a:t> / </a:t>
            </a:r>
            <a:r>
              <a:rPr lang="en-US" dirty="0" err="1" smtClean="0">
                <a:latin typeface="Algerian" pitchFamily="82" charset="0"/>
              </a:rPr>
              <a:t>Arbeiten</a:t>
            </a:r>
            <a:r>
              <a:rPr lang="en-US" dirty="0" smtClean="0">
                <a:latin typeface="Algerian" pitchFamily="82" charset="0"/>
              </a:rPr>
              <a:t> </a:t>
            </a:r>
            <a:r>
              <a:rPr lang="en-US" dirty="0" err="1" smtClean="0">
                <a:latin typeface="Algerian" pitchFamily="82" charset="0"/>
              </a:rPr>
              <a:t>zu</a:t>
            </a:r>
            <a:r>
              <a:rPr lang="en-US" dirty="0" smtClean="0">
                <a:latin typeface="Algerian" pitchFamily="82" charset="0"/>
              </a:rPr>
              <a:t> den </a:t>
            </a:r>
            <a:r>
              <a:rPr lang="en-US" dirty="0" err="1" smtClean="0">
                <a:latin typeface="Algerian" pitchFamily="82" charset="0"/>
              </a:rPr>
              <a:t>Büchern</a:t>
            </a:r>
            <a:endParaRPr lang="ru-RU" dirty="0"/>
          </a:p>
        </p:txBody>
      </p:sp>
      <p:pic>
        <p:nvPicPr>
          <p:cNvPr id="7170" name="Picture 2" descr="C:\Users\Вован\Desktop\январь2013\Rucksack voller Buecher 2013\in Blog\Jakob..Adonina Sveta -Nowosibirs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33" y="1739774"/>
            <a:ext cx="5782010" cy="3854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 rot="20975724">
            <a:off x="1389368" y="5413973"/>
            <a:ext cx="678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Svetlana die 9.Klasse / “</a:t>
            </a:r>
            <a:r>
              <a:rPr lang="en-US" b="1" dirty="0" err="1" smtClean="0">
                <a:solidFill>
                  <a:srgbClr val="FFFF00"/>
                </a:solidFill>
              </a:rPr>
              <a:t>Oma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strickt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Geschichten</a:t>
            </a:r>
            <a:r>
              <a:rPr lang="en-US" b="1" dirty="0" smtClean="0">
                <a:solidFill>
                  <a:srgbClr val="FFFF00"/>
                </a:solidFill>
              </a:rPr>
              <a:t>”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“</a:t>
            </a:r>
            <a:r>
              <a:rPr lang="en-US" dirty="0" err="1" smtClean="0">
                <a:latin typeface="Algerian" pitchFamily="82" charset="0"/>
              </a:rPr>
              <a:t>Oma</a:t>
            </a:r>
            <a:r>
              <a:rPr lang="en-US" dirty="0" smtClean="0">
                <a:latin typeface="Algerian" pitchFamily="82" charset="0"/>
              </a:rPr>
              <a:t> </a:t>
            </a:r>
            <a:r>
              <a:rPr lang="en-US" dirty="0" err="1" smtClean="0">
                <a:latin typeface="Algerian" pitchFamily="82" charset="0"/>
              </a:rPr>
              <a:t>strickt</a:t>
            </a:r>
            <a:r>
              <a:rPr lang="en-US" dirty="0" smtClean="0">
                <a:latin typeface="Algerian" pitchFamily="82" charset="0"/>
              </a:rPr>
              <a:t> </a:t>
            </a:r>
            <a:r>
              <a:rPr lang="en-US" dirty="0" err="1" smtClean="0">
                <a:latin typeface="Algerian" pitchFamily="82" charset="0"/>
              </a:rPr>
              <a:t>Geschichten</a:t>
            </a:r>
            <a:r>
              <a:rPr lang="en-US" dirty="0" smtClean="0">
                <a:latin typeface="Algerian" pitchFamily="82" charset="0"/>
              </a:rPr>
              <a:t>”</a:t>
            </a:r>
            <a:endParaRPr lang="ru-RU" dirty="0"/>
          </a:p>
        </p:txBody>
      </p:sp>
      <p:pic>
        <p:nvPicPr>
          <p:cNvPr id="8194" name="Picture 2" descr="C:\Users\Вован\Desktop\январь2013\Rucksack voller Buecher 2013\in Blog\4 Am Stra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8720" y="2423768"/>
            <a:ext cx="2906520" cy="405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Вован\Desktop\январь2013\Rucksack voller Buecher 2013\in Blog\Weselkowa Barbara aus Nowosibirs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126909" cy="4416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 rot="20682462">
            <a:off x="5288930" y="593214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Barbara die 9.Klasse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009141">
            <a:off x="547492" y="2476604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dirty="0" smtClean="0">
                <a:solidFill>
                  <a:srgbClr val="FF66FF"/>
                </a:solidFill>
              </a:rPr>
              <a:t>Galina die 9.Klasse</a:t>
            </a:r>
            <a:endParaRPr lang="ru-RU" b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“</a:t>
            </a:r>
            <a:r>
              <a:rPr lang="en-US" dirty="0" err="1" smtClean="0">
                <a:latin typeface="Algerian" pitchFamily="82" charset="0"/>
              </a:rPr>
              <a:t>Oma</a:t>
            </a:r>
            <a:r>
              <a:rPr lang="en-US" dirty="0" smtClean="0">
                <a:latin typeface="Algerian" pitchFamily="82" charset="0"/>
              </a:rPr>
              <a:t> </a:t>
            </a:r>
            <a:r>
              <a:rPr lang="en-US" dirty="0" err="1" smtClean="0">
                <a:latin typeface="Algerian" pitchFamily="82" charset="0"/>
              </a:rPr>
              <a:t>strickt</a:t>
            </a:r>
            <a:r>
              <a:rPr lang="en-US" dirty="0" smtClean="0">
                <a:latin typeface="Algerian" pitchFamily="82" charset="0"/>
              </a:rPr>
              <a:t> </a:t>
            </a:r>
            <a:r>
              <a:rPr lang="en-US" dirty="0" err="1" smtClean="0">
                <a:latin typeface="Algerian" pitchFamily="82" charset="0"/>
              </a:rPr>
              <a:t>Geschichten</a:t>
            </a:r>
            <a:r>
              <a:rPr lang="en-US" dirty="0" smtClean="0">
                <a:latin typeface="Algerian" pitchFamily="82" charset="0"/>
              </a:rPr>
              <a:t>”</a:t>
            </a:r>
            <a:endParaRPr lang="ru-RU" dirty="0"/>
          </a:p>
        </p:txBody>
      </p:sp>
      <p:pic>
        <p:nvPicPr>
          <p:cNvPr id="9218" name="Picture 2" descr="C:\Users\Вован\Desktop\январь2013\Rucksack voller Buecher 2013\in Blog\Document_26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557">
            <a:off x="366661" y="2531922"/>
            <a:ext cx="4029250" cy="285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Вован\Desktop\январь2013\Rucksack voller Buecher 2013\in Blog\S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9231">
            <a:off x="4701560" y="1399860"/>
            <a:ext cx="3105463" cy="427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 rot="20801031">
            <a:off x="1201110" y="5615576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Angelika die 9.Klasse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457088">
            <a:off x="5357671" y="5412098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Sofia </a:t>
            </a:r>
            <a:r>
              <a:rPr lang="en-US" b="1" dirty="0" err="1" smtClean="0">
                <a:solidFill>
                  <a:srgbClr val="FFFF00"/>
                </a:solidFill>
              </a:rPr>
              <a:t>sie</a:t>
            </a:r>
            <a:r>
              <a:rPr lang="en-US" b="1" dirty="0" smtClean="0">
                <a:solidFill>
                  <a:srgbClr val="FFFF00"/>
                </a:solidFill>
              </a:rPr>
              <a:t> 9.Klasse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4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“Der </a:t>
            </a:r>
            <a:r>
              <a:rPr lang="en-US" dirty="0" err="1" smtClean="0">
                <a:solidFill>
                  <a:srgbClr val="FFFF00"/>
                </a:solidFill>
                <a:latin typeface="Algerian" pitchFamily="82" charset="0"/>
              </a:rPr>
              <a:t>Hase</a:t>
            </a:r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lgerian" pitchFamily="82" charset="0"/>
              </a:rPr>
              <a:t>mit</a:t>
            </a:r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 der </a:t>
            </a:r>
            <a:r>
              <a:rPr lang="en-US" dirty="0" err="1" smtClean="0">
                <a:solidFill>
                  <a:srgbClr val="FFFF00"/>
                </a:solidFill>
                <a:latin typeface="Algerian" pitchFamily="82" charset="0"/>
              </a:rPr>
              <a:t>roten</a:t>
            </a:r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lgerian" pitchFamily="82" charset="0"/>
              </a:rPr>
              <a:t>Nase</a:t>
            </a:r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”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43" name="Picture 3" descr="C:\Users\Вован\Desktop\Sitnikowa Elina -Nowosibirs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36352"/>
            <a:ext cx="2868286" cy="405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C:\Users\Вован\Desktop\Sitnikow KirillNowosibir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3741"/>
            <a:ext cx="285391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907704" y="5800010"/>
            <a:ext cx="44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Elina</a:t>
            </a:r>
            <a:r>
              <a:rPr lang="en-US" b="1" dirty="0" smtClean="0">
                <a:solidFill>
                  <a:srgbClr val="FF0000"/>
                </a:solidFill>
              </a:rPr>
              <a:t>    und  Kirill / die 5. </a:t>
            </a:r>
            <a:r>
              <a:rPr lang="en-US" b="1" dirty="0" err="1" smtClean="0">
                <a:solidFill>
                  <a:srgbClr val="FF0000"/>
                </a:solidFill>
              </a:rPr>
              <a:t>Klasse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      </a:t>
            </a:r>
            <a:r>
              <a:rPr lang="en-US" b="1" dirty="0" smtClean="0">
                <a:solidFill>
                  <a:srgbClr val="FFFF00"/>
                </a:solidFill>
              </a:rPr>
              <a:t>“Lea? Nein , </a:t>
            </a:r>
            <a:r>
              <a:rPr lang="en-US" b="1" dirty="0" err="1">
                <a:solidFill>
                  <a:srgbClr val="FFFF00"/>
                </a:solidFill>
              </a:rPr>
              <a:t>d</a:t>
            </a:r>
            <a:r>
              <a:rPr lang="en-US" b="1" dirty="0" err="1" smtClean="0">
                <a:solidFill>
                  <a:srgbClr val="FFFF00"/>
                </a:solidFill>
              </a:rPr>
              <a:t>anke</a:t>
            </a:r>
            <a:r>
              <a:rPr lang="en-US" b="1" dirty="0" smtClean="0">
                <a:solidFill>
                  <a:srgbClr val="FFFF00"/>
                </a:solidFill>
              </a:rPr>
              <a:t>!”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C:\Users\Вован\Desktop\январь2013\Rucksack voller Buecher 2013\in Blog\нанемец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72208"/>
            <a:ext cx="4968552" cy="436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 rot="21399297">
            <a:off x="4220399" y="5788118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Nastja</a:t>
            </a:r>
            <a:r>
              <a:rPr lang="en-US" b="1" dirty="0" smtClean="0">
                <a:solidFill>
                  <a:srgbClr val="FF0000"/>
                </a:solidFill>
              </a:rPr>
              <a:t> ,die 8.Klasse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FFFF"/>
                </a:solidFill>
                <a:latin typeface="Century Schoolbook" pitchFamily="18" charset="0"/>
              </a:rPr>
              <a:t>“Tag der </a:t>
            </a:r>
            <a:r>
              <a:rPr lang="en-US" b="1" dirty="0" err="1" smtClean="0">
                <a:solidFill>
                  <a:srgbClr val="00FFFF"/>
                </a:solidFill>
                <a:latin typeface="Century Schoolbook" pitchFamily="18" charset="0"/>
              </a:rPr>
              <a:t>Kreativität</a:t>
            </a:r>
            <a:r>
              <a:rPr lang="en-US" b="1" dirty="0" smtClean="0">
                <a:solidFill>
                  <a:srgbClr val="00FFFF"/>
                </a:solidFill>
                <a:latin typeface="Century Schoolbook" pitchFamily="18" charset="0"/>
              </a:rPr>
              <a:t>” -2012</a:t>
            </a:r>
            <a:endParaRPr lang="ru-RU" b="1" dirty="0">
              <a:solidFill>
                <a:srgbClr val="00FFFF"/>
              </a:solidFill>
              <a:latin typeface="Century Schoolbook" pitchFamily="18" charset="0"/>
            </a:endParaRPr>
          </a:p>
        </p:txBody>
      </p:sp>
      <p:pic>
        <p:nvPicPr>
          <p:cNvPr id="12290" name="Picture 2" descr="C:\Users\Вован\Desktop\январь2013\Rucksack voller Buecher 2013\in Blog\P104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382344" cy="4036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54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lgerian" pitchFamily="82" charset="0"/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Unsere</a:t>
            </a:r>
            <a: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Deutschlehrerin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13314" name="Picture 2" descr="C:\Users\Вован\Desktop\январь2013\Rucksack voller Buecher 2013\in Blog\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529481" cy="405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 rot="20722175">
            <a:off x="4809004" y="4870476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Berlin Sans FB Demi" pitchFamily="34" charset="0"/>
              </a:rPr>
              <a:t>Ludmila</a:t>
            </a:r>
            <a:r>
              <a:rPr lang="en-US" sz="2400" b="1" dirty="0" smtClean="0">
                <a:solidFill>
                  <a:srgbClr val="FF0000"/>
                </a:solidFill>
                <a:latin typeface="Berlin Sans FB Demi" pitchFamily="34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Berlin Sans FB Demi" pitchFamily="34" charset="0"/>
              </a:rPr>
              <a:t>Heym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539263"/>
              </p:ext>
            </p:extLst>
          </p:nvPr>
        </p:nvGraphicFramePr>
        <p:xfrm>
          <a:off x="395536" y="332656"/>
          <a:ext cx="8160966" cy="61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Презентация" r:id="rId4" imgW="4570541" imgH="3427323" progId="PowerPoint.Show.12">
                  <p:embed/>
                </p:oleObj>
              </mc:Choice>
              <mc:Fallback>
                <p:oleObj name="Презентация" r:id="rId4" imgW="4570541" imgH="34273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332656"/>
                        <a:ext cx="8160966" cy="61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0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Gymnasium N 6 “</a:t>
            </a:r>
            <a:r>
              <a:rPr lang="en-US" sz="2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Gornostay</a:t>
            </a: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”</a:t>
            </a:r>
            <a:b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</a:b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          Nowosibirsk / </a:t>
            </a:r>
            <a:r>
              <a:rPr lang="en-US" sz="2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Akademgorodok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Blackadder ITC" pitchFamily="82" charset="0"/>
              </a:rPr>
              <a:t>            </a:t>
            </a:r>
            <a:r>
              <a:rPr lang="en-US" sz="4800" dirty="0" err="1" smtClean="0">
                <a:solidFill>
                  <a:srgbClr val="FF66FF"/>
                </a:solidFill>
                <a:latin typeface="Blackadder ITC" pitchFamily="82" charset="0"/>
              </a:rPr>
              <a:t>Vielen</a:t>
            </a:r>
            <a:r>
              <a:rPr lang="en-US" sz="4800" dirty="0" smtClean="0">
                <a:solidFill>
                  <a:srgbClr val="FF66FF"/>
                </a:solidFill>
                <a:latin typeface="Blackadder ITC" pitchFamily="82" charset="0"/>
              </a:rPr>
              <a:t> Dank 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66FF"/>
                </a:solidFill>
                <a:latin typeface="Blackadder ITC" pitchFamily="82" charset="0"/>
              </a:rPr>
              <a:t> </a:t>
            </a:r>
            <a:r>
              <a:rPr lang="en-US" sz="4800" dirty="0" smtClean="0">
                <a:solidFill>
                  <a:srgbClr val="FF66FF"/>
                </a:solidFill>
                <a:latin typeface="Blackadder ITC" pitchFamily="82" charset="0"/>
              </a:rPr>
              <a:t>                </a:t>
            </a:r>
            <a:r>
              <a:rPr lang="en-US" sz="4800" smtClean="0">
                <a:solidFill>
                  <a:srgbClr val="FF66FF"/>
                </a:solidFill>
                <a:latin typeface="Blackadder ITC" pitchFamily="82" charset="0"/>
              </a:rPr>
              <a:t>für</a:t>
            </a:r>
            <a:r>
              <a:rPr lang="en-US" sz="4800" dirty="0" smtClean="0">
                <a:solidFill>
                  <a:srgbClr val="FF66FF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FF66FF"/>
                </a:solidFill>
                <a:latin typeface="Blackadder ITC" pitchFamily="82" charset="0"/>
              </a:rPr>
              <a:t>eure</a:t>
            </a:r>
            <a:r>
              <a:rPr lang="en-US" sz="4800" dirty="0" smtClean="0">
                <a:solidFill>
                  <a:srgbClr val="FF66FF"/>
                </a:solidFill>
                <a:latin typeface="Blackadder ITC" pitchFamily="82" charset="0"/>
              </a:rPr>
              <a:t> 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66FF"/>
                </a:solidFill>
                <a:latin typeface="Blackadder ITC" pitchFamily="82" charset="0"/>
              </a:rPr>
              <a:t> </a:t>
            </a:r>
            <a:r>
              <a:rPr lang="en-US" sz="4800" dirty="0" smtClean="0">
                <a:solidFill>
                  <a:srgbClr val="FF66FF"/>
                </a:solidFill>
                <a:latin typeface="Blackadder ITC" pitchFamily="82" charset="0"/>
              </a:rPr>
              <a:t>        </a:t>
            </a:r>
            <a:r>
              <a:rPr lang="en-US" sz="4800" dirty="0" err="1" smtClean="0">
                <a:solidFill>
                  <a:srgbClr val="FF66FF"/>
                </a:solidFill>
                <a:latin typeface="Blackadder ITC" pitchFamily="82" charset="0"/>
              </a:rPr>
              <a:t>Aufmerksamkeit</a:t>
            </a:r>
            <a:r>
              <a:rPr lang="en-US" sz="4800" dirty="0" smtClean="0">
                <a:solidFill>
                  <a:srgbClr val="FF66FF"/>
                </a:solidFill>
                <a:latin typeface="Blackadder ITC" pitchFamily="82" charset="0"/>
              </a:rPr>
              <a:t> !</a:t>
            </a:r>
            <a:endParaRPr lang="ru-RU" sz="4800" dirty="0">
              <a:solidFill>
                <a:srgbClr val="FF66FF"/>
              </a:solidFill>
            </a:endParaRPr>
          </a:p>
        </p:txBody>
      </p:sp>
      <p:sp>
        <p:nvSpPr>
          <p:cNvPr id="4" name="4-конечная звезда 3"/>
          <p:cNvSpPr/>
          <p:nvPr/>
        </p:nvSpPr>
        <p:spPr>
          <a:xfrm>
            <a:off x="6588224" y="2348880"/>
            <a:ext cx="914400" cy="914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5652120" y="3861048"/>
            <a:ext cx="914400" cy="914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5796136" y="5949280"/>
            <a:ext cx="914400" cy="914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1259632" y="2636912"/>
            <a:ext cx="45719" cy="4571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848151" y="1891680"/>
            <a:ext cx="914400" cy="914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1619672" y="5805264"/>
            <a:ext cx="914400" cy="914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Unsere</a:t>
            </a:r>
            <a: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Lesemäuse</a:t>
            </a:r>
            <a: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  <a:t> / die 6.Klasse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pic>
        <p:nvPicPr>
          <p:cNvPr id="1026" name="Picture 2" descr="C:\Users\Вован\Desktop\январь2013\Rucksack voller Buecher 2013\in Blog\L.Heym Nowosibirsk  Auswahl des Buch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5832648" cy="405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53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Präsentation</a:t>
            </a:r>
            <a: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  <a:t>  </a:t>
            </a:r>
            <a:b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Century Schoolbook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  <a:t>           des </a:t>
            </a:r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ausgewählten</a:t>
            </a:r>
            <a: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Buches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pic>
        <p:nvPicPr>
          <p:cNvPr id="1026" name="Picture 2" descr="C:\Users\Вован\Desktop\январь2013\Rucksack voller Buecher 2013\Рюкзак фото\P10309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847" y="2362585"/>
            <a:ext cx="3566021" cy="267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Вован\Desktop\январь2013\Rucksack voller Buecher 2013\Рюкзак фото\P1030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0158" y="2380602"/>
            <a:ext cx="4286219" cy="321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259632" y="5877272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66FF"/>
                </a:solidFill>
              </a:rPr>
              <a:t>Stanislava</a:t>
            </a:r>
            <a:endParaRPr lang="ru-RU" b="1" dirty="0">
              <a:solidFill>
                <a:srgbClr val="FF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3304" y="630863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Irina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125113" cy="924475"/>
          </a:xfrm>
        </p:spPr>
        <p:txBody>
          <a:bodyPr/>
          <a:lstStyle/>
          <a:p>
            <a:r>
              <a:rPr lang="en-US" sz="2400" b="1" dirty="0" err="1" smtClean="0">
                <a:solidFill>
                  <a:srgbClr val="49CC14"/>
                </a:solidFill>
                <a:latin typeface="Century Schoolbook" pitchFamily="18" charset="0"/>
              </a:rPr>
              <a:t>Erzählung</a:t>
            </a:r>
            <a:r>
              <a:rPr lang="en-US" sz="2400" b="1" dirty="0" smtClean="0">
                <a:solidFill>
                  <a:srgbClr val="49CC14"/>
                </a:solidFill>
                <a:latin typeface="Century Schoolbook" pitchFamily="18" charset="0"/>
              </a:rPr>
              <a:t> </a:t>
            </a:r>
            <a:r>
              <a:rPr lang="en-US" sz="2400" b="1" dirty="0" err="1">
                <a:solidFill>
                  <a:srgbClr val="49CC14"/>
                </a:solidFill>
                <a:latin typeface="Century Schoolbook" pitchFamily="18" charset="0"/>
              </a:rPr>
              <a:t>ü</a:t>
            </a:r>
            <a:r>
              <a:rPr lang="en-US" sz="2400" b="1" dirty="0" err="1" smtClean="0">
                <a:solidFill>
                  <a:srgbClr val="49CC14"/>
                </a:solidFill>
                <a:latin typeface="Century Schoolbook" pitchFamily="18" charset="0"/>
              </a:rPr>
              <a:t>ber</a:t>
            </a:r>
            <a:r>
              <a:rPr lang="en-US" sz="2400" b="1" dirty="0" smtClean="0">
                <a:solidFill>
                  <a:srgbClr val="49CC14"/>
                </a:solidFill>
                <a:latin typeface="Century Schoolbook" pitchFamily="18" charset="0"/>
              </a:rPr>
              <a:t> die </a:t>
            </a:r>
            <a:r>
              <a:rPr lang="en-US" sz="2400" b="1" dirty="0" err="1" smtClean="0">
                <a:solidFill>
                  <a:srgbClr val="49CC14"/>
                </a:solidFill>
                <a:latin typeface="Century Schoolbook" pitchFamily="18" charset="0"/>
              </a:rPr>
              <a:t>Kinderbücher</a:t>
            </a:r>
            <a:r>
              <a:rPr lang="en-US" sz="2400" b="1" dirty="0" smtClean="0">
                <a:solidFill>
                  <a:srgbClr val="49CC14"/>
                </a:solidFill>
                <a:latin typeface="Century Schoolbook" pitchFamily="18" charset="0"/>
              </a:rPr>
              <a:t> in Deutschland von der </a:t>
            </a:r>
            <a:r>
              <a:rPr lang="en-US" sz="2400" b="1" dirty="0" err="1" smtClean="0">
                <a:solidFill>
                  <a:srgbClr val="49CC14"/>
                </a:solidFill>
                <a:latin typeface="Century Schoolbook" pitchFamily="18" charset="0"/>
              </a:rPr>
              <a:t>Freiwilligen</a:t>
            </a:r>
            <a:r>
              <a:rPr lang="en-US" sz="2400" b="1" dirty="0" smtClean="0">
                <a:solidFill>
                  <a:srgbClr val="49CC14"/>
                </a:solidFill>
                <a:latin typeface="Century Schoolbook" pitchFamily="18" charset="0"/>
              </a:rPr>
              <a:t> UNESCO</a:t>
            </a:r>
            <a:endParaRPr lang="ru-RU" sz="2400" b="1" dirty="0">
              <a:solidFill>
                <a:srgbClr val="49CC14"/>
              </a:solidFill>
              <a:latin typeface="Century Schoolbook" pitchFamily="18" charset="0"/>
            </a:endParaRPr>
          </a:p>
        </p:txBody>
      </p:sp>
      <p:pic>
        <p:nvPicPr>
          <p:cNvPr id="2050" name="Picture 2" descr="C:\Users\Вован\Desktop\январь2013\Rucksack voller Buecher 2013\Рюкзак фото\P104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061">
            <a:off x="1577706" y="2076985"/>
            <a:ext cx="5403850" cy="405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 rot="21265204">
            <a:off x="3879545" y="6183892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FF"/>
                </a:solidFill>
              </a:rPr>
              <a:t>Christine  </a:t>
            </a:r>
            <a:r>
              <a:rPr lang="en-US" b="1" dirty="0" err="1" smtClean="0">
                <a:solidFill>
                  <a:srgbClr val="FF66FF"/>
                </a:solidFill>
              </a:rPr>
              <a:t>aus</a:t>
            </a:r>
            <a:r>
              <a:rPr lang="en-US" b="1" dirty="0" smtClean="0">
                <a:solidFill>
                  <a:srgbClr val="FF66FF"/>
                </a:solidFill>
              </a:rPr>
              <a:t> </a:t>
            </a:r>
            <a:r>
              <a:rPr lang="en-US" b="1" dirty="0" err="1" smtClean="0">
                <a:solidFill>
                  <a:srgbClr val="FF66FF"/>
                </a:solidFill>
              </a:rPr>
              <a:t>Schwarzwald</a:t>
            </a:r>
            <a:endParaRPr lang="ru-RU" b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Vorlesetag</a:t>
            </a:r>
            <a:r>
              <a:rPr lang="en-US" b="1" dirty="0" smtClean="0">
                <a:solidFill>
                  <a:srgbClr val="FFFF00"/>
                </a:solidFill>
                <a:latin typeface="Century Schoolbook" pitchFamily="18" charset="0"/>
              </a:rPr>
              <a:t> in der </a:t>
            </a:r>
            <a:r>
              <a:rPr lang="en-US" b="1" dirty="0" err="1" smtClean="0">
                <a:solidFill>
                  <a:srgbClr val="FFFF00"/>
                </a:solidFill>
                <a:latin typeface="Century Schoolbook" pitchFamily="18" charset="0"/>
              </a:rPr>
              <a:t>Grundschule</a:t>
            </a:r>
            <a:endParaRPr lang="ru-RU" b="1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pic>
        <p:nvPicPr>
          <p:cNvPr id="3074" name="Picture 2" descr="C:\Users\Вован\Desktop\январь2013\Rucksack voller Buecher 2013\in Blog\L.Heym Nowosibirsk Vorlesetag in der Grundschu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5403850" cy="405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1691680" y="6124654"/>
            <a:ext cx="562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Die 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Gäste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von Hamburg und die 3.Klasse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лнце 2"/>
          <p:cNvSpPr/>
          <p:nvPr/>
        </p:nvSpPr>
        <p:spPr>
          <a:xfrm>
            <a:off x="6444208" y="1556792"/>
            <a:ext cx="914400" cy="914400"/>
          </a:xfrm>
          <a:prstGeom prst="su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1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 smtClean="0">
                <a:solidFill>
                  <a:srgbClr val="FFC000"/>
                </a:solidFill>
                <a:latin typeface="Century Schoolbook" pitchFamily="18" charset="0"/>
              </a:rPr>
              <a:t>Inszenierung</a:t>
            </a:r>
            <a:r>
              <a:rPr lang="en-US" sz="2800" b="1" dirty="0" smtClean="0">
                <a:solidFill>
                  <a:srgbClr val="FFC000"/>
                </a:solidFill>
                <a:latin typeface="Century Schoolbook" pitchFamily="18" charset="0"/>
              </a:rPr>
              <a:t> des </a:t>
            </a:r>
            <a:r>
              <a:rPr lang="en-US" sz="2800" b="1" dirty="0" err="1" smtClean="0">
                <a:solidFill>
                  <a:srgbClr val="FFC000"/>
                </a:solidFill>
                <a:latin typeface="Century Schoolbook" pitchFamily="18" charset="0"/>
              </a:rPr>
              <a:t>Buches</a:t>
            </a:r>
            <a:r>
              <a:rPr lang="en-US" sz="2800" b="1" dirty="0" smtClean="0">
                <a:solidFill>
                  <a:srgbClr val="FFC000"/>
                </a:solidFill>
                <a:latin typeface="Century Schoolbook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Century Schoolbook" pitchFamily="18" charset="0"/>
              </a:rPr>
              <a:t>im</a:t>
            </a:r>
            <a:r>
              <a:rPr lang="en-US" sz="2800" b="1" dirty="0" smtClean="0">
                <a:solidFill>
                  <a:srgbClr val="FFC000"/>
                </a:solidFill>
                <a:latin typeface="Century Schoolbook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Century Schoolbook" pitchFamily="18" charset="0"/>
              </a:rPr>
              <a:t>Jugendcamp</a:t>
            </a:r>
            <a:r>
              <a:rPr lang="en-US" sz="2800" b="1" dirty="0" smtClean="0">
                <a:solidFill>
                  <a:srgbClr val="FFC000"/>
                </a:solidFill>
                <a:latin typeface="Century Schoolbook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Century Schoolbook" pitchFamily="18" charset="0"/>
              </a:rPr>
              <a:t>mit</a:t>
            </a:r>
            <a:r>
              <a:rPr lang="en-US" sz="2800" b="1" dirty="0" smtClean="0">
                <a:solidFill>
                  <a:srgbClr val="FFC000"/>
                </a:solidFill>
                <a:latin typeface="Century Schoolbook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Century Schoolbook" pitchFamily="18" charset="0"/>
              </a:rPr>
              <a:t>deutschen</a:t>
            </a:r>
            <a:r>
              <a:rPr lang="en-US" sz="2800" b="1" dirty="0" smtClean="0">
                <a:solidFill>
                  <a:srgbClr val="FFC000"/>
                </a:solidFill>
                <a:latin typeface="Century Schoolbook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Century Schoolbook" pitchFamily="18" charset="0"/>
              </a:rPr>
              <a:t>Schülern</a:t>
            </a:r>
            <a:endParaRPr lang="ru-RU" sz="2800" b="1" dirty="0">
              <a:solidFill>
                <a:srgbClr val="FFC000"/>
              </a:solidFill>
              <a:latin typeface="Century Schoolbook" pitchFamily="18" charset="0"/>
            </a:endParaRPr>
          </a:p>
        </p:txBody>
      </p:sp>
      <p:pic>
        <p:nvPicPr>
          <p:cNvPr id="4098" name="Picture 2" descr="C:\Users\Вован\Desktop\январь2013\Rucksack voller Buecher 2013\in Blog\L.Heym Nowosibirsk Thea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403850" cy="405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619672" y="6165304"/>
            <a:ext cx="582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Die </a:t>
            </a:r>
            <a:r>
              <a:rPr lang="en-US" b="1" dirty="0" err="1" smtClean="0">
                <a:solidFill>
                  <a:srgbClr val="92D050"/>
                </a:solidFill>
              </a:rPr>
              <a:t>Schüler</a:t>
            </a:r>
            <a:r>
              <a:rPr lang="en-US" b="1" dirty="0" smtClean="0">
                <a:solidFill>
                  <a:srgbClr val="92D050"/>
                </a:solidFill>
              </a:rPr>
              <a:t> von  Hamburg und “</a:t>
            </a:r>
            <a:r>
              <a:rPr lang="en-US" b="1" dirty="0" err="1" smtClean="0">
                <a:solidFill>
                  <a:srgbClr val="92D050"/>
                </a:solidFill>
              </a:rPr>
              <a:t>Gornostay</a:t>
            </a:r>
            <a:r>
              <a:rPr lang="en-US" b="1" dirty="0" smtClean="0">
                <a:solidFill>
                  <a:srgbClr val="92D050"/>
                </a:solidFill>
              </a:rPr>
              <a:t>”</a:t>
            </a:r>
            <a:endParaRPr lang="ru-RU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125113" cy="924475"/>
          </a:xfrm>
        </p:spPr>
        <p:txBody>
          <a:bodyPr/>
          <a:lstStyle/>
          <a:p>
            <a:r>
              <a:rPr lang="en-US" sz="2800" b="1" dirty="0" err="1">
                <a:solidFill>
                  <a:srgbClr val="CC00FF"/>
                </a:solidFill>
                <a:latin typeface="Century Schoolbook" pitchFamily="18" charset="0"/>
              </a:rPr>
              <a:t>Ü</a:t>
            </a:r>
            <a:r>
              <a:rPr lang="en-US" sz="2800" b="1" dirty="0" err="1" smtClean="0">
                <a:solidFill>
                  <a:srgbClr val="CC00FF"/>
                </a:solidFill>
                <a:latin typeface="Century Schoolbook" pitchFamily="18" charset="0"/>
              </a:rPr>
              <a:t>ber</a:t>
            </a:r>
            <a:r>
              <a:rPr lang="en-US" sz="2800" b="1" dirty="0" smtClean="0">
                <a:solidFill>
                  <a:srgbClr val="CC00FF"/>
                </a:solidFill>
                <a:latin typeface="Century Schoolbook" pitchFamily="18" charset="0"/>
              </a:rPr>
              <a:t> </a:t>
            </a:r>
            <a:r>
              <a:rPr lang="en-US" sz="2800" b="1" dirty="0" err="1" smtClean="0">
                <a:solidFill>
                  <a:srgbClr val="CC00FF"/>
                </a:solidFill>
                <a:latin typeface="Century Schoolbook" pitchFamily="18" charset="0"/>
              </a:rPr>
              <a:t>uns</a:t>
            </a:r>
            <a:r>
              <a:rPr lang="en-US" sz="2800" b="1" dirty="0" smtClean="0">
                <a:solidFill>
                  <a:srgbClr val="CC00FF"/>
                </a:solidFill>
                <a:latin typeface="Century Schoolbook" pitchFamily="18" charset="0"/>
              </a:rPr>
              <a:t> </a:t>
            </a:r>
            <a:r>
              <a:rPr lang="en-US" sz="2800" b="1" dirty="0" err="1" smtClean="0">
                <a:solidFill>
                  <a:srgbClr val="CC00FF"/>
                </a:solidFill>
                <a:latin typeface="Century Schoolbook" pitchFamily="18" charset="0"/>
              </a:rPr>
              <a:t>schreibt</a:t>
            </a:r>
            <a:r>
              <a:rPr lang="en-US" sz="2800" b="1" dirty="0" smtClean="0">
                <a:solidFill>
                  <a:srgbClr val="CC00FF"/>
                </a:solidFill>
                <a:latin typeface="Century Schoolbook" pitchFamily="18" charset="0"/>
              </a:rPr>
              <a:t> </a:t>
            </a:r>
            <a:br>
              <a:rPr lang="en-US" sz="2800" b="1" dirty="0" smtClean="0">
                <a:solidFill>
                  <a:srgbClr val="CC00FF"/>
                </a:solidFill>
                <a:latin typeface="Century Schoolbook" pitchFamily="18" charset="0"/>
              </a:rPr>
            </a:br>
            <a:r>
              <a:rPr lang="en-US" sz="2800" b="1" dirty="0">
                <a:solidFill>
                  <a:srgbClr val="CC00FF"/>
                </a:solidFill>
                <a:latin typeface="Century Schoolbook" pitchFamily="18" charset="0"/>
              </a:rPr>
              <a:t> </a:t>
            </a:r>
            <a:r>
              <a:rPr lang="en-US" sz="2800" b="1" dirty="0" smtClean="0">
                <a:solidFill>
                  <a:srgbClr val="CC00FF"/>
                </a:solidFill>
                <a:latin typeface="Century Schoolbook" pitchFamily="18" charset="0"/>
              </a:rPr>
              <a:t>         die </a:t>
            </a:r>
            <a:r>
              <a:rPr lang="en-US" sz="2800" b="1" dirty="0" err="1" smtClean="0">
                <a:solidFill>
                  <a:srgbClr val="CC00FF"/>
                </a:solidFill>
                <a:latin typeface="Century Schoolbook" pitchFamily="18" charset="0"/>
              </a:rPr>
              <a:t>Schülerzeitung</a:t>
            </a:r>
            <a:r>
              <a:rPr lang="en-US" sz="2800" b="1" dirty="0" smtClean="0">
                <a:solidFill>
                  <a:srgbClr val="CC00FF"/>
                </a:solidFill>
                <a:latin typeface="Century Schoolbook" pitchFamily="18" charset="0"/>
              </a:rPr>
              <a:t> “</a:t>
            </a:r>
            <a:r>
              <a:rPr lang="en-US" sz="2800" b="1" dirty="0" err="1" smtClean="0">
                <a:solidFill>
                  <a:srgbClr val="CC00FF"/>
                </a:solidFill>
                <a:latin typeface="Century Schoolbook" pitchFamily="18" charset="0"/>
              </a:rPr>
              <a:t>Gornostay</a:t>
            </a:r>
            <a:r>
              <a:rPr lang="en-US" sz="2800" b="1" dirty="0" smtClean="0">
                <a:solidFill>
                  <a:srgbClr val="CC00FF"/>
                </a:solidFill>
                <a:latin typeface="Century Schoolbook" pitchFamily="18" charset="0"/>
              </a:rPr>
              <a:t>”</a:t>
            </a:r>
            <a:endParaRPr lang="ru-RU" sz="2800" b="1" dirty="0">
              <a:solidFill>
                <a:srgbClr val="CC00FF"/>
              </a:solidFill>
              <a:latin typeface="Century Schoolbook" pitchFamily="18" charset="0"/>
            </a:endParaRPr>
          </a:p>
        </p:txBody>
      </p:sp>
      <p:pic>
        <p:nvPicPr>
          <p:cNvPr id="5122" name="Picture 2" descr="C:\Users\Вован\Desktop\январь2013\Rucksack voller Buecher 2013\Рюкзак фото\P104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480" y="2201895"/>
            <a:ext cx="4008702" cy="300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Вован\Desktop\январь2013\Rucksack voller Buecher 2013\in Blog\L.Heym Nowosibirsk Interview mit Grundschülern nach VORLESET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931">
            <a:off x="3594385" y="2966044"/>
            <a:ext cx="3535288" cy="265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55576" y="6021288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49CC14"/>
                </a:solidFill>
              </a:rPr>
              <a:t>Journalistin</a:t>
            </a:r>
            <a:r>
              <a:rPr lang="en-US" b="1" dirty="0" smtClean="0">
                <a:solidFill>
                  <a:srgbClr val="49CC14"/>
                </a:solidFill>
              </a:rPr>
              <a:t> </a:t>
            </a:r>
            <a:r>
              <a:rPr lang="en-US" b="1" dirty="0" err="1" smtClean="0">
                <a:solidFill>
                  <a:srgbClr val="49CC14"/>
                </a:solidFill>
              </a:rPr>
              <a:t>Arina</a:t>
            </a:r>
            <a:endParaRPr lang="ru-RU" b="1" dirty="0">
              <a:solidFill>
                <a:srgbClr val="49CC1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958578">
            <a:off x="4263852" y="2343731"/>
            <a:ext cx="333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Die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Schüler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der 3.Klasse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5"/>
            <a:ext cx="7125113" cy="737052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  <a:latin typeface="Lucida Handwriting" pitchFamily="66" charset="0"/>
              </a:rPr>
              <a:t>Zeitungsartikel</a:t>
            </a:r>
            <a:r>
              <a:rPr lang="en-US" b="1" dirty="0" smtClean="0">
                <a:solidFill>
                  <a:srgbClr val="FFFF00"/>
                </a:solidFill>
                <a:latin typeface="Lucida Handwriting" pitchFamily="66" charset="0"/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3200" dirty="0"/>
              <a:t> </a:t>
            </a:r>
            <a:r>
              <a:rPr lang="ru-RU" sz="4000" dirty="0"/>
              <a:t>Сегодня я посетила секцию, которую организовала Людмила Георгиевна Гейм. Но это была не просто секция, это было занятие, посвященное проекту  Гёте-института “</a:t>
            </a:r>
            <a:r>
              <a:rPr lang="en-US" sz="4000" dirty="0"/>
              <a:t>Rucksack </a:t>
            </a:r>
            <a:r>
              <a:rPr lang="en-US" sz="4000" dirty="0" err="1"/>
              <a:t>voller</a:t>
            </a:r>
            <a:r>
              <a:rPr lang="en-US" sz="4000" dirty="0"/>
              <a:t> B</a:t>
            </a:r>
            <a:r>
              <a:rPr lang="ru-RU" sz="4000" dirty="0"/>
              <a:t>ü</a:t>
            </a:r>
            <a:r>
              <a:rPr lang="en-US" sz="4000" dirty="0" err="1"/>
              <a:t>cher</a:t>
            </a:r>
            <a:r>
              <a:rPr lang="ru-RU" sz="4000" dirty="0"/>
              <a:t>”(рюкзак полон книг). </a:t>
            </a:r>
          </a:p>
          <a:p>
            <a:pPr marL="0" indent="0">
              <a:buNone/>
            </a:pPr>
            <a:r>
              <a:rPr lang="ru-RU" sz="4000" dirty="0"/>
              <a:t>  Гёте-институт разослал двадцати учителям России  рюкзаки с детскими книжками для разного возраста, и, естественно, эти книги на немецком языке.</a:t>
            </a:r>
          </a:p>
          <a:p>
            <a:pPr marL="0" indent="0">
              <a:buNone/>
            </a:pPr>
            <a:r>
              <a:rPr lang="ru-RU" sz="4000" dirty="0"/>
              <a:t>  В нашей школе интерес к этому проекту проявили 6И и 9И классы. Каждый ребенок взял по книге и получил задания: узнать об авторе, перевести название книги и начать читать. А сегодня ученики из 6И класса рассказали всё, что они узнали об авторе, о главных героях, об их историях .Это было так интересно,  что они решили обменяться книгами.</a:t>
            </a:r>
          </a:p>
          <a:p>
            <a:pPr marL="0" indent="0">
              <a:buNone/>
            </a:pPr>
            <a:r>
              <a:rPr lang="ru-RU" sz="4000" dirty="0"/>
              <a:t> В этом мероприятии активно участвовала волонтер из Германии Кристина </a:t>
            </a:r>
            <a:r>
              <a:rPr lang="ru-RU" sz="4000" dirty="0" err="1"/>
              <a:t>Штайнле</a:t>
            </a:r>
            <a:r>
              <a:rPr lang="ru-RU" sz="4000" dirty="0"/>
              <a:t>, которая сделала компьютерную презентацию о книгах, которые она читала в детстве. И просто о книгах, популярных среди  немецких детей.</a:t>
            </a:r>
          </a:p>
          <a:p>
            <a:pPr marL="0" indent="0">
              <a:buNone/>
            </a:pPr>
            <a:r>
              <a:rPr lang="ru-RU" sz="4000" dirty="0"/>
              <a:t> Это не только увлекательное знакомство с немецкой литературой для детей, но и повышение квалификации для учителей. Они делают методические разработки по книгам, обмениваются ими и высказывают свое мнение. Новосибирск - не единственный город-участник этого проекта. Также задействованы Ярославль, Воронеж ,  Москва, Пермь, Пенза , Саратов ,Липецк, Тверь, Омск . Я думаю, учителям тоже интересно общаться друг с другом и использовать разные технические и новые методические  средства для проведения уроков немецкого языка. </a:t>
            </a:r>
          </a:p>
          <a:p>
            <a:pPr marL="0" indent="0">
              <a:buNone/>
            </a:pPr>
            <a:r>
              <a:rPr lang="ru-RU" sz="4000" dirty="0"/>
              <a:t> Условие этого проекта - общение только на немецком языке, что особенно нравится Людмиле Георгиевне. Волонтер Кристина также высказала свое мнение об этом проекте: « Я считаю, этот проект очень важен для детей, изучающих немецкий язык, не только потому, что немецкие книги помогают в изучении грамматики, пополнении словарного запаса, еще они помогают понять, как думают немецкие дети, посмеяться над немецкими шутками, узнать, какие темы важны для маленьких жителей Германии».</a:t>
            </a:r>
          </a:p>
          <a:p>
            <a:pPr marL="0" indent="0">
              <a:buNone/>
            </a:pPr>
            <a:r>
              <a:rPr lang="ru-RU" sz="4000" dirty="0"/>
              <a:t>  И конечно, самое главное: дети получают  удовольствие от этого проекта, у них появился повод изучать немецкий язык ещё усерднее!</a:t>
            </a:r>
          </a:p>
          <a:p>
            <a:pPr marL="0" indent="0">
              <a:buNone/>
            </a:pPr>
            <a:r>
              <a:rPr lang="ru-RU" sz="4000" dirty="0"/>
              <a:t>Впереди у них необычные творческие задумки. Пожелаем им успеха .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FFFF00"/>
                </a:solidFill>
              </a:rPr>
              <a:t>                                                                     </a:t>
            </a:r>
            <a:r>
              <a:rPr lang="ru-RU" sz="4000" b="1" dirty="0">
                <a:solidFill>
                  <a:srgbClr val="FFFF00"/>
                </a:solidFill>
              </a:rPr>
              <a:t>Головатых Ариадна 10 б  </a:t>
            </a:r>
            <a:r>
              <a:rPr lang="en-US" sz="4000" b="1" dirty="0" smtClean="0">
                <a:solidFill>
                  <a:srgbClr val="FFFF00"/>
                </a:solidFill>
              </a:rPr>
              <a:t>          </a:t>
            </a:r>
            <a:r>
              <a:rPr lang="ru-RU" sz="4000" b="1" dirty="0" smtClean="0">
                <a:solidFill>
                  <a:srgbClr val="FFFF00"/>
                </a:solidFill>
              </a:rPr>
              <a:t>26.10.2012</a:t>
            </a:r>
            <a:endParaRPr lang="ru-RU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476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75724"/>
            <a:ext cx="7378979" cy="92447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entury Schoolbook" pitchFamily="18" charset="0"/>
              </a:rPr>
              <a:t>        Quiz</a:t>
            </a:r>
            <a:r>
              <a:rPr lang="en-US" b="1" dirty="0" smtClean="0">
                <a:latin typeface="Century Schoolbook" pitchFamily="18" charset="0"/>
              </a:rPr>
              <a:t>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“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Kinderbücher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”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6146" name="Picture 2" descr="C:\Users\Вован\Desktop\январь2013\Rucksack voller Buecher 2013\in Blog\L.Heym  Nowosibirsk Quiz zu Bücher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681436" y="6124654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66FF"/>
                </a:solidFill>
              </a:rPr>
              <a:t>Moderatorin</a:t>
            </a:r>
            <a:r>
              <a:rPr lang="en-US" b="1" dirty="0" smtClean="0">
                <a:solidFill>
                  <a:srgbClr val="FF66FF"/>
                </a:solidFill>
              </a:rPr>
              <a:t>  - die </a:t>
            </a:r>
            <a:r>
              <a:rPr lang="en-US" b="1" dirty="0" err="1" smtClean="0">
                <a:solidFill>
                  <a:srgbClr val="FF66FF"/>
                </a:solidFill>
              </a:rPr>
              <a:t>Studentin</a:t>
            </a:r>
            <a:r>
              <a:rPr lang="en-US" b="1" dirty="0" smtClean="0">
                <a:solidFill>
                  <a:srgbClr val="FF66FF"/>
                </a:solidFill>
              </a:rPr>
              <a:t> Natalia</a:t>
            </a:r>
            <a:endParaRPr lang="ru-RU" b="1" dirty="0">
              <a:solidFill>
                <a:srgbClr val="FF66FF"/>
              </a:solidFill>
            </a:endParaRPr>
          </a:p>
        </p:txBody>
      </p:sp>
      <p:sp>
        <p:nvSpPr>
          <p:cNvPr id="3" name="5-конечная звезда 2"/>
          <p:cNvSpPr/>
          <p:nvPr/>
        </p:nvSpPr>
        <p:spPr>
          <a:xfrm>
            <a:off x="1043608" y="1052736"/>
            <a:ext cx="72008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827584" y="476672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6228184" y="5550743"/>
            <a:ext cx="914400" cy="914400"/>
          </a:xfrm>
          <a:prstGeom prst="star4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nt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Зима</Template>
  <TotalTime>142</TotalTime>
  <Words>548</Words>
  <Application>Microsoft Office PowerPoint</Application>
  <PresentationFormat>Экран (4:3)</PresentationFormat>
  <Paragraphs>49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Winter</vt:lpstr>
      <vt:lpstr>Презентация</vt:lpstr>
      <vt:lpstr>               Lesemäuse                        ***      “Rucksack                  voller                          Bücher”</vt:lpstr>
      <vt:lpstr>Unsere Lesemäuse / die 6.Klasse</vt:lpstr>
      <vt:lpstr>Präsentation               des ausgewählten  Buches</vt:lpstr>
      <vt:lpstr>Erzählung über die Kinderbücher in Deutschland von der Freiwilligen UNESCO</vt:lpstr>
      <vt:lpstr>Vorlesetag in der Grundschule</vt:lpstr>
      <vt:lpstr>Inszenierung des Buches im Jugendcamp mit deutschen Schülern</vt:lpstr>
      <vt:lpstr>Über uns schreibt            die Schülerzeitung “Gornostay”</vt:lpstr>
      <vt:lpstr>Zeitungsartikel </vt:lpstr>
      <vt:lpstr>        Quiz  “Kinderbücher”</vt:lpstr>
      <vt:lpstr>Unsere  Kreativität / Arbeiten zu den Büchern</vt:lpstr>
      <vt:lpstr>“Oma strickt Geschichten”</vt:lpstr>
      <vt:lpstr>“Oma strickt Geschichten”</vt:lpstr>
      <vt:lpstr>“Der Hase mit der roten Nase”</vt:lpstr>
      <vt:lpstr>      “Lea? Nein , danke!” </vt:lpstr>
      <vt:lpstr>“Tag der Kreativität” -2012</vt:lpstr>
      <vt:lpstr>      Unsere Deutschlehrerin</vt:lpstr>
      <vt:lpstr>  </vt:lpstr>
      <vt:lpstr>Gymnasium N 6 “Gornostay”           Nowosibirsk / Akademgorodok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Lesefuechse                           ***      “Rucksack                  voller                          Buecher”</dc:title>
  <dc:creator>Вован</dc:creator>
  <cp:lastModifiedBy>Вован</cp:lastModifiedBy>
  <cp:revision>21</cp:revision>
  <dcterms:created xsi:type="dcterms:W3CDTF">2013-01-13T16:50:44Z</dcterms:created>
  <dcterms:modified xsi:type="dcterms:W3CDTF">2013-01-18T08:14:32Z</dcterms:modified>
</cp:coreProperties>
</file>