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7" r:id="rId2"/>
    <p:sldId id="258" r:id="rId3"/>
    <p:sldId id="261" r:id="rId4"/>
    <p:sldId id="262" r:id="rId5"/>
    <p:sldId id="264" r:id="rId6"/>
    <p:sldId id="265" r:id="rId7"/>
    <p:sldId id="314" r:id="rId8"/>
    <p:sldId id="315" r:id="rId9"/>
    <p:sldId id="266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80" r:id="rId19"/>
    <p:sldId id="276" r:id="rId20"/>
    <p:sldId id="277" r:id="rId21"/>
    <p:sldId id="278" r:id="rId22"/>
    <p:sldId id="279" r:id="rId23"/>
    <p:sldId id="281" r:id="rId24"/>
    <p:sldId id="282" r:id="rId25"/>
    <p:sldId id="283" r:id="rId26"/>
    <p:sldId id="311" r:id="rId27"/>
    <p:sldId id="284" r:id="rId28"/>
    <p:sldId id="285" r:id="rId29"/>
    <p:sldId id="286" r:id="rId30"/>
    <p:sldId id="287" r:id="rId31"/>
    <p:sldId id="288" r:id="rId32"/>
    <p:sldId id="290" r:id="rId33"/>
    <p:sldId id="291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3399"/>
    <a:srgbClr val="2D1C76"/>
    <a:srgbClr val="003300"/>
    <a:srgbClr val="CC3300"/>
    <a:srgbClr val="47375B"/>
    <a:srgbClr val="003366"/>
    <a:srgbClr val="C9F1FF"/>
    <a:srgbClr val="A5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81" autoAdjust="0"/>
    <p:restoredTop sz="94660"/>
  </p:normalViewPr>
  <p:slideViewPr>
    <p:cSldViewPr>
      <p:cViewPr>
        <p:scale>
          <a:sx n="66" d="100"/>
          <a:sy n="66" d="100"/>
        </p:scale>
        <p:origin x="-1218" y="21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105023-0F0F-460C-B7E6-D1C56E37AD14}" type="datetimeFigureOut">
              <a:rPr lang="en-US" smtClean="0"/>
              <a:pPr/>
              <a:t>5/13/2012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F62335-2C2F-4199-8C75-4591EBC5B4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247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62335-2C2F-4199-8C75-4591EBC5B438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5963E-3EC7-4105-A30B-5D78C517A7D3}" type="datetimeFigureOut">
              <a:rPr lang="en-US" smtClean="0"/>
              <a:pPr/>
              <a:t>5/13/2012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0F2D9-882B-414D-97E2-D099671D192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5963E-3EC7-4105-A30B-5D78C517A7D3}" type="datetimeFigureOut">
              <a:rPr lang="en-US" smtClean="0"/>
              <a:pPr/>
              <a:t>5/13/2012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0F2D9-882B-414D-97E2-D099671D192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5963E-3EC7-4105-A30B-5D78C517A7D3}" type="datetimeFigureOut">
              <a:rPr lang="en-US" smtClean="0"/>
              <a:pPr/>
              <a:t>5/13/2012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0F2D9-882B-414D-97E2-D099671D192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5963E-3EC7-4105-A30B-5D78C517A7D3}" type="datetimeFigureOut">
              <a:rPr lang="en-US" smtClean="0"/>
              <a:pPr/>
              <a:t>5/13/2012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0F2D9-882B-414D-97E2-D099671D192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5963E-3EC7-4105-A30B-5D78C517A7D3}" type="datetimeFigureOut">
              <a:rPr lang="en-US" smtClean="0"/>
              <a:pPr/>
              <a:t>5/13/2012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0F2D9-882B-414D-97E2-D099671D192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5963E-3EC7-4105-A30B-5D78C517A7D3}" type="datetimeFigureOut">
              <a:rPr lang="en-US" smtClean="0"/>
              <a:pPr/>
              <a:t>5/13/2012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0F2D9-882B-414D-97E2-D099671D192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5963E-3EC7-4105-A30B-5D78C517A7D3}" type="datetimeFigureOut">
              <a:rPr lang="en-US" smtClean="0"/>
              <a:pPr/>
              <a:t>5/13/2012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0F2D9-882B-414D-97E2-D099671D192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5963E-3EC7-4105-A30B-5D78C517A7D3}" type="datetimeFigureOut">
              <a:rPr lang="en-US" smtClean="0"/>
              <a:pPr/>
              <a:t>5/13/2012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0F2D9-882B-414D-97E2-D099671D192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5963E-3EC7-4105-A30B-5D78C517A7D3}" type="datetimeFigureOut">
              <a:rPr lang="en-US" smtClean="0"/>
              <a:pPr/>
              <a:t>5/13/2012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0F2D9-882B-414D-97E2-D099671D192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5963E-3EC7-4105-A30B-5D78C517A7D3}" type="datetimeFigureOut">
              <a:rPr lang="en-US" smtClean="0"/>
              <a:pPr/>
              <a:t>5/13/2012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0F2D9-882B-414D-97E2-D099671D192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5963E-3EC7-4105-A30B-5D78C517A7D3}" type="datetimeFigureOut">
              <a:rPr lang="en-US" smtClean="0"/>
              <a:pPr/>
              <a:t>5/13/2012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0F2D9-882B-414D-97E2-D099671D192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5963E-3EC7-4105-A30B-5D78C517A7D3}" type="datetimeFigureOut">
              <a:rPr lang="en-US" smtClean="0"/>
              <a:pPr/>
              <a:t>5/13/2012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0F2D9-882B-414D-97E2-D099671D192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мама\Мои документы\IZ100 Школа\IZ100 - (1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9497" y="0"/>
            <a:ext cx="7247497" cy="9144000"/>
          </a:xfrm>
          <a:prstGeom prst="rect">
            <a:avLst/>
          </a:prstGeom>
          <a:noFill/>
        </p:spPr>
      </p:pic>
      <p:pic>
        <p:nvPicPr>
          <p:cNvPr id="4" name="Рисунок 3" descr="C:\Documents and Settings\мама\Мои документы\IZ100 Школа\IZ100 - (17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2714620" y="6072198"/>
            <a:ext cx="3586867" cy="250033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357158"/>
            <a:ext cx="650083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Наше творчество </a:t>
            </a:r>
            <a:endParaRPr lang="en-US" sz="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страшилки</a:t>
            </a: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2">
                  <a:lumMod val="2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В черном, черном лесу</a:t>
            </a:r>
            <a:endParaRPr lang="en-US" sz="1600" b="1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None/>
            </a:pP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Стоял черный, черный дом.</a:t>
            </a:r>
            <a:endParaRPr lang="en-US" sz="1600" b="1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None/>
            </a:pP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В черном, черном доме</a:t>
            </a:r>
            <a:endParaRPr lang="en-US" sz="1600" b="1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None/>
            </a:pP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Стояла черная, черная печь.</a:t>
            </a:r>
            <a:endParaRPr lang="en-US" sz="1600" b="1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None/>
            </a:pP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В черной, черной печи</a:t>
            </a:r>
            <a:endParaRPr lang="en-US" sz="1600" b="1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None/>
            </a:pP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Были черные, черные пирожки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 		</a:t>
            </a:r>
            <a:r>
              <a:rPr lang="ru-RU" sz="1600" b="1" i="1" dirty="0" smtClean="0">
                <a:solidFill>
                  <a:schemeClr val="bg2">
                    <a:lumMod val="25000"/>
                  </a:schemeClr>
                </a:solidFill>
              </a:rPr>
              <a:t>Мельникова Надежда, 2 класс</a:t>
            </a:r>
            <a:endParaRPr lang="en-US" sz="16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43050" y="642910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2">
                  <a:lumMod val="2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97596" y="4110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Рисунок 5" descr="I:\26 октября\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16" y="4714876"/>
            <a:ext cx="4096222" cy="3214710"/>
          </a:xfrm>
          <a:prstGeom prst="cloudCallou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786190" y="7358082"/>
            <a:ext cx="2550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Художник Седов Данил</a:t>
            </a:r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1546" y="357158"/>
            <a:ext cx="507382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Малые жанры</a:t>
            </a:r>
          </a:p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путаницы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6" name="Рисунок 5" descr="I:\26 октября\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3076"/>
            <a:ext cx="6858000" cy="7000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spc="0" dirty="0" smtClean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путаницы</a:t>
            </a:r>
            <a:r>
              <a:rPr lang="en-US" b="1" cap="all" spc="0" dirty="0" smtClean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en-US" b="1" cap="all" spc="0" dirty="0" smtClean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900" y="1285853"/>
            <a:ext cx="6172200" cy="7500990"/>
          </a:xfrm>
        </p:spPr>
        <p:txBody>
          <a:bodyPr>
            <a:noAutofit/>
          </a:bodyPr>
          <a:lstStyle/>
          <a:p>
            <a:pPr>
              <a:buNone/>
            </a:pPr>
            <a:endParaRPr lang="ru-RU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Под столом бежала книжка,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На нее упала мышка.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Книжка прыгнула в сторонку,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Мышка бросилась вдогонку.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b="1" i="1" dirty="0" smtClean="0">
                <a:solidFill>
                  <a:srgbClr val="C00000"/>
                </a:solidFill>
              </a:rPr>
              <a:t>		</a:t>
            </a:r>
            <a:r>
              <a:rPr lang="ru-RU" sz="1400" b="1" i="1" dirty="0" err="1" smtClean="0">
                <a:solidFill>
                  <a:srgbClr val="C00000"/>
                </a:solidFill>
              </a:rPr>
              <a:t>Пупова</a:t>
            </a:r>
            <a:r>
              <a:rPr lang="ru-RU" sz="1400" b="1" i="1" dirty="0" smtClean="0">
                <a:solidFill>
                  <a:srgbClr val="C00000"/>
                </a:solidFill>
              </a:rPr>
              <a:t> Анастасия, 2 класс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			Ехал Ваня на </a:t>
            </a:r>
            <a:r>
              <a:rPr lang="ru-RU" sz="1400" b="1" dirty="0" err="1" smtClean="0">
                <a:solidFill>
                  <a:srgbClr val="C00000"/>
                </a:solidFill>
              </a:rPr>
              <a:t>осле</a:t>
            </a:r>
            <a:r>
              <a:rPr lang="ru-RU" sz="1400" b="1" dirty="0" smtClean="0">
                <a:solidFill>
                  <a:srgbClr val="C00000"/>
                </a:solidFill>
              </a:rPr>
              <a:t>,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			Вел окошко на ремне,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			Ну а кактус в это время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			Мыл собачку на окне.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b="1" i="1" dirty="0" smtClean="0">
                <a:solidFill>
                  <a:srgbClr val="C00000"/>
                </a:solidFill>
              </a:rPr>
              <a:t>				</a:t>
            </a:r>
            <a:r>
              <a:rPr lang="ru-RU" sz="1400" b="1" i="1" dirty="0" err="1" smtClean="0">
                <a:solidFill>
                  <a:srgbClr val="C00000"/>
                </a:solidFill>
              </a:rPr>
              <a:t>Пупова</a:t>
            </a:r>
            <a:r>
              <a:rPr lang="ru-RU" sz="1400" b="1" i="1" dirty="0" smtClean="0">
                <a:solidFill>
                  <a:srgbClr val="C00000"/>
                </a:solidFill>
              </a:rPr>
              <a:t> Анастасия, 2 класс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b="1" i="1" dirty="0" smtClean="0">
                <a:solidFill>
                  <a:srgbClr val="C00000"/>
                </a:solidFill>
              </a:rPr>
              <a:t> 	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Наша утка громко плачет,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Уронила в яму Таню.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Тише, уточка, не плачь,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Не утонет в яме Таня.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Мимо мячик пробегал,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Тане жизнь спасал.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b="1" i="1" dirty="0" smtClean="0">
                <a:solidFill>
                  <a:srgbClr val="C00000"/>
                </a:solidFill>
              </a:rPr>
              <a:t>		</a:t>
            </a:r>
            <a:r>
              <a:rPr lang="ru-RU" sz="1400" b="1" i="1" dirty="0" err="1" smtClean="0">
                <a:solidFill>
                  <a:srgbClr val="C00000"/>
                </a:solidFill>
              </a:rPr>
              <a:t>Гараев</a:t>
            </a:r>
            <a:r>
              <a:rPr lang="ru-RU" sz="1400" b="1" i="1" dirty="0" smtClean="0">
                <a:solidFill>
                  <a:srgbClr val="C00000"/>
                </a:solidFill>
              </a:rPr>
              <a:t> Алексей, 2 класс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			Ехал Ваня на коне,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			Вел старушку на ремне,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			А собачка в это время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			Мыла кактус на окне.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b="1" i="1" dirty="0" smtClean="0">
                <a:solidFill>
                  <a:srgbClr val="C00000"/>
                </a:solidFill>
              </a:rPr>
              <a:t>				</a:t>
            </a:r>
            <a:r>
              <a:rPr lang="ru-RU" sz="1400" b="1" i="1" dirty="0" err="1" smtClean="0">
                <a:solidFill>
                  <a:srgbClr val="C00000"/>
                </a:solidFill>
              </a:rPr>
              <a:t>Мараховская</a:t>
            </a:r>
            <a:r>
              <a:rPr lang="ru-RU" sz="1400" b="1" i="1" dirty="0" smtClean="0">
                <a:solidFill>
                  <a:srgbClr val="C00000"/>
                </a:solidFill>
              </a:rPr>
              <a:t> Татьяна, 2 класс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b="1" i="1" dirty="0" smtClean="0">
                <a:solidFill>
                  <a:srgbClr val="C00000"/>
                </a:solidFill>
              </a:rPr>
              <a:t> 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b="1" i="1" dirty="0" smtClean="0">
                <a:solidFill>
                  <a:srgbClr val="C00000"/>
                </a:solidFill>
              </a:rPr>
              <a:t> 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b="1" i="1" dirty="0" smtClean="0">
                <a:solidFill>
                  <a:srgbClr val="C00000"/>
                </a:solidFill>
              </a:rPr>
              <a:t> 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b="1" i="1" dirty="0" smtClean="0">
                <a:solidFill>
                  <a:srgbClr val="C00000"/>
                </a:solidFill>
              </a:rPr>
              <a:t> 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b="1" i="1" dirty="0" smtClean="0">
                <a:solidFill>
                  <a:srgbClr val="C00000"/>
                </a:solidFill>
              </a:rPr>
              <a:t> 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b="1" i="1" dirty="0" smtClean="0">
                <a:solidFill>
                  <a:srgbClr val="C00000"/>
                </a:solidFill>
              </a:rPr>
              <a:t> 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endParaRPr lang="en-US" sz="1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spc="0" dirty="0" smtClean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путаницы</a:t>
            </a:r>
            <a:r>
              <a:rPr lang="en-US" b="1" cap="all" spc="0" dirty="0" smtClean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en-US" b="1" cap="all" spc="0" dirty="0" smtClean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900" y="1285853"/>
            <a:ext cx="6172200" cy="7500990"/>
          </a:xfrm>
        </p:spPr>
        <p:txBody>
          <a:bodyPr>
            <a:noAutofit/>
          </a:bodyPr>
          <a:lstStyle/>
          <a:p>
            <a:pPr>
              <a:buNone/>
            </a:pPr>
            <a:endParaRPr lang="ru-RU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b="1" i="1" dirty="0" smtClean="0">
                <a:solidFill>
                  <a:srgbClr val="C00000"/>
                </a:solidFill>
              </a:rPr>
              <a:t> </a:t>
            </a:r>
            <a:r>
              <a:rPr lang="ru-RU" sz="1400" b="1" dirty="0" smtClean="0">
                <a:solidFill>
                  <a:srgbClr val="C00000"/>
                </a:solidFill>
              </a:rPr>
              <a:t>Ехал кактус на коне,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Вел собачку на ремне,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А старушка в это время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Мыла Ваню на окне.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b="1" i="1" dirty="0" smtClean="0">
                <a:solidFill>
                  <a:srgbClr val="C00000"/>
                </a:solidFill>
              </a:rPr>
              <a:t>		</a:t>
            </a:r>
            <a:r>
              <a:rPr lang="ru-RU" sz="1400" b="1" i="1" dirty="0" err="1" smtClean="0">
                <a:solidFill>
                  <a:srgbClr val="C00000"/>
                </a:solidFill>
              </a:rPr>
              <a:t>Мараховская</a:t>
            </a:r>
            <a:r>
              <a:rPr lang="ru-RU" sz="1400" b="1" i="1" dirty="0" smtClean="0">
                <a:solidFill>
                  <a:srgbClr val="C00000"/>
                </a:solidFill>
              </a:rPr>
              <a:t> Татьяна, 2 класс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b="1" i="1" dirty="0" smtClean="0">
                <a:solidFill>
                  <a:srgbClr val="C00000"/>
                </a:solidFill>
              </a:rPr>
              <a:t> 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				Во дворе гуляет </a:t>
            </a:r>
            <a:r>
              <a:rPr lang="ru-RU" sz="1400" b="1" dirty="0" err="1" smtClean="0">
                <a:solidFill>
                  <a:srgbClr val="C00000"/>
                </a:solidFill>
              </a:rPr>
              <a:t>хрюша</a:t>
            </a:r>
            <a:r>
              <a:rPr lang="ru-RU" sz="1400" b="1" dirty="0" smtClean="0">
                <a:solidFill>
                  <a:srgbClr val="C00000"/>
                </a:solidFill>
              </a:rPr>
              <a:t>,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				Громко крякает она,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				А собака на заборе 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				Громко квакает «ква-ква!»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b="1" i="1" dirty="0" smtClean="0">
                <a:solidFill>
                  <a:srgbClr val="C00000"/>
                </a:solidFill>
              </a:rPr>
              <a:t>              				   Иванов Илья, 2 класс</a:t>
            </a:r>
          </a:p>
          <a:p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 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Птичка -  синичка на ветке сидит,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И громко-громко кричит,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«Ура! Ура! Пришла весна!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В снежки идет играть вся детвора!»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b="1" i="1" dirty="0" smtClean="0">
                <a:solidFill>
                  <a:srgbClr val="C00000"/>
                </a:solidFill>
              </a:rPr>
              <a:t>        			  Иванов Илья, 2 класс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 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 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b="1" i="1" dirty="0" smtClean="0">
                <a:solidFill>
                  <a:srgbClr val="C00000"/>
                </a:solidFill>
              </a:rPr>
              <a:t> 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b="1" i="1" dirty="0" smtClean="0">
                <a:solidFill>
                  <a:srgbClr val="C00000"/>
                </a:solidFill>
              </a:rPr>
              <a:t> 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b="1" i="1" dirty="0" smtClean="0">
                <a:solidFill>
                  <a:srgbClr val="C00000"/>
                </a:solidFill>
              </a:rPr>
              <a:t> 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endParaRPr lang="en-US" sz="1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1546" y="357158"/>
            <a:ext cx="500412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66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Малые жанры</a:t>
            </a:r>
          </a:p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66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небылицы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66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6" name="Рисунок 5" descr="I:\26 октября\2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14546"/>
            <a:ext cx="6858000" cy="6929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71744" y="8143900"/>
            <a:ext cx="31472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6600"/>
                </a:solidFill>
              </a:rPr>
              <a:t>Художник  </a:t>
            </a:r>
            <a:r>
              <a:rPr lang="ru-RU" sz="2000" b="1" dirty="0" err="1" smtClean="0">
                <a:solidFill>
                  <a:srgbClr val="006600"/>
                </a:solidFill>
              </a:rPr>
              <a:t>Гараев</a:t>
            </a:r>
            <a:r>
              <a:rPr lang="ru-RU" sz="2000" b="1" dirty="0" smtClean="0">
                <a:solidFill>
                  <a:srgbClr val="006600"/>
                </a:solidFill>
              </a:rPr>
              <a:t> Алексей</a:t>
            </a:r>
            <a:endParaRPr lang="en-US" sz="2000" b="1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spc="0" dirty="0" smtClean="0">
                <a:ln/>
                <a:solidFill>
                  <a:srgbClr val="0066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небылицы</a:t>
            </a:r>
            <a:r>
              <a:rPr lang="en-US" b="1" cap="all" spc="0" dirty="0" smtClean="0">
                <a:ln/>
                <a:solidFill>
                  <a:srgbClr val="0066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en-US" b="1" cap="all" spc="0" dirty="0" smtClean="0">
                <a:ln/>
                <a:solidFill>
                  <a:srgbClr val="0066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900" y="1285852"/>
            <a:ext cx="6172200" cy="7858147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400" b="1" i="1" dirty="0" smtClean="0">
                <a:solidFill>
                  <a:srgbClr val="003300"/>
                </a:solidFill>
              </a:rPr>
              <a:t>		 </a:t>
            </a:r>
            <a:r>
              <a:rPr lang="ru-RU" sz="1400" b="1" dirty="0" smtClean="0">
                <a:solidFill>
                  <a:srgbClr val="003300"/>
                </a:solidFill>
              </a:rPr>
              <a:t>Наступила ночь. Я легла в кровать. </a:t>
            </a:r>
            <a:endParaRPr lang="en-US" sz="1400" b="1" dirty="0" smtClean="0">
              <a:solidFill>
                <a:srgbClr val="003300"/>
              </a:solidFill>
            </a:endParaRPr>
          </a:p>
          <a:p>
            <a:pPr algn="just">
              <a:buNone/>
            </a:pPr>
            <a:r>
              <a:rPr lang="ru-RU" sz="1400" b="1" dirty="0" smtClean="0">
                <a:solidFill>
                  <a:srgbClr val="003300"/>
                </a:solidFill>
              </a:rPr>
              <a:t>		Утром просыпаюсь, – на козе лежу. Я собралась умываться. Открыла кран. А из крана  льется молоко. Посмотрела я цветок, а на нем растет портрет, посмотрела я в окно – бык на тракторе сидит, а корова строит дом. </a:t>
            </a:r>
            <a:endParaRPr lang="en-US" sz="1400" b="1" dirty="0" smtClean="0">
              <a:solidFill>
                <a:srgbClr val="003300"/>
              </a:solidFill>
            </a:endParaRPr>
          </a:p>
          <a:p>
            <a:pPr algn="just">
              <a:buNone/>
            </a:pPr>
            <a:r>
              <a:rPr lang="ru-RU" sz="1400" b="1" dirty="0" smtClean="0">
                <a:solidFill>
                  <a:srgbClr val="003300"/>
                </a:solidFill>
              </a:rPr>
              <a:t>		Я ложусь в кровать. Утром просыпаюсь, - на козе лежу.</a:t>
            </a:r>
            <a:endParaRPr lang="en-US" sz="1400" b="1" dirty="0" smtClean="0">
              <a:solidFill>
                <a:srgbClr val="003300"/>
              </a:solidFill>
            </a:endParaRPr>
          </a:p>
          <a:p>
            <a:pPr algn="just">
              <a:buNone/>
            </a:pPr>
            <a:r>
              <a:rPr lang="ru-RU" sz="1400" b="1" i="1" dirty="0" smtClean="0">
                <a:solidFill>
                  <a:srgbClr val="003300"/>
                </a:solidFill>
              </a:rPr>
              <a:t>                                                                          </a:t>
            </a:r>
            <a:r>
              <a:rPr lang="ru-RU" sz="1400" b="1" i="1" dirty="0" err="1" smtClean="0">
                <a:solidFill>
                  <a:srgbClr val="003300"/>
                </a:solidFill>
              </a:rPr>
              <a:t>Пупова</a:t>
            </a:r>
            <a:r>
              <a:rPr lang="ru-RU" sz="1400" b="1" i="1" dirty="0" smtClean="0">
                <a:solidFill>
                  <a:srgbClr val="003300"/>
                </a:solidFill>
              </a:rPr>
              <a:t> Анастасия, </a:t>
            </a:r>
            <a:r>
              <a:rPr lang="ru-RU" sz="1400" b="1" dirty="0" smtClean="0">
                <a:solidFill>
                  <a:srgbClr val="003300"/>
                </a:solidFill>
              </a:rPr>
              <a:t>2  класс</a:t>
            </a:r>
            <a:endParaRPr lang="en-US" sz="1400" b="1" dirty="0" smtClean="0">
              <a:solidFill>
                <a:srgbClr val="003300"/>
              </a:solidFill>
            </a:endParaRPr>
          </a:p>
          <a:p>
            <a:pPr algn="just">
              <a:buNone/>
            </a:pPr>
            <a:endParaRPr lang="en-US" sz="1400" b="1" dirty="0" smtClean="0">
              <a:solidFill>
                <a:srgbClr val="003300"/>
              </a:solidFill>
            </a:endParaRPr>
          </a:p>
          <a:p>
            <a:pPr algn="just">
              <a:buNone/>
            </a:pPr>
            <a:r>
              <a:rPr lang="ru-RU" sz="1400" b="1" i="1" dirty="0" smtClean="0">
                <a:solidFill>
                  <a:srgbClr val="003300"/>
                </a:solidFill>
              </a:rPr>
              <a:t> </a:t>
            </a:r>
            <a:r>
              <a:rPr lang="ru-RU" sz="1400" b="1" dirty="0" smtClean="0">
                <a:solidFill>
                  <a:srgbClr val="003300"/>
                </a:solidFill>
              </a:rPr>
              <a:t>Шел медведь по океану</a:t>
            </a:r>
            <a:endParaRPr lang="en-US" sz="1400" b="1" dirty="0" smtClean="0">
              <a:solidFill>
                <a:srgbClr val="003300"/>
              </a:solidFill>
            </a:endParaRPr>
          </a:p>
          <a:p>
            <a:pPr algn="just">
              <a:buNone/>
            </a:pPr>
            <a:r>
              <a:rPr lang="ru-RU" sz="1400" b="1" dirty="0" smtClean="0">
                <a:solidFill>
                  <a:srgbClr val="003300"/>
                </a:solidFill>
              </a:rPr>
              <a:t>И поймал большую жабу.</a:t>
            </a:r>
            <a:endParaRPr lang="en-US" sz="1400" b="1" dirty="0" smtClean="0">
              <a:solidFill>
                <a:srgbClr val="003300"/>
              </a:solidFill>
            </a:endParaRPr>
          </a:p>
          <a:p>
            <a:pPr algn="just">
              <a:buNone/>
            </a:pPr>
            <a:r>
              <a:rPr lang="ru-RU" sz="1400" b="1" dirty="0" smtClean="0">
                <a:solidFill>
                  <a:srgbClr val="003300"/>
                </a:solidFill>
              </a:rPr>
              <a:t>Жаба мишку проглотила</a:t>
            </a:r>
            <a:endParaRPr lang="en-US" sz="1400" b="1" dirty="0" smtClean="0">
              <a:solidFill>
                <a:srgbClr val="003300"/>
              </a:solidFill>
            </a:endParaRPr>
          </a:p>
          <a:p>
            <a:pPr algn="just">
              <a:buNone/>
            </a:pPr>
            <a:r>
              <a:rPr lang="ru-RU" sz="1400" b="1" dirty="0" smtClean="0">
                <a:solidFill>
                  <a:srgbClr val="003300"/>
                </a:solidFill>
              </a:rPr>
              <a:t>И водичкою запила.</a:t>
            </a:r>
          </a:p>
          <a:p>
            <a:pPr algn="just">
              <a:buNone/>
            </a:pPr>
            <a:r>
              <a:rPr lang="ru-RU" sz="1400" b="1" i="1" dirty="0" smtClean="0">
                <a:solidFill>
                  <a:srgbClr val="003300"/>
                </a:solidFill>
              </a:rPr>
              <a:t>		Иванов Илья, 2 класс</a:t>
            </a:r>
            <a:endParaRPr lang="en-US" sz="1400" b="1" i="1" dirty="0" smtClean="0">
              <a:solidFill>
                <a:srgbClr val="003300"/>
              </a:solidFill>
            </a:endParaRPr>
          </a:p>
          <a:p>
            <a:pPr algn="just">
              <a:buNone/>
            </a:pPr>
            <a:r>
              <a:rPr lang="ru-RU" sz="1400" b="1" dirty="0" smtClean="0">
                <a:solidFill>
                  <a:srgbClr val="003300"/>
                </a:solidFill>
              </a:rPr>
              <a:t> </a:t>
            </a:r>
            <a:endParaRPr lang="en-US" sz="1400" b="1" dirty="0" smtClean="0">
              <a:solidFill>
                <a:srgbClr val="003300"/>
              </a:solidFill>
            </a:endParaRPr>
          </a:p>
          <a:p>
            <a:pPr algn="just">
              <a:buNone/>
            </a:pPr>
            <a:r>
              <a:rPr lang="ru-RU" sz="1400" b="1" dirty="0" smtClean="0">
                <a:solidFill>
                  <a:srgbClr val="003300"/>
                </a:solidFill>
              </a:rPr>
              <a:t>		Однажды зимой, когда на дворе был сильный мороз и школу отменили, я пошла гулять на улицу.</a:t>
            </a:r>
            <a:endParaRPr lang="en-US" sz="1400" b="1" dirty="0" smtClean="0">
              <a:solidFill>
                <a:srgbClr val="003300"/>
              </a:solidFill>
            </a:endParaRPr>
          </a:p>
          <a:p>
            <a:pPr algn="just">
              <a:buNone/>
            </a:pPr>
            <a:r>
              <a:rPr lang="ru-RU" sz="1400" b="1" dirty="0" smtClean="0">
                <a:solidFill>
                  <a:srgbClr val="003300"/>
                </a:solidFill>
              </a:rPr>
              <a:t>		Выхожу и вижу перед собой такую картину: среди поля цветов растет кедр, и на нем созрели огурцы. Мама их собирает и варит из них варенье. А по полю с цветами бегает целое стадо зебр, белых в красный горошек. Они между собой беседуют о том, что собираются улетать в теплые края.</a:t>
            </a:r>
            <a:endParaRPr lang="en-US" sz="1400" b="1" dirty="0" smtClean="0">
              <a:solidFill>
                <a:srgbClr val="003300"/>
              </a:solidFill>
            </a:endParaRPr>
          </a:p>
          <a:p>
            <a:pPr algn="just">
              <a:buNone/>
            </a:pPr>
            <a:r>
              <a:rPr lang="ru-RU" sz="1400" b="1" dirty="0" smtClean="0">
                <a:solidFill>
                  <a:srgbClr val="003300"/>
                </a:solidFill>
              </a:rPr>
              <a:t>		Да, иногда  полезно прогуляться морозным деньком.</a:t>
            </a:r>
            <a:endParaRPr lang="en-US" sz="1400" b="1" dirty="0" smtClean="0">
              <a:solidFill>
                <a:srgbClr val="003300"/>
              </a:solidFill>
            </a:endParaRPr>
          </a:p>
          <a:p>
            <a:pPr algn="just">
              <a:buNone/>
            </a:pPr>
            <a:r>
              <a:rPr lang="ru-RU" sz="1400" b="1" i="1" dirty="0" smtClean="0">
                <a:solidFill>
                  <a:srgbClr val="003300"/>
                </a:solidFill>
              </a:rPr>
              <a:t>                                                                            </a:t>
            </a:r>
            <a:r>
              <a:rPr lang="ru-RU" sz="1400" b="1" i="1" dirty="0" err="1" smtClean="0">
                <a:solidFill>
                  <a:srgbClr val="003300"/>
                </a:solidFill>
              </a:rPr>
              <a:t>Гречухина</a:t>
            </a:r>
            <a:r>
              <a:rPr lang="ru-RU" sz="1400" b="1" i="1" dirty="0" smtClean="0">
                <a:solidFill>
                  <a:srgbClr val="003300"/>
                </a:solidFill>
              </a:rPr>
              <a:t> Дарья, 2  класс</a:t>
            </a:r>
          </a:p>
          <a:p>
            <a:pPr algn="just">
              <a:buNone/>
            </a:pPr>
            <a:endParaRPr lang="en-US" sz="1400" b="1" i="1" dirty="0" smtClean="0">
              <a:solidFill>
                <a:srgbClr val="003300"/>
              </a:solidFill>
            </a:endParaRPr>
          </a:p>
          <a:p>
            <a:pPr algn="just">
              <a:buNone/>
            </a:pPr>
            <a:r>
              <a:rPr lang="ru-RU" sz="1400" b="1" dirty="0" smtClean="0">
                <a:solidFill>
                  <a:srgbClr val="003300"/>
                </a:solidFill>
              </a:rPr>
              <a:t> 		Однажды я пошел на рыбалку и забыл удочку. </a:t>
            </a:r>
            <a:endParaRPr lang="en-US" sz="1400" b="1" dirty="0" smtClean="0">
              <a:solidFill>
                <a:srgbClr val="003300"/>
              </a:solidFill>
            </a:endParaRPr>
          </a:p>
          <a:p>
            <a:pPr algn="just">
              <a:buNone/>
            </a:pPr>
            <a:r>
              <a:rPr lang="ru-RU" sz="1400" b="1" dirty="0" smtClean="0">
                <a:solidFill>
                  <a:srgbClr val="003300"/>
                </a:solidFill>
              </a:rPr>
              <a:t>		Пришлось ловить рыбу на бутылку пепси. Бросил я ее в реку. Рыба увидела яркую пробку, сорвала ее и получила новую порцию пепси. Рыба надулась и всплыла, но бутылку не отпустила.</a:t>
            </a:r>
            <a:endParaRPr lang="en-US" sz="1400" b="1" dirty="0" smtClean="0">
              <a:solidFill>
                <a:srgbClr val="003300"/>
              </a:solidFill>
            </a:endParaRPr>
          </a:p>
          <a:p>
            <a:pPr algn="just">
              <a:buNone/>
            </a:pPr>
            <a:r>
              <a:rPr lang="ru-RU" sz="1400" b="1" dirty="0" smtClean="0">
                <a:solidFill>
                  <a:srgbClr val="003300"/>
                </a:solidFill>
              </a:rPr>
              <a:t>	Разве можно в жаркий день оторваться от пепси! </a:t>
            </a:r>
            <a:endParaRPr lang="en-US" sz="1400" b="1" dirty="0" smtClean="0">
              <a:solidFill>
                <a:srgbClr val="003300"/>
              </a:solidFill>
            </a:endParaRPr>
          </a:p>
          <a:p>
            <a:pPr algn="just">
              <a:buNone/>
            </a:pPr>
            <a:r>
              <a:rPr lang="ru-RU" sz="1400" b="1" dirty="0" smtClean="0">
                <a:solidFill>
                  <a:srgbClr val="003300"/>
                </a:solidFill>
              </a:rPr>
              <a:t>		Я наловил целое ведро рыбы и пожарил ее на костре. Я вкусно пообедал!</a:t>
            </a:r>
            <a:endParaRPr lang="en-US" sz="1400" b="1" dirty="0" smtClean="0">
              <a:solidFill>
                <a:srgbClr val="003300"/>
              </a:solidFill>
            </a:endParaRPr>
          </a:p>
          <a:p>
            <a:pPr algn="just">
              <a:buNone/>
            </a:pPr>
            <a:r>
              <a:rPr lang="ru-RU" sz="1400" b="1" i="1" dirty="0" smtClean="0">
                <a:solidFill>
                  <a:srgbClr val="003300"/>
                </a:solidFill>
              </a:rPr>
              <a:t>                                                                              Башкатов Леонид, 2  класс</a:t>
            </a:r>
            <a:endParaRPr lang="en-US" sz="1400" b="1" i="1" dirty="0" smtClean="0">
              <a:solidFill>
                <a:srgbClr val="003300"/>
              </a:solidFill>
            </a:endParaRPr>
          </a:p>
          <a:p>
            <a:pPr algn="just">
              <a:buNone/>
            </a:pPr>
            <a:endParaRPr lang="en-US" sz="1400" b="1" dirty="0" smtClean="0">
              <a:solidFill>
                <a:srgbClr val="003300"/>
              </a:solidFill>
            </a:endParaRPr>
          </a:p>
          <a:p>
            <a:pPr algn="just">
              <a:buNone/>
            </a:pPr>
            <a:r>
              <a:rPr lang="ru-RU" sz="1400" b="1" i="1" dirty="0" smtClean="0">
                <a:solidFill>
                  <a:srgbClr val="003300"/>
                </a:solidFill>
              </a:rPr>
              <a:t> </a:t>
            </a:r>
            <a:endParaRPr lang="en-US" sz="1400" b="1" dirty="0" smtClean="0">
              <a:solidFill>
                <a:srgbClr val="003300"/>
              </a:solidFill>
            </a:endParaRPr>
          </a:p>
          <a:p>
            <a:pPr algn="just">
              <a:buNone/>
            </a:pPr>
            <a:r>
              <a:rPr lang="ru-RU" sz="1400" b="1" i="1" dirty="0" smtClean="0">
                <a:solidFill>
                  <a:srgbClr val="003300"/>
                </a:solidFill>
              </a:rPr>
              <a:t> </a:t>
            </a:r>
            <a:endParaRPr lang="en-US" sz="1400" b="1" dirty="0" smtClean="0">
              <a:solidFill>
                <a:srgbClr val="003300"/>
              </a:solidFill>
            </a:endParaRPr>
          </a:p>
          <a:p>
            <a:pPr algn="just"/>
            <a:endParaRPr lang="en-US" sz="1400" b="1" dirty="0">
              <a:solidFill>
                <a:srgbClr val="00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1546" y="357158"/>
            <a:ext cx="500412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Малые жанры</a:t>
            </a:r>
          </a:p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сказки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6" name="Рисунок 5" descr="I:\26 октября\2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3108"/>
            <a:ext cx="6858000" cy="7000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857496" y="8143900"/>
            <a:ext cx="3174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Художник Шишкина Ольга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сказки</a:t>
            </a:r>
            <a:r>
              <a:rPr lang="en-US" b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en-US" b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900" y="1285853"/>
            <a:ext cx="6172200" cy="750099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400" b="1" i="1" dirty="0" smtClean="0">
                <a:solidFill>
                  <a:srgbClr val="003366"/>
                </a:solidFill>
              </a:rPr>
              <a:t>		</a:t>
            </a:r>
          </a:p>
          <a:p>
            <a:pPr algn="ctr">
              <a:buNone/>
            </a:pPr>
            <a:endParaRPr lang="ru-RU" sz="1400" b="1" i="1" dirty="0" smtClean="0">
              <a:solidFill>
                <a:srgbClr val="003366"/>
              </a:solidFill>
            </a:endParaRPr>
          </a:p>
          <a:p>
            <a:pPr algn="ctr">
              <a:buNone/>
            </a:pPr>
            <a:endParaRPr lang="ru-RU" sz="1400" b="1" i="1" dirty="0" smtClean="0">
              <a:solidFill>
                <a:srgbClr val="003366"/>
              </a:solidFill>
            </a:endParaRPr>
          </a:p>
          <a:p>
            <a:pPr algn="ctr">
              <a:buNone/>
            </a:pPr>
            <a:endParaRPr lang="ru-RU" sz="1400" b="1" i="1" dirty="0" smtClean="0">
              <a:solidFill>
                <a:srgbClr val="003366"/>
              </a:solidFill>
            </a:endParaRPr>
          </a:p>
          <a:p>
            <a:pPr algn="ctr">
              <a:buNone/>
            </a:pPr>
            <a:endParaRPr lang="ru-RU" sz="1400" b="1" i="1" dirty="0" smtClean="0">
              <a:solidFill>
                <a:srgbClr val="003366"/>
              </a:solidFill>
            </a:endParaRPr>
          </a:p>
          <a:p>
            <a:pPr algn="ctr">
              <a:buNone/>
            </a:pPr>
            <a:endParaRPr lang="ru-RU" sz="1400" b="1" i="1" dirty="0" smtClean="0">
              <a:solidFill>
                <a:srgbClr val="003366"/>
              </a:solidFill>
            </a:endParaRPr>
          </a:p>
          <a:p>
            <a:pPr algn="ctr">
              <a:buNone/>
            </a:pPr>
            <a:endParaRPr lang="ru-RU" sz="1400" b="1" i="1" dirty="0" smtClean="0">
              <a:solidFill>
                <a:srgbClr val="003366"/>
              </a:solidFill>
            </a:endParaRPr>
          </a:p>
          <a:p>
            <a:pPr algn="ctr">
              <a:buNone/>
            </a:pPr>
            <a:endParaRPr lang="ru-RU" sz="1400" b="1" i="1" dirty="0" smtClean="0">
              <a:solidFill>
                <a:srgbClr val="003366"/>
              </a:solidFill>
            </a:endParaRPr>
          </a:p>
          <a:p>
            <a:pPr algn="ctr">
              <a:buNone/>
            </a:pPr>
            <a:endParaRPr lang="ru-RU" sz="1400" b="1" i="1" dirty="0" smtClean="0">
              <a:solidFill>
                <a:srgbClr val="003366"/>
              </a:solidFill>
            </a:endParaRPr>
          </a:p>
          <a:p>
            <a:pPr algn="ctr">
              <a:buNone/>
            </a:pPr>
            <a:endParaRPr lang="ru-RU" sz="1400" b="1" i="1" dirty="0" smtClean="0">
              <a:solidFill>
                <a:srgbClr val="003366"/>
              </a:solidFill>
            </a:endParaRPr>
          </a:p>
          <a:p>
            <a:pPr algn="ctr">
              <a:buNone/>
            </a:pPr>
            <a:r>
              <a:rPr lang="ru-RU" sz="1400" b="1" i="1" dirty="0" smtClean="0">
                <a:solidFill>
                  <a:srgbClr val="003366"/>
                </a:solidFill>
              </a:rPr>
              <a:t>Звезда.</a:t>
            </a:r>
          </a:p>
          <a:p>
            <a:pPr algn="just">
              <a:buNone/>
            </a:pPr>
            <a:r>
              <a:rPr lang="ru-RU" sz="1400" b="1" i="1" dirty="0" smtClean="0">
                <a:solidFill>
                  <a:srgbClr val="003366"/>
                </a:solidFill>
              </a:rPr>
              <a:t>		</a:t>
            </a:r>
            <a:r>
              <a:rPr lang="ru-RU" sz="1400" b="1" dirty="0" smtClean="0">
                <a:solidFill>
                  <a:srgbClr val="003366"/>
                </a:solidFill>
              </a:rPr>
              <a:t>Жили-были дед и баба. У них было три внука. Старший Тимофей, средний Савелий, младший Иванушка. Внуки постоянно спорили и обижали младшего Иванушку.</a:t>
            </a:r>
          </a:p>
          <a:p>
            <a:pPr algn="just">
              <a:buNone/>
            </a:pPr>
            <a:r>
              <a:rPr lang="ru-RU" sz="1400" b="1" dirty="0" smtClean="0">
                <a:solidFill>
                  <a:srgbClr val="003366"/>
                </a:solidFill>
              </a:rPr>
              <a:t>		Дед придумал им </a:t>
            </a:r>
            <a:r>
              <a:rPr lang="ru-RU" sz="1400" b="1" dirty="0" smtClean="0">
                <a:solidFill>
                  <a:srgbClr val="003366"/>
                </a:solidFill>
              </a:rPr>
              <a:t>испытание</a:t>
            </a:r>
            <a:r>
              <a:rPr lang="ru-RU" sz="1400" b="1" dirty="0">
                <a:solidFill>
                  <a:srgbClr val="003366"/>
                </a:solidFill>
              </a:rPr>
              <a:t>:</a:t>
            </a:r>
            <a:r>
              <a:rPr lang="ru-RU" sz="1400" b="1" dirty="0" smtClean="0">
                <a:solidFill>
                  <a:srgbClr val="003366"/>
                </a:solidFill>
              </a:rPr>
              <a:t> </a:t>
            </a:r>
            <a:r>
              <a:rPr lang="ru-RU" sz="1400" b="1" dirty="0" smtClean="0">
                <a:solidFill>
                  <a:srgbClr val="003366"/>
                </a:solidFill>
              </a:rPr>
              <a:t>кто найдет в поле клад, тот получит вознаграждение.</a:t>
            </a:r>
          </a:p>
          <a:p>
            <a:pPr algn="just">
              <a:buNone/>
            </a:pPr>
            <a:r>
              <a:rPr lang="ru-RU" sz="1400" b="1" dirty="0" smtClean="0">
                <a:solidFill>
                  <a:srgbClr val="003366"/>
                </a:solidFill>
              </a:rPr>
              <a:t>		Братья пошли искать клад. На первое утро пошел Тимофей. День и ночь копал – устал и вернулся домой. На следующее утро пошел Савелий. Искал-искал – да не нашел, вернулся домой ни с чем. На третье утро пошел Иванушка. Он трудился, не покладая рук. Вдруг с неба упала звезда и показала путь, где лежит клад. Раскопал Иванушка то место и нашел клад. Это был гребешок, да не простой, а золотой.</a:t>
            </a:r>
          </a:p>
          <a:p>
            <a:pPr algn="just">
              <a:buNone/>
            </a:pPr>
            <a:r>
              <a:rPr lang="ru-RU" sz="1400" b="1" dirty="0" smtClean="0">
                <a:solidFill>
                  <a:srgbClr val="003366"/>
                </a:solidFill>
              </a:rPr>
              <a:t>		Дед поблагодарил Иванушку и подарил ему котенка, а котенок не простой, а…</a:t>
            </a:r>
          </a:p>
          <a:p>
            <a:pPr algn="just">
              <a:buNone/>
            </a:pPr>
            <a:r>
              <a:rPr lang="ru-RU" sz="1400" b="1" dirty="0" smtClean="0">
                <a:solidFill>
                  <a:srgbClr val="003366"/>
                </a:solidFill>
              </a:rPr>
              <a:t>		А зачем рассказывать, тут начинается совсем другая история.</a:t>
            </a:r>
            <a:endParaRPr lang="en-US" sz="1400" b="1" dirty="0" smtClean="0">
              <a:solidFill>
                <a:srgbClr val="003366"/>
              </a:solidFill>
            </a:endParaRPr>
          </a:p>
          <a:p>
            <a:pPr algn="just">
              <a:buNone/>
            </a:pPr>
            <a:endParaRPr lang="en-US" sz="1400" b="1" dirty="0" smtClean="0">
              <a:solidFill>
                <a:srgbClr val="003366"/>
              </a:solidFill>
            </a:endParaRPr>
          </a:p>
          <a:p>
            <a:pPr algn="just">
              <a:buNone/>
            </a:pPr>
            <a:r>
              <a:rPr lang="ru-RU" sz="1400" b="1" dirty="0" smtClean="0">
                <a:solidFill>
                  <a:srgbClr val="003366"/>
                </a:solidFill>
              </a:rPr>
              <a:t>			</a:t>
            </a:r>
            <a:r>
              <a:rPr lang="ru-RU" sz="1400" b="1" i="1" dirty="0" smtClean="0">
                <a:solidFill>
                  <a:srgbClr val="003366"/>
                </a:solidFill>
              </a:rPr>
              <a:t>		 Шишкина Ольга, 3 класс</a:t>
            </a:r>
            <a:endParaRPr lang="en-US" sz="1400" b="1" i="1" dirty="0" smtClean="0">
              <a:solidFill>
                <a:srgbClr val="003366"/>
              </a:solidFill>
            </a:endParaRPr>
          </a:p>
          <a:p>
            <a:pPr algn="just">
              <a:buNone/>
            </a:pPr>
            <a:r>
              <a:rPr lang="ru-RU" sz="1400" b="1" i="1" dirty="0" smtClean="0">
                <a:solidFill>
                  <a:srgbClr val="003366"/>
                </a:solidFill>
              </a:rPr>
              <a:t> </a:t>
            </a:r>
            <a:endParaRPr lang="en-US" sz="1400" b="1" dirty="0" smtClean="0">
              <a:solidFill>
                <a:srgbClr val="003366"/>
              </a:solidFill>
            </a:endParaRPr>
          </a:p>
          <a:p>
            <a:pPr algn="just">
              <a:buNone/>
            </a:pPr>
            <a:r>
              <a:rPr lang="ru-RU" sz="1400" b="1" dirty="0" smtClean="0">
                <a:solidFill>
                  <a:srgbClr val="003366"/>
                </a:solidFill>
              </a:rPr>
              <a:t>		</a:t>
            </a:r>
            <a:endParaRPr lang="en-US" sz="1400" b="1" i="1" dirty="0">
              <a:solidFill>
                <a:srgbClr val="003366"/>
              </a:solidFill>
            </a:endParaRPr>
          </a:p>
        </p:txBody>
      </p:sp>
      <p:pic>
        <p:nvPicPr>
          <p:cNvPr id="4" name="Рисунок 3" descr="I:\фото класс\Фото-выпуск\Новая папка\Олин класс 04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46" y="1643042"/>
            <a:ext cx="2875631" cy="1924050"/>
          </a:xfrm>
          <a:prstGeom prst="cloud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сказки</a:t>
            </a:r>
            <a:r>
              <a:rPr lang="en-US" b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en-US" b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900" y="1285853"/>
            <a:ext cx="6172200" cy="750099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400" b="1" i="1" dirty="0" smtClean="0">
                <a:solidFill>
                  <a:srgbClr val="003366"/>
                </a:solidFill>
              </a:rPr>
              <a:t>		</a:t>
            </a:r>
          </a:p>
          <a:p>
            <a:pPr algn="ctr">
              <a:buNone/>
            </a:pPr>
            <a:endParaRPr lang="ru-RU" sz="1400" b="1" i="1" dirty="0" smtClean="0">
              <a:solidFill>
                <a:srgbClr val="003366"/>
              </a:solidFill>
            </a:endParaRPr>
          </a:p>
          <a:p>
            <a:pPr algn="ctr">
              <a:buNone/>
            </a:pPr>
            <a:endParaRPr lang="ru-RU" sz="1400" b="1" i="1" dirty="0" smtClean="0">
              <a:solidFill>
                <a:srgbClr val="003366"/>
              </a:solidFill>
            </a:endParaRPr>
          </a:p>
          <a:p>
            <a:pPr algn="ctr">
              <a:buNone/>
            </a:pPr>
            <a:endParaRPr lang="ru-RU" sz="1400" b="1" i="1" dirty="0" smtClean="0">
              <a:solidFill>
                <a:srgbClr val="003366"/>
              </a:solidFill>
            </a:endParaRPr>
          </a:p>
          <a:p>
            <a:pPr algn="ctr">
              <a:buNone/>
            </a:pPr>
            <a:endParaRPr lang="ru-RU" sz="1400" b="1" i="1" dirty="0" smtClean="0">
              <a:solidFill>
                <a:srgbClr val="003366"/>
              </a:solidFill>
            </a:endParaRPr>
          </a:p>
          <a:p>
            <a:pPr algn="ctr">
              <a:buNone/>
            </a:pPr>
            <a:endParaRPr lang="ru-RU" sz="1400" b="1" i="1" dirty="0" smtClean="0">
              <a:solidFill>
                <a:srgbClr val="003366"/>
              </a:solidFill>
            </a:endParaRPr>
          </a:p>
          <a:p>
            <a:pPr algn="ctr">
              <a:buNone/>
            </a:pPr>
            <a:endParaRPr lang="ru-RU" sz="1400" b="1" i="1" dirty="0" smtClean="0">
              <a:solidFill>
                <a:srgbClr val="003366"/>
              </a:solidFill>
            </a:endParaRPr>
          </a:p>
          <a:p>
            <a:pPr algn="ctr">
              <a:buNone/>
            </a:pPr>
            <a:endParaRPr lang="ru-RU" sz="1400" b="1" i="1" dirty="0" smtClean="0">
              <a:solidFill>
                <a:srgbClr val="003366"/>
              </a:solidFill>
            </a:endParaRPr>
          </a:p>
          <a:p>
            <a:pPr algn="ctr">
              <a:buNone/>
            </a:pPr>
            <a:endParaRPr lang="ru-RU" sz="1400" b="1" i="1" dirty="0" smtClean="0">
              <a:solidFill>
                <a:srgbClr val="003366"/>
              </a:solidFill>
            </a:endParaRPr>
          </a:p>
          <a:p>
            <a:pPr algn="ctr">
              <a:buNone/>
            </a:pPr>
            <a:endParaRPr lang="ru-RU" sz="1400" b="1" i="1" dirty="0" smtClean="0">
              <a:solidFill>
                <a:srgbClr val="003366"/>
              </a:solidFill>
            </a:endParaRPr>
          </a:p>
          <a:p>
            <a:pPr algn="ctr">
              <a:buNone/>
            </a:pPr>
            <a:endParaRPr lang="ru-RU" sz="1400" b="1" i="1" dirty="0" smtClean="0">
              <a:solidFill>
                <a:srgbClr val="003366"/>
              </a:solidFill>
            </a:endParaRPr>
          </a:p>
          <a:p>
            <a:pPr algn="just">
              <a:buNone/>
            </a:pPr>
            <a:endParaRPr lang="en-US" sz="1400" b="1" dirty="0" smtClean="0">
              <a:solidFill>
                <a:srgbClr val="003366"/>
              </a:solidFill>
            </a:endParaRPr>
          </a:p>
          <a:p>
            <a:pPr algn="just">
              <a:buNone/>
            </a:pPr>
            <a:r>
              <a:rPr lang="ru-RU" sz="1400" b="1" dirty="0" smtClean="0">
                <a:solidFill>
                  <a:srgbClr val="003366"/>
                </a:solidFill>
              </a:rPr>
              <a:t>		Жила-была на свете маленькая девочка. Сирота она была. Звали ее Крошка. И больше всего на свете Крошка хотела, чтобы у нее была дружная и крепкая семья.</a:t>
            </a:r>
          </a:p>
          <a:p>
            <a:pPr algn="just">
              <a:buNone/>
            </a:pPr>
            <a:r>
              <a:rPr lang="ru-RU" sz="1400" b="1" dirty="0" smtClean="0">
                <a:solidFill>
                  <a:srgbClr val="003366"/>
                </a:solidFill>
              </a:rPr>
              <a:t>		Как-то раз пошла крошка в лес и заблудилась. Долго она бродила и вышла на сказочную поляну. По среди поляны красовалась яблоня, а на ней висели золотые яблочки. С ветки на ветку прыгала Белочка. Крошка загрустила и поведала о своем несчастье Белочке. Та говорит: «Влезь ко мне в левое ушко и загадай желание, а из правого вылезь». Так крошка и сделала.</a:t>
            </a:r>
          </a:p>
          <a:p>
            <a:pPr algn="just">
              <a:buNone/>
            </a:pPr>
            <a:r>
              <a:rPr lang="ru-RU" sz="1400" b="1" dirty="0" smtClean="0">
                <a:solidFill>
                  <a:srgbClr val="003366"/>
                </a:solidFill>
              </a:rPr>
              <a:t>		У нее появилась дружная и крепкая семья.</a:t>
            </a:r>
          </a:p>
          <a:p>
            <a:pPr algn="just">
              <a:buNone/>
            </a:pPr>
            <a:r>
              <a:rPr lang="ru-RU" sz="1400" b="1" i="1" dirty="0" smtClean="0">
                <a:solidFill>
                  <a:srgbClr val="003366"/>
                </a:solidFill>
              </a:rPr>
              <a:t> 				Мельникова Надежда, 3 класс</a:t>
            </a:r>
            <a:endParaRPr lang="en-US" sz="1400" b="1" i="1" dirty="0">
              <a:solidFill>
                <a:srgbClr val="003366"/>
              </a:solidFill>
            </a:endParaRPr>
          </a:p>
        </p:txBody>
      </p:sp>
      <p:pic>
        <p:nvPicPr>
          <p:cNvPr id="5" name="Рисунок 4" descr="I:\фото класс\Фото-выпуск\Новая папка\Олин класс 04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60" y="1857356"/>
            <a:ext cx="3214710" cy="2214578"/>
          </a:xfrm>
          <a:prstGeom prst="cloud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:\фото класс\Фото-выпуск\Новая папка\Олин класс 00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66" y="571472"/>
            <a:ext cx="2262715" cy="1500198"/>
          </a:xfrm>
          <a:prstGeom prst="cloud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сказки</a:t>
            </a:r>
            <a:r>
              <a:rPr lang="en-US" b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en-US" b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900" y="1285853"/>
            <a:ext cx="6172200" cy="750099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400" b="1" i="1" dirty="0" smtClean="0">
                <a:solidFill>
                  <a:srgbClr val="003366"/>
                </a:solidFill>
              </a:rPr>
              <a:t>		</a:t>
            </a:r>
          </a:p>
          <a:p>
            <a:pPr algn="just">
              <a:buNone/>
            </a:pPr>
            <a:endParaRPr lang="ru-RU" sz="1400" b="1" i="1" dirty="0" smtClean="0">
              <a:solidFill>
                <a:srgbClr val="003366"/>
              </a:solidFill>
            </a:endParaRPr>
          </a:p>
          <a:p>
            <a:pPr algn="just">
              <a:buNone/>
            </a:pPr>
            <a:endParaRPr lang="ru-RU" sz="1400" b="1" i="1" dirty="0" smtClean="0">
              <a:solidFill>
                <a:srgbClr val="003366"/>
              </a:solidFill>
            </a:endParaRPr>
          </a:p>
          <a:p>
            <a:pPr algn="just">
              <a:buNone/>
            </a:pPr>
            <a:r>
              <a:rPr lang="ru-RU" sz="1400" b="1" i="1" dirty="0" smtClean="0">
                <a:solidFill>
                  <a:srgbClr val="003366"/>
                </a:solidFill>
              </a:rPr>
              <a:t>		</a:t>
            </a:r>
            <a:r>
              <a:rPr lang="ru-RU" sz="1400" b="1" dirty="0" smtClean="0">
                <a:solidFill>
                  <a:srgbClr val="003366"/>
                </a:solidFill>
              </a:rPr>
              <a:t>Жил-был царь. У него было три сына. Младшего звали Иваном.</a:t>
            </a:r>
          </a:p>
          <a:p>
            <a:pPr algn="just">
              <a:buNone/>
            </a:pPr>
            <a:r>
              <a:rPr lang="ru-RU" sz="1400" b="1" dirty="0" smtClean="0">
                <a:solidFill>
                  <a:srgbClr val="003366"/>
                </a:solidFill>
              </a:rPr>
              <a:t>		Как-то раз пошел царь в лес охотиться. Налетела на него удивительной красоты  птица: на голове  корона, на шее серебряное ожерелье, перья золотые, а сама злющая - презлющая. Не позволила птица царю охотится.</a:t>
            </a:r>
          </a:p>
          <a:p>
            <a:pPr algn="just">
              <a:buNone/>
            </a:pPr>
            <a:r>
              <a:rPr lang="ru-RU" sz="1400" b="1" dirty="0" smtClean="0">
                <a:solidFill>
                  <a:srgbClr val="003366"/>
                </a:solidFill>
              </a:rPr>
              <a:t>		Вернулся царь во дворец и  рассказал сыновьям, что видел. «Дети, вы мои милые, видел я в лесу злую птицу. Она не позволила мне охотится. Если кто-нибудь из вас поймает ее, заберет у нее ожерелье и корону, тот и займет мое место на троне».</a:t>
            </a:r>
          </a:p>
          <a:p>
            <a:pPr algn="just">
              <a:buNone/>
            </a:pPr>
            <a:r>
              <a:rPr lang="ru-RU" sz="1400" b="1" dirty="0" smtClean="0">
                <a:solidFill>
                  <a:srgbClr val="003366"/>
                </a:solidFill>
              </a:rPr>
              <a:t>		Пошел старший сын. И только хотел стрельнуть в птицу ядовитой стрелой, как птица схватила его и вышвырнула из леса. Пошел  средний сын. И его птица вышвырнула из леса. Настал черед Ивана. Пошел он в лес – увидел золотую птицу. Подкрался Иван к птице и схватил  злюку. Взмолилась птица, стала умолять Иванушку отпустить ее: «Иванушка, отпусти меня, пожалуйста. Я не злая птица, меня заколдовал злой волшебник.» «А как тебя расколдовать?» – спрашивает Иван. «Нужно победить волшебника. Он живет в самых высоких горах на свете», - отвечает птица.</a:t>
            </a:r>
          </a:p>
          <a:p>
            <a:pPr algn="just">
              <a:buNone/>
            </a:pPr>
            <a:r>
              <a:rPr lang="ru-RU" sz="1400" b="1" dirty="0" smtClean="0">
                <a:solidFill>
                  <a:srgbClr val="003366"/>
                </a:solidFill>
              </a:rPr>
              <a:t>		Решил Иванушка помочь ей и отправился в горы. Золотая птица дала ему свое перышко, которое указывало путь. Вскоре Иванушка добрался до злого волшебника. Он предложил сразиться с ним, чтобы птица стала вновь человеком. Долго они бились. И тут Иван вспомнил про золотое перышко. Коснулся он волшебника золотым перышком, и тот окоченел.</a:t>
            </a:r>
          </a:p>
          <a:p>
            <a:pPr algn="just">
              <a:buNone/>
            </a:pPr>
            <a:r>
              <a:rPr lang="ru-RU" sz="1400" b="1" dirty="0" smtClean="0">
                <a:solidFill>
                  <a:srgbClr val="003366"/>
                </a:solidFill>
              </a:rPr>
              <a:t>		Вернулся Иванушка в лес и увидел вместо злой птицы прекрасную девушку. Он полюбил ее. </a:t>
            </a:r>
          </a:p>
          <a:p>
            <a:pPr algn="just">
              <a:buNone/>
            </a:pPr>
            <a:r>
              <a:rPr lang="ru-RU" sz="1400" b="1" dirty="0" smtClean="0">
                <a:solidFill>
                  <a:srgbClr val="003366"/>
                </a:solidFill>
              </a:rPr>
              <a:t>		Обо всем рассказал царю. Царь отдал свое место на троне, а чудо-птица  стала женой Иванушки.  И стали они жить-поживать и добра наживать.</a:t>
            </a:r>
          </a:p>
          <a:p>
            <a:pPr algn="just">
              <a:buNone/>
            </a:pPr>
            <a:r>
              <a:rPr lang="ru-RU" sz="1400" b="1" i="1" dirty="0" smtClean="0">
                <a:solidFill>
                  <a:srgbClr val="003366"/>
                </a:solidFill>
              </a:rPr>
              <a:t>					</a:t>
            </a:r>
            <a:r>
              <a:rPr lang="ru-RU" sz="1400" b="1" i="1" dirty="0" err="1" smtClean="0">
                <a:solidFill>
                  <a:srgbClr val="003366"/>
                </a:solidFill>
              </a:rPr>
              <a:t>Пупова</a:t>
            </a:r>
            <a:r>
              <a:rPr lang="ru-RU" sz="1400" b="1" i="1" dirty="0" smtClean="0">
                <a:solidFill>
                  <a:srgbClr val="003366"/>
                </a:solidFill>
              </a:rPr>
              <a:t> Анастасия, 3 класс</a:t>
            </a:r>
            <a:endParaRPr lang="en-US" sz="1400" b="1" i="1" dirty="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:\26 октября\2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2976"/>
            <a:ext cx="6858000" cy="8001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071546" y="357158"/>
            <a:ext cx="500412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Малые жанры</a:t>
            </a:r>
          </a:p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загадки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0306" y="8429652"/>
            <a:ext cx="2757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</a:rPr>
              <a:t>Художник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Ревенко</a:t>
            </a:r>
            <a:r>
              <a:rPr lang="ru-RU" sz="2000" b="1" i="1" dirty="0" smtClean="0">
                <a:solidFill>
                  <a:srgbClr val="002060"/>
                </a:solidFill>
              </a:rPr>
              <a:t> Яна</a:t>
            </a:r>
            <a:endParaRPr lang="en-US" sz="20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сказки</a:t>
            </a:r>
            <a:r>
              <a:rPr lang="en-US" b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en-US" b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900" y="1285853"/>
            <a:ext cx="6172200" cy="750099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400" b="1" i="1" dirty="0" smtClean="0">
                <a:solidFill>
                  <a:srgbClr val="003366"/>
                </a:solidFill>
              </a:rPr>
              <a:t>		</a:t>
            </a:r>
          </a:p>
          <a:p>
            <a:pPr algn="just">
              <a:buNone/>
            </a:pPr>
            <a:endParaRPr lang="ru-RU" sz="1400" b="1" i="1" dirty="0" smtClean="0">
              <a:solidFill>
                <a:srgbClr val="003366"/>
              </a:solidFill>
            </a:endParaRPr>
          </a:p>
          <a:p>
            <a:pPr algn="just">
              <a:buNone/>
            </a:pPr>
            <a:endParaRPr lang="ru-RU" sz="1400" b="1" i="1" dirty="0" smtClean="0">
              <a:solidFill>
                <a:srgbClr val="003366"/>
              </a:solidFill>
            </a:endParaRPr>
          </a:p>
          <a:p>
            <a:pPr algn="just">
              <a:buNone/>
            </a:pPr>
            <a:endParaRPr lang="ru-RU" sz="1400" b="1" i="1" dirty="0" smtClean="0">
              <a:solidFill>
                <a:srgbClr val="003366"/>
              </a:solidFill>
            </a:endParaRPr>
          </a:p>
          <a:p>
            <a:pPr algn="just">
              <a:buNone/>
            </a:pPr>
            <a:endParaRPr lang="ru-RU" sz="1400" b="1" i="1" dirty="0" smtClean="0">
              <a:solidFill>
                <a:srgbClr val="003366"/>
              </a:solidFill>
            </a:endParaRPr>
          </a:p>
          <a:p>
            <a:pPr algn="just">
              <a:buNone/>
            </a:pPr>
            <a:endParaRPr lang="ru-RU" sz="1400" b="1" i="1" dirty="0" smtClean="0">
              <a:solidFill>
                <a:srgbClr val="003366"/>
              </a:solidFill>
            </a:endParaRPr>
          </a:p>
          <a:p>
            <a:pPr algn="just">
              <a:buNone/>
            </a:pPr>
            <a:endParaRPr lang="ru-RU" sz="1400" b="1" i="1" dirty="0" smtClean="0">
              <a:solidFill>
                <a:srgbClr val="003366"/>
              </a:solidFill>
            </a:endParaRPr>
          </a:p>
          <a:p>
            <a:pPr algn="just">
              <a:buNone/>
            </a:pPr>
            <a:endParaRPr lang="ru-RU" sz="1400" b="1" i="1" dirty="0" smtClean="0">
              <a:solidFill>
                <a:srgbClr val="003366"/>
              </a:solidFill>
            </a:endParaRPr>
          </a:p>
          <a:p>
            <a:pPr algn="just">
              <a:buNone/>
            </a:pPr>
            <a:endParaRPr lang="ru-RU" sz="1400" b="1" i="1" dirty="0" smtClean="0">
              <a:solidFill>
                <a:srgbClr val="003366"/>
              </a:solidFill>
            </a:endParaRPr>
          </a:p>
          <a:p>
            <a:pPr algn="just">
              <a:buNone/>
            </a:pPr>
            <a:endParaRPr lang="ru-RU" sz="1400" b="1" i="1" dirty="0" smtClean="0">
              <a:solidFill>
                <a:srgbClr val="003366"/>
              </a:solidFill>
            </a:endParaRPr>
          </a:p>
          <a:p>
            <a:pPr algn="just">
              <a:buNone/>
            </a:pPr>
            <a:endParaRPr lang="ru-RU" sz="1400" b="1" i="1" dirty="0" smtClean="0">
              <a:solidFill>
                <a:srgbClr val="003366"/>
              </a:solidFill>
            </a:endParaRPr>
          </a:p>
          <a:p>
            <a:pPr algn="just">
              <a:buNone/>
            </a:pPr>
            <a:endParaRPr lang="ru-RU" sz="1400" b="1" i="1" dirty="0" smtClean="0">
              <a:solidFill>
                <a:srgbClr val="003366"/>
              </a:solidFill>
            </a:endParaRPr>
          </a:p>
          <a:p>
            <a:pPr algn="just">
              <a:buNone/>
            </a:pPr>
            <a:endParaRPr lang="ru-RU" sz="1400" b="1" i="1" dirty="0" smtClean="0">
              <a:solidFill>
                <a:srgbClr val="003366"/>
              </a:solidFill>
            </a:endParaRPr>
          </a:p>
          <a:p>
            <a:pPr algn="just">
              <a:buNone/>
            </a:pPr>
            <a:r>
              <a:rPr lang="ru-RU" sz="1400" b="1" dirty="0" smtClean="0">
                <a:solidFill>
                  <a:srgbClr val="003366"/>
                </a:solidFill>
              </a:rPr>
              <a:t>		Жили-были три брата. Старший Егор, средний Алексей, младшего Иваном звали. Построили они дом добротный. Стали выращивать картофель. Выросла картошка большая – пребольшая. И кто – то начал ее воровать. </a:t>
            </a:r>
          </a:p>
          <a:p>
            <a:pPr algn="just">
              <a:buNone/>
            </a:pPr>
            <a:r>
              <a:rPr lang="ru-RU" sz="1400" b="1" dirty="0" smtClean="0">
                <a:solidFill>
                  <a:srgbClr val="003366"/>
                </a:solidFill>
              </a:rPr>
              <a:t>		Стали братья сторожить картошку. Первый день старший пошел сторожить, чтобы выяснить, кто же ворует картофель. Уснул и ничего не видел.</a:t>
            </a:r>
          </a:p>
          <a:p>
            <a:pPr algn="just">
              <a:buNone/>
            </a:pPr>
            <a:r>
              <a:rPr lang="ru-RU" sz="1400" b="1" dirty="0" smtClean="0">
                <a:solidFill>
                  <a:srgbClr val="003366"/>
                </a:solidFill>
              </a:rPr>
              <a:t>		На второй день пошел средний брат сторожить. Он тоже уснул и ничего не видел.</a:t>
            </a:r>
          </a:p>
          <a:p>
            <a:pPr algn="just">
              <a:buNone/>
            </a:pPr>
            <a:r>
              <a:rPr lang="ru-RU" sz="1400" b="1" dirty="0" smtClean="0">
                <a:solidFill>
                  <a:srgbClr val="003366"/>
                </a:solidFill>
              </a:rPr>
              <a:t>		 На третий день младший брат взялся за это дело. Взял с собой пирог и пошел в огород. Сел на камень и видит: конь бежит, земля дрожит, стал конь есть картофель. Иван подкрался и схватил его за шею. Стал конь просить Ивана: «Отпусти меня, я тебе службу сослужу». Отпустил Иван коня и велел не ходить больше в огород.</a:t>
            </a:r>
          </a:p>
          <a:p>
            <a:pPr algn="just">
              <a:buNone/>
            </a:pPr>
            <a:r>
              <a:rPr lang="ru-RU" sz="1400" b="1" dirty="0" smtClean="0">
                <a:solidFill>
                  <a:srgbClr val="003366"/>
                </a:solidFill>
              </a:rPr>
              <a:t>		У братьев уродился богатый урожай картофеля.</a:t>
            </a:r>
          </a:p>
          <a:p>
            <a:pPr algn="just">
              <a:buNone/>
            </a:pPr>
            <a:r>
              <a:rPr lang="ru-RU" sz="1400" b="1" i="1" dirty="0" smtClean="0">
                <a:solidFill>
                  <a:srgbClr val="003366"/>
                </a:solidFill>
              </a:rPr>
              <a:t>					Николаев Николай, 3 класс</a:t>
            </a:r>
          </a:p>
        </p:txBody>
      </p:sp>
      <p:pic>
        <p:nvPicPr>
          <p:cNvPr id="4" name="Рисунок 3" descr="I:\фото класс\Фото-выпуск\Новая папка\Олин класс 02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84" y="1857356"/>
            <a:ext cx="3786214" cy="2428892"/>
          </a:xfrm>
          <a:prstGeom prst="cloud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сказки</a:t>
            </a:r>
            <a:r>
              <a:rPr lang="en-US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en-US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900" y="1285853"/>
            <a:ext cx="6172200" cy="750099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400" i="1" dirty="0" smtClean="0">
                <a:solidFill>
                  <a:srgbClr val="003366"/>
                </a:solidFill>
              </a:rPr>
              <a:t>			</a:t>
            </a:r>
            <a:endParaRPr lang="en-US" sz="1400" i="1" dirty="0">
              <a:solidFill>
                <a:srgbClr val="00336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66" y="1500166"/>
            <a:ext cx="6143668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sz="1400" b="1" i="1" dirty="0" smtClean="0">
              <a:solidFill>
                <a:srgbClr val="003366"/>
              </a:solidFill>
            </a:endParaRPr>
          </a:p>
          <a:p>
            <a:pPr algn="ctr">
              <a:buNone/>
            </a:pPr>
            <a:endParaRPr lang="ru-RU" sz="1400" b="1" i="1" dirty="0" smtClean="0">
              <a:solidFill>
                <a:srgbClr val="003366"/>
              </a:solidFill>
            </a:endParaRPr>
          </a:p>
          <a:p>
            <a:pPr algn="ctr">
              <a:buNone/>
            </a:pPr>
            <a:endParaRPr lang="ru-RU" sz="1400" b="1" i="1" dirty="0" smtClean="0">
              <a:solidFill>
                <a:srgbClr val="003366"/>
              </a:solidFill>
            </a:endParaRPr>
          </a:p>
          <a:p>
            <a:pPr algn="ctr">
              <a:buNone/>
            </a:pPr>
            <a:endParaRPr lang="ru-RU" sz="1400" b="1" i="1" dirty="0" smtClean="0">
              <a:solidFill>
                <a:srgbClr val="003366"/>
              </a:solidFill>
            </a:endParaRPr>
          </a:p>
          <a:p>
            <a:pPr algn="ctr">
              <a:buNone/>
            </a:pPr>
            <a:endParaRPr lang="ru-RU" sz="1400" b="1" i="1" dirty="0" smtClean="0">
              <a:solidFill>
                <a:srgbClr val="003366"/>
              </a:solidFill>
            </a:endParaRPr>
          </a:p>
          <a:p>
            <a:pPr algn="ctr">
              <a:buNone/>
            </a:pPr>
            <a:endParaRPr lang="ru-RU" sz="1400" b="1" i="1" dirty="0" smtClean="0">
              <a:solidFill>
                <a:srgbClr val="003366"/>
              </a:solidFill>
            </a:endParaRPr>
          </a:p>
          <a:p>
            <a:pPr algn="ctr">
              <a:buNone/>
            </a:pPr>
            <a:endParaRPr lang="ru-RU" sz="1400" b="1" i="1" dirty="0" smtClean="0">
              <a:solidFill>
                <a:srgbClr val="003366"/>
              </a:solidFill>
            </a:endParaRPr>
          </a:p>
          <a:p>
            <a:pPr algn="ctr">
              <a:buNone/>
            </a:pPr>
            <a:endParaRPr lang="ru-RU" sz="1400" b="1" i="1" dirty="0" smtClean="0">
              <a:solidFill>
                <a:srgbClr val="003366"/>
              </a:solidFill>
            </a:endParaRPr>
          </a:p>
          <a:p>
            <a:pPr algn="ctr">
              <a:buNone/>
            </a:pPr>
            <a:endParaRPr lang="ru-RU" sz="1400" b="1" i="1" dirty="0" smtClean="0">
              <a:solidFill>
                <a:srgbClr val="003366"/>
              </a:solidFill>
            </a:endParaRPr>
          </a:p>
          <a:p>
            <a:pPr algn="ctr">
              <a:buNone/>
            </a:pPr>
            <a:endParaRPr lang="ru-RU" sz="1400" b="1" i="1" dirty="0" smtClean="0">
              <a:solidFill>
                <a:srgbClr val="003366"/>
              </a:solidFill>
            </a:endParaRPr>
          </a:p>
          <a:p>
            <a:pPr algn="ctr">
              <a:buNone/>
            </a:pPr>
            <a:r>
              <a:rPr lang="ru-RU" sz="1400" b="1" i="1" dirty="0" smtClean="0">
                <a:solidFill>
                  <a:srgbClr val="003366"/>
                </a:solidFill>
              </a:rPr>
              <a:t> Сказка о волшебных кисточках.</a:t>
            </a:r>
          </a:p>
          <a:p>
            <a:pPr algn="just">
              <a:buNone/>
            </a:pPr>
            <a:r>
              <a:rPr lang="ru-RU" sz="1400" b="1" dirty="0" smtClean="0">
                <a:solidFill>
                  <a:srgbClr val="003366"/>
                </a:solidFill>
              </a:rPr>
              <a:t>	Жили-были в городе красок три сестрицы – волшебные кисточки. Жили они дружно и весело. Первая сестра любила холодные краски, средняя – теплые, а младшая сестренка любила краски смешивать. Их волшебство было в том, что все их рисунки оживали и становились жителями городка.</a:t>
            </a:r>
          </a:p>
          <a:p>
            <a:pPr algn="just">
              <a:buNone/>
            </a:pPr>
            <a:r>
              <a:rPr lang="ru-RU" sz="1400" b="1" dirty="0" smtClean="0">
                <a:solidFill>
                  <a:srgbClr val="003366"/>
                </a:solidFill>
              </a:rPr>
              <a:t>	Однажды прилетела в город злая волшебница Клякса. Она портила их рисунки. Мазала чернилами всех, кого встречала на своем пути. Она хотела завладеть всеми красками палитры. Жители города испугались и разбежались кто куда. Только кисточки не испугались.</a:t>
            </a:r>
          </a:p>
          <a:p>
            <a:pPr algn="just">
              <a:buNone/>
            </a:pPr>
            <a:r>
              <a:rPr lang="ru-RU" sz="1400" b="1" dirty="0" smtClean="0">
                <a:solidFill>
                  <a:srgbClr val="003366"/>
                </a:solidFill>
              </a:rPr>
              <a:t>	Они придумали, как справиться со злой Кляксой. Сестра нарисовала серую тучу, - и тут пошел дождь. Средняя сестра нарисовала яркое солнце, которое высушило лужу. Клякса стала пятиться и раздуваться как большой шар, который поднялся высоко в небо и стал похож на облако. Тут младшая сестра принялась за дело. Она смешала краски и превратила облако в доброго </a:t>
            </a:r>
            <a:r>
              <a:rPr lang="ru-RU" sz="1400" b="1" dirty="0" err="1" smtClean="0">
                <a:solidFill>
                  <a:srgbClr val="003366"/>
                </a:solidFill>
              </a:rPr>
              <a:t>розового</a:t>
            </a:r>
            <a:r>
              <a:rPr lang="ru-RU" sz="1400" b="1" dirty="0" smtClean="0">
                <a:solidFill>
                  <a:srgbClr val="003366"/>
                </a:solidFill>
              </a:rPr>
              <a:t> слона. </a:t>
            </a:r>
            <a:r>
              <a:rPr lang="ru-RU" sz="1400" b="1" dirty="0" err="1" smtClean="0">
                <a:solidFill>
                  <a:srgbClr val="003366"/>
                </a:solidFill>
              </a:rPr>
              <a:t>Розовый</a:t>
            </a:r>
            <a:r>
              <a:rPr lang="ru-RU" sz="1400" b="1" dirty="0" smtClean="0">
                <a:solidFill>
                  <a:srgbClr val="003366"/>
                </a:solidFill>
              </a:rPr>
              <a:t> слон захотел жить в Африке и улетел.</a:t>
            </a:r>
          </a:p>
          <a:p>
            <a:pPr algn="just">
              <a:buNone/>
            </a:pPr>
            <a:r>
              <a:rPr lang="ru-RU" sz="1400" b="1" dirty="0" smtClean="0">
                <a:solidFill>
                  <a:srgbClr val="003366"/>
                </a:solidFill>
              </a:rPr>
              <a:t>	Вот, как три волшебные кисточки – сестрицы спасли жителей города от злой Кляксы.</a:t>
            </a:r>
          </a:p>
          <a:p>
            <a:pPr algn="just">
              <a:buNone/>
            </a:pPr>
            <a:r>
              <a:rPr lang="ru-RU" sz="1400" b="1" i="1" dirty="0" smtClean="0">
                <a:solidFill>
                  <a:srgbClr val="003366"/>
                </a:solidFill>
              </a:rPr>
              <a:t>     				</a:t>
            </a:r>
          </a:p>
          <a:p>
            <a:pPr algn="just">
              <a:buNone/>
            </a:pPr>
            <a:r>
              <a:rPr lang="ru-RU" sz="1400" b="1" i="1" dirty="0" smtClean="0">
                <a:solidFill>
                  <a:srgbClr val="003366"/>
                </a:solidFill>
              </a:rPr>
              <a:t>				Денисенко Максим, 3 класс</a:t>
            </a:r>
            <a:endParaRPr lang="en-US" sz="1400" b="1" i="1" dirty="0">
              <a:solidFill>
                <a:srgbClr val="003366"/>
              </a:solidFill>
            </a:endParaRPr>
          </a:p>
        </p:txBody>
      </p:sp>
      <p:pic>
        <p:nvPicPr>
          <p:cNvPr id="5" name="Рисунок 4" descr="I:\фото класс\Фото-выпуск\Новая папка\Олин класс 0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46" y="1428728"/>
            <a:ext cx="3302704" cy="2209800"/>
          </a:xfrm>
          <a:prstGeom prst="cloud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1546" y="357158"/>
            <a:ext cx="457203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3366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жанр</a:t>
            </a:r>
          </a:p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3366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басня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3366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8" y="4286248"/>
            <a:ext cx="5736982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/>
              <a:t>Смеясь, мы расстаемся со своими недостатками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85795" y="2428860"/>
            <a:ext cx="5715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3366"/>
                </a:solidFill>
              </a:rPr>
              <a:t>Улыбайтесь, господа, улыбайтесь!</a:t>
            </a:r>
          </a:p>
          <a:p>
            <a:pPr lvl="6"/>
            <a:r>
              <a:rPr lang="ru-RU" sz="2800" b="1" i="1" dirty="0" smtClean="0">
                <a:solidFill>
                  <a:srgbClr val="003366"/>
                </a:solidFill>
              </a:rPr>
              <a:t>Григорий Горин</a:t>
            </a:r>
            <a:endParaRPr lang="en-US" sz="2800" b="1" i="1" dirty="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spc="0" dirty="0" smtClean="0">
                <a:ln/>
                <a:solidFill>
                  <a:srgbClr val="00336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басни</a:t>
            </a:r>
            <a:r>
              <a:rPr lang="en-US" b="1" cap="all" spc="0" dirty="0" smtClean="0">
                <a:ln/>
                <a:solidFill>
                  <a:srgbClr val="00336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en-US" b="1" cap="all" spc="0" dirty="0" smtClean="0">
                <a:ln/>
                <a:solidFill>
                  <a:srgbClr val="00336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endParaRPr lang="en-US" dirty="0">
              <a:solidFill>
                <a:srgbClr val="003366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900" y="2071669"/>
            <a:ext cx="6172200" cy="6715173"/>
          </a:xfrm>
        </p:spPr>
        <p:txBody>
          <a:bodyPr>
            <a:noAutofit/>
          </a:bodyPr>
          <a:lstStyle/>
          <a:p>
            <a:pPr>
              <a:buNone/>
            </a:pPr>
            <a:endParaRPr lang="ru-RU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en-US" sz="1400" b="1" dirty="0" smtClean="0">
              <a:solidFill>
                <a:srgbClr val="C00000"/>
              </a:solidFill>
            </a:endParaRPr>
          </a:p>
          <a:p>
            <a:pPr algn="ctr"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 Вова и мороженое.</a:t>
            </a:r>
            <a:endParaRPr lang="en-US" sz="1400" b="1" dirty="0" smtClean="0">
              <a:solidFill>
                <a:srgbClr val="2D1C76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 		Мальчик по имени Вова купил аппетитное мороженое и </a:t>
            </a:r>
            <a:r>
              <a:rPr lang="ru-RU" sz="1400" b="1" dirty="0" err="1" smtClean="0">
                <a:solidFill>
                  <a:srgbClr val="2D1C76"/>
                </a:solidFill>
              </a:rPr>
              <a:t>втихушку</a:t>
            </a:r>
            <a:r>
              <a:rPr lang="ru-RU" sz="1400" b="1" dirty="0" smtClean="0">
                <a:solidFill>
                  <a:srgbClr val="2D1C76"/>
                </a:solidFill>
              </a:rPr>
              <a:t> его съел. Нельзя было Вове клубничный джем – у него аллергия.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		Вскоре он покрылся красными пятнами – все тайное стало явным.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		Человеку всегда хочется съесть то, чего ему нельзя.</a:t>
            </a:r>
          </a:p>
          <a:p>
            <a:pPr>
              <a:buNone/>
            </a:pPr>
            <a:r>
              <a:rPr lang="ru-RU" sz="1400" b="1" i="1" dirty="0" smtClean="0">
                <a:solidFill>
                  <a:srgbClr val="2D1C76"/>
                </a:solidFill>
              </a:rPr>
              <a:t>					</a:t>
            </a:r>
            <a:r>
              <a:rPr lang="ru-RU" sz="1400" b="1" i="1" dirty="0" err="1" smtClean="0">
                <a:solidFill>
                  <a:srgbClr val="2D1C76"/>
                </a:solidFill>
              </a:rPr>
              <a:t>Пупова</a:t>
            </a:r>
            <a:r>
              <a:rPr lang="ru-RU" sz="1400" b="1" i="1" dirty="0" smtClean="0">
                <a:solidFill>
                  <a:srgbClr val="2D1C76"/>
                </a:solidFill>
              </a:rPr>
              <a:t> Анастасия, 3 класс</a:t>
            </a:r>
          </a:p>
          <a:p>
            <a:pPr>
              <a:buNone/>
            </a:pPr>
            <a:endParaRPr lang="ru-RU" sz="1400" b="1" i="1" dirty="0" smtClean="0">
              <a:solidFill>
                <a:srgbClr val="2D1C76"/>
              </a:solidFill>
            </a:endParaRPr>
          </a:p>
          <a:p>
            <a:pPr algn="ctr"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Ворона и лисица.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		Жила – была ворона. Вот как – то раз полетела она искать себе еду. Долго она летала и, наконец, нашла батон хлеба. 	Приземлилась Ворона и начала клевать хлеб. Тут прибежала маленькая Мышка и говорит: «Ворона, ворона, поделись со мной хлебом. Батон большой и тебе хватит» «Уходи отсюда, я хлеб нашла, я его и съем», - прокаркала Ворона. Мышка побегала вокруг Вороны, </a:t>
            </a:r>
            <a:r>
              <a:rPr lang="ru-RU" sz="1400" b="1" dirty="0" err="1" smtClean="0">
                <a:solidFill>
                  <a:srgbClr val="2D1C76"/>
                </a:solidFill>
              </a:rPr>
              <a:t>попищала</a:t>
            </a:r>
            <a:r>
              <a:rPr lang="ru-RU" sz="1400" b="1" dirty="0" smtClean="0">
                <a:solidFill>
                  <a:srgbClr val="2D1C76"/>
                </a:solidFill>
              </a:rPr>
              <a:t> да убежала.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		 А Ворона все ела и ела, пока не лопнула.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		Жадность сгубила Ворону.</a:t>
            </a:r>
            <a:endParaRPr lang="en-US" sz="1400" b="1" dirty="0" smtClean="0">
              <a:solidFill>
                <a:srgbClr val="2D1C76"/>
              </a:solidFill>
            </a:endParaRPr>
          </a:p>
          <a:p>
            <a:pPr>
              <a:buNone/>
            </a:pPr>
            <a:r>
              <a:rPr lang="ru-RU" sz="1400" b="1" i="1" dirty="0" smtClean="0">
                <a:solidFill>
                  <a:srgbClr val="2D1C76"/>
                </a:solidFill>
              </a:rPr>
              <a:t> 					Шишкина Ольга, 3 класс</a:t>
            </a:r>
            <a:endParaRPr lang="en-US" sz="1400" b="1" dirty="0" smtClean="0">
              <a:solidFill>
                <a:srgbClr val="2D1C76"/>
              </a:solidFill>
            </a:endParaRPr>
          </a:p>
          <a:p>
            <a:pPr>
              <a:buNone/>
            </a:pPr>
            <a:r>
              <a:rPr lang="ru-RU" sz="1400" b="1" i="1" dirty="0" smtClean="0">
                <a:solidFill>
                  <a:srgbClr val="2D1C76"/>
                </a:solidFill>
              </a:rPr>
              <a:t> </a:t>
            </a:r>
            <a:endParaRPr lang="en-US" sz="1400" b="1" dirty="0" smtClean="0">
              <a:solidFill>
                <a:srgbClr val="2D1C76"/>
              </a:solidFill>
            </a:endParaRPr>
          </a:p>
          <a:p>
            <a:endParaRPr lang="en-US" sz="1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1546" y="357158"/>
            <a:ext cx="4572032" cy="175432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3366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жанр</a:t>
            </a:r>
          </a:p>
          <a:p>
            <a:pPr algn="ctr"/>
            <a:r>
              <a:rPr lang="ru-RU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3366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хокку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3366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8" y="2357422"/>
            <a:ext cx="5572164" cy="156966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/>
              <a:t>Вереница гусей – </a:t>
            </a:r>
          </a:p>
          <a:p>
            <a:r>
              <a:rPr lang="ru-RU" sz="2400" dirty="0" smtClean="0"/>
              <a:t>Строка, а ниже печать –</a:t>
            </a:r>
          </a:p>
          <a:p>
            <a:r>
              <a:rPr lang="ru-RU" sz="2400" dirty="0" smtClean="0"/>
              <a:t>Луна под горой.</a:t>
            </a:r>
          </a:p>
          <a:p>
            <a:r>
              <a:rPr lang="ru-RU" sz="2400" dirty="0" smtClean="0"/>
              <a:t>		</a:t>
            </a:r>
            <a:r>
              <a:rPr lang="ru-RU" sz="2400" i="1" dirty="0" err="1" smtClean="0"/>
              <a:t>Бусон</a:t>
            </a:r>
            <a:endParaRPr lang="en-US" sz="2400" i="1" dirty="0"/>
          </a:p>
        </p:txBody>
      </p:sp>
      <p:pic>
        <p:nvPicPr>
          <p:cNvPr id="6" name="Рисунок 5" descr="куинджи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70" y="4572000"/>
            <a:ext cx="5143536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spc="0" dirty="0" err="1" smtClean="0">
                <a:ln/>
                <a:solidFill>
                  <a:srgbClr val="00336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хокку</a:t>
            </a:r>
            <a:r>
              <a:rPr lang="en-US" b="1" cap="all" spc="0" dirty="0" smtClean="0">
                <a:ln/>
                <a:solidFill>
                  <a:srgbClr val="00336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en-US" b="1" cap="all" spc="0" dirty="0" smtClean="0">
                <a:ln/>
                <a:solidFill>
                  <a:srgbClr val="00336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endParaRPr lang="en-US" dirty="0">
              <a:solidFill>
                <a:srgbClr val="003366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900" y="1285853"/>
            <a:ext cx="6172200" cy="7500990"/>
          </a:xfrm>
        </p:spPr>
        <p:txBody>
          <a:bodyPr>
            <a:noAutofit/>
          </a:bodyPr>
          <a:lstStyle/>
          <a:p>
            <a:pPr>
              <a:buNone/>
            </a:pPr>
            <a:endParaRPr lang="ru-RU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Мороз на окошках рисует снежинки.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Ели под шапками белыми снега. -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Это зима.</a:t>
            </a:r>
          </a:p>
          <a:p>
            <a:pPr>
              <a:buNone/>
            </a:pPr>
            <a:r>
              <a:rPr lang="ru-RU" sz="1400" b="1" i="1" dirty="0" smtClean="0">
                <a:solidFill>
                  <a:srgbClr val="2D1C76"/>
                </a:solidFill>
              </a:rPr>
              <a:t>			Доценко Екатерина, 2 класс</a:t>
            </a:r>
          </a:p>
          <a:p>
            <a:pPr>
              <a:buNone/>
            </a:pPr>
            <a:endParaRPr lang="ru-RU" sz="1400" b="1" i="1" dirty="0" smtClean="0">
              <a:solidFill>
                <a:srgbClr val="2D1C76"/>
              </a:solidFill>
            </a:endParaRPr>
          </a:p>
          <a:p>
            <a:pPr>
              <a:buNone/>
            </a:pPr>
            <a:r>
              <a:rPr lang="ru-RU" sz="1400" b="1" i="1" dirty="0" smtClean="0">
                <a:solidFill>
                  <a:srgbClr val="2D1C76"/>
                </a:solidFill>
              </a:rPr>
              <a:t>				</a:t>
            </a:r>
            <a:r>
              <a:rPr lang="ru-RU" sz="1400" b="1" dirty="0" smtClean="0">
                <a:solidFill>
                  <a:srgbClr val="2D1C76"/>
                </a:solidFill>
              </a:rPr>
              <a:t>Под белою шубой тяжелой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				Уснула красавица липа на долгую зиму. -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				Она ждет весны.</a:t>
            </a:r>
          </a:p>
          <a:p>
            <a:pPr>
              <a:buNone/>
            </a:pPr>
            <a:r>
              <a:rPr lang="ru-RU" sz="1400" b="1" i="1" dirty="0" smtClean="0">
                <a:solidFill>
                  <a:srgbClr val="2D1C76"/>
                </a:solidFill>
              </a:rPr>
              <a:t>					Доценко Екатерина, 2 класс</a:t>
            </a:r>
          </a:p>
          <a:p>
            <a:pPr>
              <a:buNone/>
            </a:pPr>
            <a:endParaRPr lang="ru-RU" sz="1400" b="1" i="1" dirty="0" smtClean="0">
              <a:solidFill>
                <a:srgbClr val="2D1C76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На улице снег,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Как пушистое одеяло на моей кровати.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Пойду лепить снежную бабу.</a:t>
            </a:r>
          </a:p>
          <a:p>
            <a:pPr>
              <a:buNone/>
            </a:pPr>
            <a:r>
              <a:rPr lang="ru-RU" sz="1400" b="1" i="1" dirty="0" smtClean="0">
                <a:solidFill>
                  <a:srgbClr val="2D1C76"/>
                </a:solidFill>
              </a:rPr>
              <a:t>			</a:t>
            </a:r>
            <a:r>
              <a:rPr lang="ru-RU" sz="1400" b="1" i="1" dirty="0" err="1" smtClean="0">
                <a:solidFill>
                  <a:srgbClr val="2D1C76"/>
                </a:solidFill>
              </a:rPr>
              <a:t>Мараховская</a:t>
            </a:r>
            <a:r>
              <a:rPr lang="ru-RU" sz="1400" b="1" i="1" dirty="0" smtClean="0">
                <a:solidFill>
                  <a:srgbClr val="2D1C76"/>
                </a:solidFill>
              </a:rPr>
              <a:t> Татьяна, 2 класс</a:t>
            </a:r>
          </a:p>
          <a:p>
            <a:pPr>
              <a:buNone/>
            </a:pPr>
            <a:endParaRPr lang="ru-RU" sz="1400" b="1" i="1" dirty="0" smtClean="0">
              <a:solidFill>
                <a:srgbClr val="2D1C76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				В небе сгустились облака,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				Словно волны рассекаются в океане. –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				Скоро будет дождь.</a:t>
            </a:r>
          </a:p>
          <a:p>
            <a:pPr>
              <a:buNone/>
            </a:pPr>
            <a:r>
              <a:rPr lang="ru-RU" sz="1400" b="1" i="1" dirty="0" smtClean="0">
                <a:solidFill>
                  <a:srgbClr val="2D1C76"/>
                </a:solidFill>
              </a:rPr>
              <a:t>					</a:t>
            </a:r>
            <a:r>
              <a:rPr lang="ru-RU" sz="1400" b="1" i="1" dirty="0" err="1" smtClean="0">
                <a:solidFill>
                  <a:srgbClr val="2D1C76"/>
                </a:solidFill>
              </a:rPr>
              <a:t>Кикинчук</a:t>
            </a:r>
            <a:r>
              <a:rPr lang="ru-RU" sz="1400" b="1" i="1" dirty="0" smtClean="0">
                <a:solidFill>
                  <a:srgbClr val="2D1C76"/>
                </a:solidFill>
              </a:rPr>
              <a:t> Юрий, 3 класс</a:t>
            </a:r>
          </a:p>
          <a:p>
            <a:pPr>
              <a:buNone/>
            </a:pPr>
            <a:endParaRPr lang="ru-RU" sz="1400" b="1" i="1" dirty="0" smtClean="0">
              <a:solidFill>
                <a:srgbClr val="2D1C76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На лугу коровы.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Они едят сочную зеленую траву.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Какое вкусное молоко.</a:t>
            </a:r>
          </a:p>
          <a:p>
            <a:pPr>
              <a:buNone/>
            </a:pPr>
            <a:r>
              <a:rPr lang="ru-RU" sz="1400" b="1" i="1" dirty="0" smtClean="0">
                <a:solidFill>
                  <a:srgbClr val="2D1C76"/>
                </a:solidFill>
              </a:rPr>
              <a:t>			</a:t>
            </a:r>
            <a:r>
              <a:rPr lang="ru-RU" sz="1400" b="1" i="1" dirty="0" err="1" smtClean="0">
                <a:solidFill>
                  <a:srgbClr val="2D1C76"/>
                </a:solidFill>
              </a:rPr>
              <a:t>Ревенко</a:t>
            </a:r>
            <a:r>
              <a:rPr lang="ru-RU" sz="1400" b="1" i="1" dirty="0" smtClean="0">
                <a:solidFill>
                  <a:srgbClr val="2D1C76"/>
                </a:solidFill>
              </a:rPr>
              <a:t> Яна, 3 класс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				Тюлень, поешь рыбы!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				Встань, поешь, не ленись!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				Похудеешь!</a:t>
            </a:r>
          </a:p>
          <a:p>
            <a:pPr>
              <a:buNone/>
            </a:pPr>
            <a:r>
              <a:rPr lang="ru-RU" sz="1400" b="1" i="1" dirty="0" smtClean="0">
                <a:solidFill>
                  <a:srgbClr val="2D1C76"/>
                </a:solidFill>
              </a:rPr>
              <a:t>					</a:t>
            </a:r>
            <a:r>
              <a:rPr lang="ru-RU" sz="1400" b="1" i="1" dirty="0" err="1" smtClean="0">
                <a:solidFill>
                  <a:srgbClr val="2D1C76"/>
                </a:solidFill>
              </a:rPr>
              <a:t>Пупова</a:t>
            </a:r>
            <a:r>
              <a:rPr lang="ru-RU" sz="1400" b="1" i="1" dirty="0" smtClean="0">
                <a:solidFill>
                  <a:srgbClr val="2D1C76"/>
                </a:solidFill>
              </a:rPr>
              <a:t> Анастасия, 3 класс</a:t>
            </a:r>
          </a:p>
          <a:p>
            <a:pPr>
              <a:buNone/>
            </a:pPr>
            <a:endParaRPr lang="en-US" sz="1400" b="1" i="1" dirty="0">
              <a:solidFill>
                <a:srgbClr val="2D1C7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spc="0" dirty="0" err="1" smtClean="0">
                <a:ln/>
                <a:solidFill>
                  <a:srgbClr val="00336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хокку</a:t>
            </a:r>
            <a:r>
              <a:rPr lang="en-US" b="1" cap="all" spc="0" dirty="0" smtClean="0">
                <a:ln/>
                <a:solidFill>
                  <a:srgbClr val="00336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en-US" b="1" cap="all" spc="0" dirty="0" smtClean="0">
                <a:ln/>
                <a:solidFill>
                  <a:srgbClr val="00336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endParaRPr lang="en-US" dirty="0">
              <a:solidFill>
                <a:srgbClr val="003366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900" y="1285853"/>
            <a:ext cx="6172200" cy="7500990"/>
          </a:xfrm>
        </p:spPr>
        <p:txBody>
          <a:bodyPr>
            <a:noAutofit/>
          </a:bodyPr>
          <a:lstStyle/>
          <a:p>
            <a:pPr>
              <a:buNone/>
            </a:pPr>
            <a:endParaRPr lang="ru-RU" sz="1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Полная сумка  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Любви, радости, горя и разочарования.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Такая работа у почтальона.</a:t>
            </a:r>
          </a:p>
          <a:p>
            <a:pPr>
              <a:buNone/>
            </a:pPr>
            <a:r>
              <a:rPr lang="ru-RU" sz="1400" b="1" i="1" dirty="0" smtClean="0">
                <a:solidFill>
                  <a:srgbClr val="2D1C76"/>
                </a:solidFill>
              </a:rPr>
              <a:t>			Харитонова Екатерина, 3 класс</a:t>
            </a:r>
          </a:p>
          <a:p>
            <a:pPr>
              <a:buNone/>
            </a:pPr>
            <a:endParaRPr lang="ru-RU" sz="1400" b="1" i="1" dirty="0" smtClean="0">
              <a:solidFill>
                <a:srgbClr val="2D1C76"/>
              </a:solidFill>
            </a:endParaRPr>
          </a:p>
          <a:p>
            <a:pPr>
              <a:buNone/>
            </a:pPr>
            <a:r>
              <a:rPr lang="ru-RU" sz="1400" b="1" i="1" dirty="0" smtClean="0">
                <a:solidFill>
                  <a:srgbClr val="2D1C76"/>
                </a:solidFill>
              </a:rPr>
              <a:t>				</a:t>
            </a:r>
            <a:r>
              <a:rPr lang="ru-RU" sz="1400" b="1" dirty="0" smtClean="0">
                <a:solidFill>
                  <a:srgbClr val="2D1C76"/>
                </a:solidFill>
              </a:rPr>
              <a:t>Птицы – корабли неба.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				Крылья ловит ветер.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				Это чудо природы!	</a:t>
            </a:r>
            <a:r>
              <a:rPr lang="ru-RU" sz="1400" b="1" i="1" dirty="0" smtClean="0">
                <a:solidFill>
                  <a:srgbClr val="2D1C76"/>
                </a:solidFill>
              </a:rPr>
              <a:t>					Денисенко Максим, 3 класс</a:t>
            </a:r>
          </a:p>
          <a:p>
            <a:pPr>
              <a:buNone/>
            </a:pPr>
            <a:endParaRPr lang="ru-RU" sz="1400" b="1" i="1" dirty="0" smtClean="0">
              <a:solidFill>
                <a:srgbClr val="2D1C76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Белки, зайцы поменяли шубки.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Деревья оделись в белые пушистые наряды.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Зима наступила.	</a:t>
            </a:r>
            <a:r>
              <a:rPr lang="ru-RU" sz="1400" b="1" i="1" dirty="0" smtClean="0">
                <a:solidFill>
                  <a:srgbClr val="2D1C76"/>
                </a:solidFill>
              </a:rPr>
              <a:t>		</a:t>
            </a:r>
          </a:p>
          <a:p>
            <a:pPr>
              <a:buNone/>
            </a:pPr>
            <a:r>
              <a:rPr lang="ru-RU" sz="1400" b="1" i="1" dirty="0" smtClean="0">
                <a:solidFill>
                  <a:srgbClr val="2D1C76"/>
                </a:solidFill>
              </a:rPr>
              <a:t>			</a:t>
            </a:r>
            <a:r>
              <a:rPr lang="ru-RU" sz="1400" b="1" i="1" dirty="0" err="1" smtClean="0">
                <a:solidFill>
                  <a:srgbClr val="2D1C76"/>
                </a:solidFill>
              </a:rPr>
              <a:t>Колезнева</a:t>
            </a:r>
            <a:r>
              <a:rPr lang="ru-RU" sz="1400" b="1" i="1" dirty="0" smtClean="0">
                <a:solidFill>
                  <a:srgbClr val="2D1C76"/>
                </a:solidFill>
              </a:rPr>
              <a:t> Надежда, 3 класс</a:t>
            </a:r>
          </a:p>
          <a:p>
            <a:pPr>
              <a:buNone/>
            </a:pPr>
            <a:endParaRPr lang="ru-RU" sz="1400" b="1" i="1" dirty="0" smtClean="0">
              <a:solidFill>
                <a:srgbClr val="2D1C76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			</a:t>
            </a:r>
          </a:p>
          <a:p>
            <a:pPr>
              <a:buNone/>
            </a:pPr>
            <a:r>
              <a:rPr lang="ru-RU" sz="1400" b="1" i="1" dirty="0" smtClean="0">
                <a:solidFill>
                  <a:srgbClr val="2D1C76"/>
                </a:solidFill>
              </a:rPr>
              <a:t>			</a:t>
            </a:r>
            <a:r>
              <a:rPr lang="ru-RU" sz="1400" b="1" dirty="0" err="1" smtClean="0">
                <a:solidFill>
                  <a:srgbClr val="2D1C76"/>
                </a:solidFill>
              </a:rPr>
              <a:t>Голубое</a:t>
            </a:r>
            <a:r>
              <a:rPr lang="ru-RU" sz="1400" b="1" dirty="0" smtClean="0">
                <a:solidFill>
                  <a:srgbClr val="2D1C76"/>
                </a:solidFill>
              </a:rPr>
              <a:t> глубокое озеро.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			Широко раскинулось в прекрасной тундре.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			Вода прозрачна, холодна.</a:t>
            </a:r>
            <a:r>
              <a:rPr lang="ru-RU" sz="1400" b="1" i="1" dirty="0" smtClean="0">
                <a:solidFill>
                  <a:srgbClr val="2D1C76"/>
                </a:solidFill>
              </a:rPr>
              <a:t>					</a:t>
            </a:r>
            <a:r>
              <a:rPr lang="ru-RU" sz="1400" b="1" i="1" dirty="0" err="1" smtClean="0">
                <a:solidFill>
                  <a:srgbClr val="2D1C76"/>
                </a:solidFill>
              </a:rPr>
              <a:t>Гараев</a:t>
            </a:r>
            <a:r>
              <a:rPr lang="ru-RU" sz="1400" b="1" i="1" dirty="0" smtClean="0">
                <a:solidFill>
                  <a:srgbClr val="2D1C76"/>
                </a:solidFill>
              </a:rPr>
              <a:t> Алексей, 3 класс</a:t>
            </a:r>
          </a:p>
          <a:p>
            <a:pPr>
              <a:buNone/>
            </a:pPr>
            <a:endParaRPr lang="ru-RU" sz="1400" b="1" i="1" dirty="0" smtClean="0">
              <a:solidFill>
                <a:srgbClr val="2D1C76"/>
              </a:solidFill>
            </a:endParaRPr>
          </a:p>
          <a:p>
            <a:pPr>
              <a:buNone/>
            </a:pPr>
            <a:r>
              <a:rPr lang="ru-RU" sz="1400" b="1" i="1" dirty="0" smtClean="0">
                <a:solidFill>
                  <a:srgbClr val="2D1C76"/>
                </a:solidFill>
              </a:rPr>
              <a:t>			</a:t>
            </a:r>
            <a:endParaRPr lang="en-US" sz="1400" b="1" i="1" dirty="0">
              <a:solidFill>
                <a:srgbClr val="2D1C7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cap="all" spc="0" dirty="0" smtClean="0">
                <a:ln/>
                <a:solidFill>
                  <a:srgbClr val="00336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Прием </a:t>
            </a:r>
            <a:br>
              <a:rPr lang="ru-RU" b="1" cap="all" spc="0" dirty="0" smtClean="0">
                <a:ln/>
                <a:solidFill>
                  <a:srgbClr val="00336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ru-RU" b="1" cap="all" spc="0" dirty="0" smtClean="0">
                <a:ln/>
                <a:solidFill>
                  <a:srgbClr val="00336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«одушевление»</a:t>
            </a:r>
            <a:r>
              <a:rPr lang="en-US" b="1" cap="all" spc="0" dirty="0" smtClean="0">
                <a:ln/>
                <a:solidFill>
                  <a:srgbClr val="00336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en-US" b="1" cap="all" spc="0" dirty="0" smtClean="0">
                <a:ln/>
                <a:solidFill>
                  <a:srgbClr val="00336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endParaRPr lang="en-US" dirty="0">
              <a:solidFill>
                <a:srgbClr val="003366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900" y="1571605"/>
            <a:ext cx="6172200" cy="7215238"/>
          </a:xfrm>
        </p:spPr>
        <p:txBody>
          <a:bodyPr>
            <a:noAutofit/>
          </a:bodyPr>
          <a:lstStyle/>
          <a:p>
            <a:pPr>
              <a:buNone/>
            </a:pPr>
            <a:endParaRPr lang="ru-RU" sz="1400" b="1" dirty="0" smtClean="0">
              <a:solidFill>
                <a:srgbClr val="C00000"/>
              </a:solidFill>
            </a:endParaRPr>
          </a:p>
          <a:p>
            <a:pPr algn="just"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		</a:t>
            </a:r>
            <a:r>
              <a:rPr lang="ru-RU" sz="1400" b="1" dirty="0" smtClean="0">
                <a:solidFill>
                  <a:srgbClr val="2D1C76"/>
                </a:solidFill>
              </a:rPr>
              <a:t>Он проживает на кухне. С ним дружит много вещей. Он похож на маленького медвежонка, у которого четыре ноги и большая спина.(стол)</a:t>
            </a:r>
          </a:p>
          <a:p>
            <a:pPr>
              <a:buNone/>
            </a:pPr>
            <a:r>
              <a:rPr lang="ru-RU" sz="1400" b="1" i="1" dirty="0" smtClean="0">
                <a:solidFill>
                  <a:srgbClr val="2D1C76"/>
                </a:solidFill>
              </a:rPr>
              <a:t>					</a:t>
            </a:r>
            <a:r>
              <a:rPr lang="ru-RU" sz="1400" b="1" i="1" dirty="0" err="1" smtClean="0">
                <a:solidFill>
                  <a:srgbClr val="2D1C76"/>
                </a:solidFill>
              </a:rPr>
              <a:t>Рязапова</a:t>
            </a:r>
            <a:r>
              <a:rPr lang="ru-RU" sz="1400" b="1" i="1" dirty="0" smtClean="0">
                <a:solidFill>
                  <a:srgbClr val="2D1C76"/>
                </a:solidFill>
              </a:rPr>
              <a:t> Мария, 2 класс</a:t>
            </a:r>
          </a:p>
          <a:p>
            <a:pPr>
              <a:buNone/>
            </a:pPr>
            <a:endParaRPr lang="ru-RU" sz="1400" b="1" i="1" dirty="0" smtClean="0">
              <a:solidFill>
                <a:srgbClr val="2D1C76"/>
              </a:solidFill>
            </a:endParaRPr>
          </a:p>
          <a:p>
            <a:pPr algn="just">
              <a:buNone/>
            </a:pPr>
            <a:r>
              <a:rPr lang="ru-RU" sz="1400" b="1" i="1" dirty="0" smtClean="0">
                <a:solidFill>
                  <a:srgbClr val="2D1C76"/>
                </a:solidFill>
              </a:rPr>
              <a:t>		</a:t>
            </a:r>
            <a:r>
              <a:rPr lang="ru-RU" sz="1400" b="1" dirty="0" smtClean="0">
                <a:solidFill>
                  <a:srgbClr val="2D1C76"/>
                </a:solidFill>
              </a:rPr>
              <a:t>Он есть в каждом доме. Тихо стоит в углу. И, кажется, что ему грустно и одиноко. А на самом деле, он высокий, красивый, крепкий-крепкий. Сколько тайн хранится в его душе, известных только ему и хозяину. Он готов в любую минуту поделиться своим нажитым добром. (шкаф)</a:t>
            </a:r>
          </a:p>
          <a:p>
            <a:pPr>
              <a:buNone/>
            </a:pPr>
            <a:r>
              <a:rPr lang="ru-RU" sz="1400" b="1" i="1" dirty="0" smtClean="0">
                <a:solidFill>
                  <a:srgbClr val="2D1C76"/>
                </a:solidFill>
              </a:rPr>
              <a:t>				</a:t>
            </a:r>
            <a:r>
              <a:rPr lang="ru-RU" sz="1400" b="1" i="1" dirty="0" err="1" smtClean="0">
                <a:solidFill>
                  <a:srgbClr val="2D1C76"/>
                </a:solidFill>
              </a:rPr>
              <a:t>Мараховская</a:t>
            </a:r>
            <a:r>
              <a:rPr lang="ru-RU" sz="1400" b="1" i="1" dirty="0" smtClean="0">
                <a:solidFill>
                  <a:srgbClr val="2D1C76"/>
                </a:solidFill>
              </a:rPr>
              <a:t> Татьяна, 2 класс</a:t>
            </a:r>
          </a:p>
          <a:p>
            <a:pPr>
              <a:buNone/>
            </a:pPr>
            <a:endParaRPr lang="ru-RU" sz="1400" b="1" i="1" dirty="0" smtClean="0">
              <a:solidFill>
                <a:srgbClr val="2D1C76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		У него  одна рука и нос один.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	Когда он трудится, он и пыхтит, и гудит, а в руке горит маячок.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	И только замолчит, - станем чай мы пить.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					</a:t>
            </a:r>
            <a:r>
              <a:rPr lang="ru-RU" sz="1400" b="1" i="1" dirty="0" err="1" smtClean="0">
                <a:solidFill>
                  <a:srgbClr val="2D1C76"/>
                </a:solidFill>
              </a:rPr>
              <a:t>Ревенко</a:t>
            </a:r>
            <a:r>
              <a:rPr lang="ru-RU" sz="1400" b="1" i="1" dirty="0" smtClean="0">
                <a:solidFill>
                  <a:srgbClr val="2D1C76"/>
                </a:solidFill>
              </a:rPr>
              <a:t> Яна, 3 класс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		Птицы будто корабли неба.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	Крыльями, словно парусами фрегатов, ловят ветер.</a:t>
            </a:r>
            <a:r>
              <a:rPr lang="ru-RU" sz="1400" b="1" i="1" dirty="0" smtClean="0">
                <a:solidFill>
                  <a:srgbClr val="2D1C76"/>
                </a:solidFill>
              </a:rPr>
              <a:t>		</a:t>
            </a:r>
          </a:p>
          <a:p>
            <a:pPr>
              <a:buNone/>
            </a:pPr>
            <a:r>
              <a:rPr lang="ru-RU" sz="1400" b="1" i="1" dirty="0" smtClean="0">
                <a:solidFill>
                  <a:srgbClr val="2D1C76"/>
                </a:solidFill>
              </a:rPr>
              <a:t>					Денисенко Максим, 3 класс</a:t>
            </a:r>
          </a:p>
          <a:p>
            <a:pPr>
              <a:buNone/>
            </a:pPr>
            <a:r>
              <a:rPr lang="ru-RU" sz="1400" b="1" i="1" dirty="0" smtClean="0">
                <a:solidFill>
                  <a:srgbClr val="2D1C76"/>
                </a:solidFill>
              </a:rPr>
              <a:t>		</a:t>
            </a:r>
            <a:r>
              <a:rPr lang="ru-RU" sz="1400" b="1" dirty="0" smtClean="0">
                <a:solidFill>
                  <a:srgbClr val="2D1C76"/>
                </a:solidFill>
              </a:rPr>
              <a:t>Этот предмет будто учитель. Он объясняет нам, как называются размытые пятна на нашей планете. Он говорит, что самый большой материк называется Евразия. (глобус)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					</a:t>
            </a:r>
            <a:r>
              <a:rPr lang="ru-RU" sz="1400" b="1" i="1" dirty="0" err="1" smtClean="0">
                <a:solidFill>
                  <a:srgbClr val="2D1C76"/>
                </a:solidFill>
              </a:rPr>
              <a:t>Стеканова</a:t>
            </a:r>
            <a:r>
              <a:rPr lang="ru-RU" sz="1400" b="1" i="1" dirty="0" smtClean="0">
                <a:solidFill>
                  <a:srgbClr val="2D1C76"/>
                </a:solidFill>
              </a:rPr>
              <a:t> Ксения, 3 класс</a:t>
            </a:r>
          </a:p>
          <a:p>
            <a:pPr>
              <a:buNone/>
            </a:pPr>
            <a:r>
              <a:rPr lang="ru-RU" sz="1400" b="1" i="1" dirty="0" smtClean="0">
                <a:solidFill>
                  <a:srgbClr val="2D1C76"/>
                </a:solidFill>
              </a:rPr>
              <a:t>		</a:t>
            </a:r>
            <a:r>
              <a:rPr lang="ru-RU" sz="1400" b="1" dirty="0" smtClean="0">
                <a:solidFill>
                  <a:srgbClr val="2D1C76"/>
                </a:solidFill>
              </a:rPr>
              <a:t>Белая баба жует белье. Нос у нее крутится, глаза нажимаются. У живет белая баба в ванной комнате. (стиральная машина)</a:t>
            </a:r>
          </a:p>
          <a:p>
            <a:pPr>
              <a:buNone/>
            </a:pPr>
            <a:r>
              <a:rPr lang="ru-RU" sz="1400" b="1" i="1" dirty="0" smtClean="0">
                <a:solidFill>
                  <a:srgbClr val="2D1C76"/>
                </a:solidFill>
              </a:rPr>
              <a:t>					Шишкина Ольга, 3 класс</a:t>
            </a:r>
            <a:endParaRPr lang="en-US" sz="1400" b="1" i="1" dirty="0" smtClean="0">
              <a:solidFill>
                <a:srgbClr val="2D1C7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Documents and Settings\мама\Мои документы\КАРТИНКИ\Времена года\осенний_лес.bmp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10" y="6786578"/>
            <a:ext cx="3228990" cy="1943108"/>
          </a:xfrm>
          <a:prstGeom prst="flowChartMagneticTape">
            <a:avLst/>
          </a:prstGeom>
          <a:noFill/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8" y="285720"/>
            <a:ext cx="6172200" cy="1809752"/>
          </a:xfrm>
        </p:spPr>
        <p:txBody>
          <a:bodyPr>
            <a:noAutofit/>
          </a:bodyPr>
          <a:lstStyle/>
          <a:p>
            <a:r>
              <a:rPr lang="ru-RU" b="1" cap="all" spc="0" dirty="0" smtClean="0">
                <a:ln/>
                <a:solidFill>
                  <a:srgbClr val="00336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Сочинение </a:t>
            </a:r>
            <a:br>
              <a:rPr lang="ru-RU" b="1" cap="all" spc="0" dirty="0" smtClean="0">
                <a:ln/>
                <a:solidFill>
                  <a:srgbClr val="00336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ru-RU" b="1" cap="all" dirty="0" smtClean="0">
                <a:ln/>
                <a:solidFill>
                  <a:srgbClr val="00336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«Осенняя пора»</a:t>
            </a:r>
            <a:r>
              <a:rPr lang="en-US" b="1" cap="all" spc="0" dirty="0" smtClean="0">
                <a:ln/>
                <a:solidFill>
                  <a:srgbClr val="00336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en-US" b="1" cap="all" spc="0" dirty="0" smtClean="0">
                <a:ln/>
                <a:solidFill>
                  <a:srgbClr val="00336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endParaRPr lang="en-US" dirty="0">
              <a:solidFill>
                <a:srgbClr val="003366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66" y="1571604"/>
            <a:ext cx="6172200" cy="7215238"/>
          </a:xfrm>
        </p:spPr>
        <p:txBody>
          <a:bodyPr>
            <a:noAutofit/>
          </a:bodyPr>
          <a:lstStyle/>
          <a:p>
            <a:pPr>
              <a:buNone/>
            </a:pPr>
            <a:endParaRPr lang="ru-RU" sz="1400" b="1" dirty="0" smtClean="0">
              <a:solidFill>
                <a:srgbClr val="C00000"/>
              </a:solidFill>
            </a:endParaRPr>
          </a:p>
          <a:p>
            <a:pPr algn="just"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		</a:t>
            </a:r>
            <a:r>
              <a:rPr lang="ru-RU" sz="1400" b="1" dirty="0" smtClean="0">
                <a:solidFill>
                  <a:srgbClr val="2D1C76"/>
                </a:solidFill>
              </a:rPr>
              <a:t>Наступила поздняя осень. </a:t>
            </a:r>
          </a:p>
          <a:p>
            <a:pPr algn="just"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		Небо нахмурилось и пролилось на землю тысячами крохотных брильянтов. Из них на дорогах получилось много маленьких озер.</a:t>
            </a:r>
          </a:p>
          <a:p>
            <a:pPr algn="just"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		Зеленые березки-подружки надели свои золотые наряды, чтобы спеть свою прощальную песню перед длинным зимним сном.</a:t>
            </a:r>
          </a:p>
          <a:p>
            <a:pPr algn="just"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		Растения, птицы и звери приготовились к долгой зиме.</a:t>
            </a:r>
          </a:p>
          <a:p>
            <a:pPr algn="just"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		Я люблю гулять по осенним улицам и наблюдать, как падают золотые листья с деревьев. Мне нравится собирать их и делать из них гербарий.</a:t>
            </a:r>
          </a:p>
          <a:p>
            <a:pPr algn="just">
              <a:buNone/>
            </a:pPr>
            <a:r>
              <a:rPr lang="ru-RU" sz="1400" b="1" i="1" dirty="0" smtClean="0">
                <a:solidFill>
                  <a:srgbClr val="2D1C76"/>
                </a:solidFill>
              </a:rPr>
              <a:t>					Доценко Екатерина, 2 класс</a:t>
            </a:r>
          </a:p>
          <a:p>
            <a:pPr algn="just">
              <a:buNone/>
            </a:pPr>
            <a:endParaRPr lang="ru-RU" sz="1400" b="1" i="1" dirty="0" smtClean="0">
              <a:solidFill>
                <a:srgbClr val="2D1C76"/>
              </a:solidFill>
            </a:endParaRPr>
          </a:p>
          <a:p>
            <a:pPr algn="just">
              <a:buNone/>
            </a:pPr>
            <a:r>
              <a:rPr lang="ru-RU" sz="1400" b="1" i="1" dirty="0" smtClean="0">
                <a:solidFill>
                  <a:srgbClr val="2D1C76"/>
                </a:solidFill>
              </a:rPr>
              <a:t>		</a:t>
            </a:r>
            <a:r>
              <a:rPr lang="ru-RU" sz="1400" b="1" dirty="0" smtClean="0">
                <a:solidFill>
                  <a:srgbClr val="2D1C76"/>
                </a:solidFill>
              </a:rPr>
              <a:t>Наступила красавица - осень.</a:t>
            </a:r>
          </a:p>
          <a:p>
            <a:pPr algn="just"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		Лес оделся в золотой наряд. Повсюду деревья разбросали свои пестрые листья.</a:t>
            </a:r>
          </a:p>
          <a:p>
            <a:pPr algn="just"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		Скоро птицы улетят в теплые края. На смену осени придет зима.</a:t>
            </a:r>
          </a:p>
          <a:p>
            <a:pPr algn="just">
              <a:buNone/>
            </a:pPr>
            <a:r>
              <a:rPr lang="ru-RU" sz="1400" b="1" i="1" dirty="0" smtClean="0">
                <a:solidFill>
                  <a:srgbClr val="2D1C76"/>
                </a:solidFill>
              </a:rPr>
              <a:t>					</a:t>
            </a:r>
            <a:r>
              <a:rPr lang="ru-RU" sz="1400" b="1" i="1" dirty="0" err="1" smtClean="0">
                <a:solidFill>
                  <a:srgbClr val="2D1C76"/>
                </a:solidFill>
              </a:rPr>
              <a:t>Пупова</a:t>
            </a:r>
            <a:r>
              <a:rPr lang="ru-RU" sz="1400" b="1" i="1" dirty="0" smtClean="0">
                <a:solidFill>
                  <a:srgbClr val="2D1C76"/>
                </a:solidFill>
              </a:rPr>
              <a:t> Анастасия, 2 класс</a:t>
            </a:r>
          </a:p>
          <a:p>
            <a:pPr algn="just">
              <a:buNone/>
            </a:pPr>
            <a:endParaRPr lang="ru-RU" sz="1400" b="1" i="1" dirty="0" smtClean="0">
              <a:solidFill>
                <a:srgbClr val="2D1C76"/>
              </a:solidFill>
            </a:endParaRPr>
          </a:p>
          <a:p>
            <a:pPr algn="just">
              <a:buNone/>
            </a:pPr>
            <a:r>
              <a:rPr lang="ru-RU" sz="1400" b="1" i="1" dirty="0" smtClean="0">
                <a:solidFill>
                  <a:srgbClr val="2D1C76"/>
                </a:solidFill>
              </a:rPr>
              <a:t>		</a:t>
            </a:r>
            <a:r>
              <a:rPr lang="ru-RU" sz="1400" b="1" dirty="0" smtClean="0">
                <a:solidFill>
                  <a:srgbClr val="2D1C76"/>
                </a:solidFill>
              </a:rPr>
              <a:t>Осень заглянула к нам в гости.</a:t>
            </a:r>
          </a:p>
          <a:p>
            <a:pPr algn="just"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		Красавица раскинула свой золотистый ковер по лугам и лесам. Пестрые листья тихо падают с деревьев.</a:t>
            </a:r>
          </a:p>
          <a:p>
            <a:pPr algn="just"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		Птицы улетают в дальние края, чтобы перезимовать. Белки в лесу собирают ягоды, сушат грибы.</a:t>
            </a:r>
          </a:p>
          <a:p>
            <a:pPr algn="just"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		В это чудесное время все заняты своим делом.</a:t>
            </a:r>
          </a:p>
          <a:p>
            <a:pPr algn="just">
              <a:buNone/>
            </a:pPr>
            <a:r>
              <a:rPr lang="ru-RU" sz="1400" b="1" i="1" dirty="0" smtClean="0">
                <a:solidFill>
                  <a:srgbClr val="2D1C76"/>
                </a:solidFill>
              </a:rPr>
              <a:t>				</a:t>
            </a:r>
            <a:r>
              <a:rPr lang="ru-RU" sz="1400" b="1" i="1" dirty="0" err="1" smtClean="0">
                <a:solidFill>
                  <a:srgbClr val="2D1C76"/>
                </a:solidFill>
              </a:rPr>
              <a:t>Мараховская</a:t>
            </a:r>
            <a:r>
              <a:rPr lang="ru-RU" sz="1400" b="1" i="1" dirty="0" smtClean="0">
                <a:solidFill>
                  <a:srgbClr val="2D1C76"/>
                </a:solidFill>
              </a:rPr>
              <a:t> Татьяна, 2 класс</a:t>
            </a:r>
          </a:p>
          <a:p>
            <a:pPr algn="just">
              <a:buNone/>
            </a:pPr>
            <a:endParaRPr lang="en-US" sz="1400" b="1" i="1" dirty="0" smtClean="0">
              <a:solidFill>
                <a:srgbClr val="2D1C7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8" y="285720"/>
            <a:ext cx="6172200" cy="1809752"/>
          </a:xfrm>
        </p:spPr>
        <p:txBody>
          <a:bodyPr>
            <a:noAutofit/>
          </a:bodyPr>
          <a:lstStyle/>
          <a:p>
            <a:r>
              <a:rPr lang="ru-RU" b="1" cap="all" spc="0" dirty="0" smtClean="0">
                <a:ln/>
                <a:solidFill>
                  <a:srgbClr val="00336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Сочинение </a:t>
            </a:r>
            <a:br>
              <a:rPr lang="ru-RU" b="1" cap="all" spc="0" dirty="0" smtClean="0">
                <a:ln/>
                <a:solidFill>
                  <a:srgbClr val="00336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ru-RU" b="1" cap="all" dirty="0" smtClean="0">
                <a:ln/>
                <a:solidFill>
                  <a:srgbClr val="00336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«Первый снег»</a:t>
            </a:r>
            <a:r>
              <a:rPr lang="en-US" b="1" cap="all" spc="0" dirty="0" smtClean="0">
                <a:ln/>
                <a:solidFill>
                  <a:srgbClr val="00336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en-US" b="1" cap="all" spc="0" dirty="0" smtClean="0">
                <a:ln/>
                <a:solidFill>
                  <a:srgbClr val="00336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endParaRPr lang="en-US" dirty="0">
              <a:solidFill>
                <a:srgbClr val="003366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66" y="2000232"/>
            <a:ext cx="6172200" cy="6143668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		</a:t>
            </a:r>
          </a:p>
          <a:p>
            <a:pPr algn="just"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		</a:t>
            </a:r>
            <a:r>
              <a:rPr lang="ru-RU" sz="1400" b="1" dirty="0" smtClean="0">
                <a:solidFill>
                  <a:srgbClr val="2D1C76"/>
                </a:solidFill>
              </a:rPr>
              <a:t>Падал первый снег. Снежинки осторожно ложились на холодную землю. Все вокруг становилось белым.</a:t>
            </a:r>
          </a:p>
          <a:p>
            <a:pPr algn="just"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		 Родители везли своих детей из детского сада. Мы с друзьями играли в снежки.</a:t>
            </a:r>
          </a:p>
          <a:p>
            <a:pPr algn="just"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		Было весело. Все радовались первому снегу.</a:t>
            </a:r>
          </a:p>
          <a:p>
            <a:pPr algn="just">
              <a:buNone/>
            </a:pPr>
            <a:r>
              <a:rPr lang="ru-RU" sz="1400" b="1" i="1" dirty="0" smtClean="0">
                <a:solidFill>
                  <a:srgbClr val="2D1C76"/>
                </a:solidFill>
              </a:rPr>
              <a:t>					Денисенко Максим, 3 класс</a:t>
            </a:r>
          </a:p>
          <a:p>
            <a:pPr algn="just">
              <a:buNone/>
            </a:pPr>
            <a:endParaRPr lang="ru-RU" sz="1400" b="1" i="1" dirty="0" smtClean="0">
              <a:solidFill>
                <a:srgbClr val="2D1C76"/>
              </a:solidFill>
            </a:endParaRPr>
          </a:p>
          <a:p>
            <a:pPr algn="just">
              <a:buNone/>
            </a:pPr>
            <a:r>
              <a:rPr lang="ru-RU" sz="1400" b="1" i="1" dirty="0" smtClean="0">
                <a:solidFill>
                  <a:srgbClr val="2D1C76"/>
                </a:solidFill>
              </a:rPr>
              <a:t>		</a:t>
            </a:r>
            <a:r>
              <a:rPr lang="ru-RU" sz="1400" b="1" dirty="0" smtClean="0">
                <a:solidFill>
                  <a:srgbClr val="2D1C76"/>
                </a:solidFill>
              </a:rPr>
              <a:t>Выпал первый снег. Я вышла на улицу и восхитилась красотой.</a:t>
            </a:r>
          </a:p>
          <a:p>
            <a:pPr algn="just"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		Деревья покрылись серебром. Крыши домов стали белые-пребелые и переливались на солнце словно драгоценные камни. </a:t>
            </a:r>
          </a:p>
          <a:p>
            <a:pPr algn="just"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		Я поймала снежинку. Она оказалась хрупкой и холодной. А какая она красивая, как звездочка с неба!	Вся земля покрылась белым одеялом, на котором уже появились узоры из следов птиц и животных.</a:t>
            </a:r>
          </a:p>
          <a:p>
            <a:pPr algn="just"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		 Я рада наступившей снежной зиме.</a:t>
            </a:r>
          </a:p>
          <a:p>
            <a:pPr algn="just"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					</a:t>
            </a:r>
            <a:r>
              <a:rPr lang="ru-RU" sz="1400" b="1" i="1" dirty="0" err="1" smtClean="0">
                <a:solidFill>
                  <a:srgbClr val="2D1C76"/>
                </a:solidFill>
              </a:rPr>
              <a:t>Стеканова</a:t>
            </a:r>
            <a:r>
              <a:rPr lang="ru-RU" sz="1400" b="1" i="1" dirty="0" smtClean="0">
                <a:solidFill>
                  <a:srgbClr val="2D1C76"/>
                </a:solidFill>
              </a:rPr>
              <a:t> Ксения, 3 класс</a:t>
            </a:r>
          </a:p>
          <a:p>
            <a:pPr algn="just">
              <a:buNone/>
            </a:pPr>
            <a:endParaRPr lang="ru-RU" sz="1400" b="1" i="1" dirty="0" smtClean="0">
              <a:solidFill>
                <a:srgbClr val="2D1C76"/>
              </a:solidFill>
            </a:endParaRPr>
          </a:p>
          <a:p>
            <a:pPr algn="just">
              <a:buNone/>
            </a:pPr>
            <a:endParaRPr lang="ru-RU" sz="1400" b="1" i="1" dirty="0" smtClean="0">
              <a:solidFill>
                <a:srgbClr val="2D1C76"/>
              </a:solidFill>
            </a:endParaRPr>
          </a:p>
          <a:p>
            <a:pPr algn="just">
              <a:buNone/>
            </a:pPr>
            <a:r>
              <a:rPr lang="ru-RU" sz="1400" b="1" i="1" dirty="0" smtClean="0">
                <a:solidFill>
                  <a:srgbClr val="2D1C76"/>
                </a:solidFill>
              </a:rPr>
              <a:t>		</a:t>
            </a:r>
          </a:p>
          <a:p>
            <a:pPr algn="just">
              <a:buNone/>
            </a:pPr>
            <a:endParaRPr lang="en-US" sz="1400" b="1" i="1" dirty="0" smtClean="0">
              <a:solidFill>
                <a:srgbClr val="2D1C76"/>
              </a:solidFill>
            </a:endParaRPr>
          </a:p>
        </p:txBody>
      </p:sp>
      <p:pic>
        <p:nvPicPr>
          <p:cNvPr id="6" name="Рисунок 5" descr="C:\Documents and Settings\мама\Мои документы\КАРТИНКИ\Времена года\зима_в_горах.bmp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20957337">
            <a:off x="955833" y="5600912"/>
            <a:ext cx="3660451" cy="2941682"/>
          </a:xfrm>
          <a:prstGeom prst="chord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spc="0" dirty="0" smtClean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Загадки</a:t>
            </a:r>
            <a:r>
              <a:rPr lang="en-US" b="1" cap="all" spc="0" dirty="0" smtClean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en-US" b="1" cap="all" spc="0" dirty="0" smtClean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900" y="1285853"/>
            <a:ext cx="6172200" cy="750099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400" b="1" dirty="0">
                <a:solidFill>
                  <a:srgbClr val="002060"/>
                </a:solidFill>
              </a:rPr>
              <a:t>Утка ныряла, ныряла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dirty="0">
                <a:solidFill>
                  <a:srgbClr val="002060"/>
                </a:solidFill>
              </a:rPr>
              <a:t>И хвост потеряла.(иголка с ниткой</a:t>
            </a:r>
            <a:r>
              <a:rPr lang="ru-RU" sz="1400" b="1" dirty="0" smtClean="0">
                <a:solidFill>
                  <a:srgbClr val="002060"/>
                </a:solidFill>
              </a:rPr>
              <a:t>)</a:t>
            </a:r>
            <a:r>
              <a:rPr lang="ru-RU" sz="1400" b="1" dirty="0">
                <a:solidFill>
                  <a:srgbClr val="002060"/>
                </a:solidFill>
              </a:rPr>
              <a:t> 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dirty="0">
                <a:solidFill>
                  <a:srgbClr val="002060"/>
                </a:solidFill>
              </a:rPr>
              <a:t>		</a:t>
            </a:r>
            <a:r>
              <a:rPr lang="ru-RU" sz="1400" b="1" i="1" dirty="0">
                <a:solidFill>
                  <a:srgbClr val="002060"/>
                </a:solidFill>
              </a:rPr>
              <a:t>Нестерова </a:t>
            </a:r>
            <a:r>
              <a:rPr lang="ru-RU" sz="1400" b="1" i="1" dirty="0" smtClean="0">
                <a:solidFill>
                  <a:srgbClr val="002060"/>
                </a:solidFill>
              </a:rPr>
              <a:t>Александра, 1 класс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i="1" dirty="0">
                <a:solidFill>
                  <a:srgbClr val="002060"/>
                </a:solidFill>
              </a:rPr>
              <a:t> 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dirty="0">
                <a:solidFill>
                  <a:srgbClr val="002060"/>
                </a:solidFill>
              </a:rPr>
              <a:t>			Прыгал по лесу трусишка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dirty="0">
                <a:solidFill>
                  <a:srgbClr val="002060"/>
                </a:solidFill>
              </a:rPr>
              <a:t>			Очень маленький … (зайчишка</a:t>
            </a:r>
            <a:r>
              <a:rPr lang="ru-RU" sz="1400" b="1" dirty="0" smtClean="0">
                <a:solidFill>
                  <a:srgbClr val="002060"/>
                </a:solidFill>
              </a:rPr>
              <a:t>)</a:t>
            </a:r>
            <a:r>
              <a:rPr lang="ru-RU" sz="1400" b="1" dirty="0">
                <a:solidFill>
                  <a:srgbClr val="002060"/>
                </a:solidFill>
              </a:rPr>
              <a:t> 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i="1" dirty="0">
                <a:solidFill>
                  <a:srgbClr val="002060"/>
                </a:solidFill>
              </a:rPr>
              <a:t>			</a:t>
            </a:r>
            <a:r>
              <a:rPr lang="ru-RU" sz="1400" b="1" i="1" dirty="0" smtClean="0">
                <a:solidFill>
                  <a:srgbClr val="002060"/>
                </a:solidFill>
              </a:rPr>
              <a:t>                                  </a:t>
            </a:r>
            <a:r>
              <a:rPr lang="ru-RU" sz="1400" b="1" i="1" dirty="0" err="1" smtClean="0">
                <a:solidFill>
                  <a:srgbClr val="002060"/>
                </a:solidFill>
              </a:rPr>
              <a:t>Ревенко</a:t>
            </a:r>
            <a:r>
              <a:rPr lang="ru-RU" sz="1400" b="1" i="1" dirty="0" smtClean="0">
                <a:solidFill>
                  <a:srgbClr val="002060"/>
                </a:solidFill>
              </a:rPr>
              <a:t> Яна, 1 класс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i="1" dirty="0">
                <a:solidFill>
                  <a:srgbClr val="002060"/>
                </a:solidFill>
              </a:rPr>
              <a:t> 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dirty="0">
                <a:solidFill>
                  <a:srgbClr val="002060"/>
                </a:solidFill>
              </a:rPr>
              <a:t>Очень девочка старалась 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dirty="0">
                <a:solidFill>
                  <a:srgbClr val="002060"/>
                </a:solidFill>
              </a:rPr>
              <a:t>И в тетрадке умывалась. (резинка</a:t>
            </a:r>
            <a:r>
              <a:rPr lang="ru-RU" sz="1400" b="1" dirty="0" smtClean="0">
                <a:solidFill>
                  <a:srgbClr val="002060"/>
                </a:solidFill>
              </a:rPr>
              <a:t>)</a:t>
            </a:r>
            <a:r>
              <a:rPr lang="ru-RU" sz="1400" b="1" dirty="0">
                <a:solidFill>
                  <a:srgbClr val="002060"/>
                </a:solidFill>
              </a:rPr>
              <a:t> 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i="1" dirty="0">
                <a:solidFill>
                  <a:srgbClr val="002060"/>
                </a:solidFill>
              </a:rPr>
              <a:t>			</a:t>
            </a:r>
            <a:r>
              <a:rPr lang="ru-RU" sz="1400" b="1" i="1" dirty="0" err="1">
                <a:solidFill>
                  <a:srgbClr val="002060"/>
                </a:solidFill>
              </a:rPr>
              <a:t>Ревенко</a:t>
            </a:r>
            <a:r>
              <a:rPr lang="ru-RU" sz="1400" b="1" i="1" dirty="0">
                <a:solidFill>
                  <a:srgbClr val="002060"/>
                </a:solidFill>
              </a:rPr>
              <a:t> </a:t>
            </a:r>
            <a:r>
              <a:rPr lang="ru-RU" sz="1400" b="1" i="1" dirty="0" smtClean="0">
                <a:solidFill>
                  <a:srgbClr val="002060"/>
                </a:solidFill>
              </a:rPr>
              <a:t>Яна, 1 класс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i="1" dirty="0">
                <a:solidFill>
                  <a:srgbClr val="002060"/>
                </a:solidFill>
              </a:rPr>
              <a:t> 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dirty="0">
                <a:solidFill>
                  <a:srgbClr val="002060"/>
                </a:solidFill>
              </a:rPr>
              <a:t>			Очень рыжий он, как осень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dirty="0">
                <a:solidFill>
                  <a:srgbClr val="002060"/>
                </a:solidFill>
              </a:rPr>
              <a:t>			И мелькает между сосен. (бельчонок</a:t>
            </a:r>
            <a:r>
              <a:rPr lang="ru-RU" sz="1400" b="1" dirty="0" smtClean="0">
                <a:solidFill>
                  <a:srgbClr val="002060"/>
                </a:solidFill>
              </a:rPr>
              <a:t>)</a:t>
            </a:r>
            <a:r>
              <a:rPr lang="ru-RU" sz="1400" b="1" dirty="0">
                <a:solidFill>
                  <a:srgbClr val="002060"/>
                </a:solidFill>
              </a:rPr>
              <a:t> 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i="1" dirty="0">
                <a:solidFill>
                  <a:srgbClr val="002060"/>
                </a:solidFill>
              </a:rPr>
              <a:t>			</a:t>
            </a:r>
            <a:r>
              <a:rPr lang="ru-RU" sz="1400" b="1" i="1" dirty="0" smtClean="0">
                <a:solidFill>
                  <a:srgbClr val="002060"/>
                </a:solidFill>
              </a:rPr>
              <a:t>                      </a:t>
            </a:r>
            <a:r>
              <a:rPr lang="ru-RU" sz="1400" b="1" i="1" dirty="0" err="1" smtClean="0">
                <a:solidFill>
                  <a:srgbClr val="002060"/>
                </a:solidFill>
              </a:rPr>
              <a:t>Стеканова</a:t>
            </a:r>
            <a:r>
              <a:rPr lang="ru-RU" sz="1400" b="1" i="1" dirty="0" smtClean="0">
                <a:solidFill>
                  <a:srgbClr val="002060"/>
                </a:solidFill>
              </a:rPr>
              <a:t> Ксения, 1класс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i="1" dirty="0">
                <a:solidFill>
                  <a:srgbClr val="002060"/>
                </a:solidFill>
              </a:rPr>
              <a:t> 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dirty="0">
                <a:solidFill>
                  <a:srgbClr val="002060"/>
                </a:solidFill>
              </a:rPr>
              <a:t>У него круглое брюшко 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dirty="0">
                <a:solidFill>
                  <a:srgbClr val="002060"/>
                </a:solidFill>
              </a:rPr>
              <a:t>И хвост завитушкой. (поросенок</a:t>
            </a:r>
            <a:r>
              <a:rPr lang="ru-RU" sz="1400" b="1" dirty="0" smtClean="0">
                <a:solidFill>
                  <a:srgbClr val="002060"/>
                </a:solidFill>
              </a:rPr>
              <a:t>)</a:t>
            </a:r>
            <a:r>
              <a:rPr lang="ru-RU" sz="1400" b="1" i="1" dirty="0">
                <a:solidFill>
                  <a:srgbClr val="002060"/>
                </a:solidFill>
              </a:rPr>
              <a:t> 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i="1" dirty="0">
                <a:solidFill>
                  <a:srgbClr val="002060"/>
                </a:solidFill>
              </a:rPr>
              <a:t>	</a:t>
            </a:r>
            <a:r>
              <a:rPr lang="ru-RU" sz="1400" b="1" i="1" dirty="0" err="1" smtClean="0">
                <a:solidFill>
                  <a:srgbClr val="002060"/>
                </a:solidFill>
              </a:rPr>
              <a:t>Стеканова</a:t>
            </a:r>
            <a:r>
              <a:rPr lang="ru-RU" sz="1400" b="1" i="1" dirty="0" smtClean="0">
                <a:solidFill>
                  <a:srgbClr val="002060"/>
                </a:solidFill>
              </a:rPr>
              <a:t> Ксения, 1 класс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i="1" dirty="0" smtClean="0">
                <a:solidFill>
                  <a:srgbClr val="002060"/>
                </a:solidFill>
              </a:rPr>
              <a:t> 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			На глазах по колесу 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			И сиделка на носу. (очки) 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i="1" dirty="0" smtClean="0">
                <a:solidFill>
                  <a:srgbClr val="002060"/>
                </a:solidFill>
              </a:rPr>
              <a:t>			</a:t>
            </a:r>
            <a:r>
              <a:rPr lang="ru-RU" sz="1400" b="1" i="1" dirty="0">
                <a:solidFill>
                  <a:srgbClr val="002060"/>
                </a:solidFill>
              </a:rPr>
              <a:t> </a:t>
            </a:r>
            <a:r>
              <a:rPr lang="ru-RU" sz="1400" b="1" i="1" dirty="0" smtClean="0">
                <a:solidFill>
                  <a:srgbClr val="002060"/>
                </a:solidFill>
              </a:rPr>
              <a:t>               </a:t>
            </a:r>
            <a:r>
              <a:rPr lang="ru-RU" sz="1400" b="1" i="1" dirty="0" err="1" smtClean="0">
                <a:solidFill>
                  <a:srgbClr val="002060"/>
                </a:solidFill>
              </a:rPr>
              <a:t>Рязапова</a:t>
            </a:r>
            <a:r>
              <a:rPr lang="ru-RU" sz="1400" b="1" i="1" dirty="0" smtClean="0">
                <a:solidFill>
                  <a:srgbClr val="002060"/>
                </a:solidFill>
              </a:rPr>
              <a:t> Мария, 1 класс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i="1" dirty="0" smtClean="0">
                <a:solidFill>
                  <a:srgbClr val="002060"/>
                </a:solidFill>
              </a:rPr>
              <a:t> 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Каждый год он к нам приходит 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И подарки нам приносит. (Дед Мороз) 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i="1" dirty="0" smtClean="0">
                <a:solidFill>
                  <a:srgbClr val="002060"/>
                </a:solidFill>
              </a:rPr>
              <a:t>Доценко Екатерина и Юра </a:t>
            </a:r>
            <a:r>
              <a:rPr lang="ru-RU" sz="1400" b="1" i="1" dirty="0" err="1" smtClean="0">
                <a:solidFill>
                  <a:srgbClr val="002060"/>
                </a:solidFill>
              </a:rPr>
              <a:t>Кикинчук</a:t>
            </a:r>
            <a:r>
              <a:rPr lang="ru-RU" sz="1400" b="1" i="1" dirty="0" smtClean="0">
                <a:solidFill>
                  <a:srgbClr val="002060"/>
                </a:solidFill>
              </a:rPr>
              <a:t>, 1 класс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i="1" dirty="0" smtClean="0">
                <a:solidFill>
                  <a:srgbClr val="002060"/>
                </a:solidFill>
              </a:rPr>
              <a:t> 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i="1" dirty="0" smtClean="0">
                <a:solidFill>
                  <a:srgbClr val="002060"/>
                </a:solidFill>
              </a:rPr>
              <a:t> 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i="1" dirty="0" smtClean="0"/>
              <a:t> </a:t>
            </a:r>
            <a:endParaRPr lang="en-US" sz="1400" dirty="0" smtClean="0"/>
          </a:p>
          <a:p>
            <a:pPr>
              <a:buNone/>
            </a:pPr>
            <a:r>
              <a:rPr lang="ru-RU" sz="1400" b="1" i="1" dirty="0" smtClean="0"/>
              <a:t> </a:t>
            </a:r>
            <a:endParaRPr lang="en-US" sz="1400" dirty="0" smtClean="0"/>
          </a:p>
          <a:p>
            <a:pPr>
              <a:buNone/>
            </a:pPr>
            <a:r>
              <a:rPr lang="ru-RU" sz="1400" b="1" i="1" dirty="0" smtClean="0"/>
              <a:t> </a:t>
            </a:r>
            <a:endParaRPr lang="en-US" sz="1400" dirty="0" smtClean="0"/>
          </a:p>
          <a:p>
            <a:pPr>
              <a:buNone/>
            </a:pPr>
            <a:r>
              <a:rPr lang="ru-RU" sz="1400" b="1" i="1" dirty="0" smtClean="0"/>
              <a:t> </a:t>
            </a:r>
            <a:endParaRPr lang="en-US" sz="1400" dirty="0" smtClean="0"/>
          </a:p>
          <a:p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мама\Мои документы\КАРТИНКИ\зима\кусты_большие_и_малые_зимой.bmp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56" y="7000892"/>
            <a:ext cx="2786082" cy="1928826"/>
          </a:xfrm>
          <a:prstGeom prst="flowChartMagneticTap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8" y="285720"/>
            <a:ext cx="6172200" cy="1809752"/>
          </a:xfrm>
        </p:spPr>
        <p:txBody>
          <a:bodyPr>
            <a:noAutofit/>
          </a:bodyPr>
          <a:lstStyle/>
          <a:p>
            <a:r>
              <a:rPr lang="ru-RU" b="1" cap="all" spc="0" dirty="0" smtClean="0">
                <a:ln/>
                <a:solidFill>
                  <a:srgbClr val="00336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Сочинение </a:t>
            </a:r>
            <a:br>
              <a:rPr lang="ru-RU" b="1" cap="all" spc="0" dirty="0" smtClean="0">
                <a:ln/>
                <a:solidFill>
                  <a:srgbClr val="00336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ru-RU" b="1" cap="all" dirty="0" smtClean="0">
                <a:ln/>
                <a:solidFill>
                  <a:srgbClr val="00336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«первый снег»</a:t>
            </a:r>
            <a:r>
              <a:rPr lang="en-US" b="1" cap="all" spc="0" dirty="0" smtClean="0">
                <a:ln/>
                <a:solidFill>
                  <a:srgbClr val="00336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en-US" b="1" cap="all" spc="0" dirty="0" smtClean="0">
                <a:ln/>
                <a:solidFill>
                  <a:srgbClr val="00336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endParaRPr lang="en-US" dirty="0">
              <a:solidFill>
                <a:srgbClr val="003366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8" y="1714480"/>
            <a:ext cx="6172200" cy="7072362"/>
          </a:xfrm>
        </p:spPr>
        <p:txBody>
          <a:bodyPr>
            <a:noAutofit/>
          </a:bodyPr>
          <a:lstStyle/>
          <a:p>
            <a:pPr>
              <a:buNone/>
            </a:pPr>
            <a:endParaRPr lang="ru-RU" sz="1400" b="1" dirty="0" smtClean="0">
              <a:solidFill>
                <a:srgbClr val="C00000"/>
              </a:solidFill>
            </a:endParaRPr>
          </a:p>
          <a:p>
            <a:pPr algn="just"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		</a:t>
            </a:r>
            <a:r>
              <a:rPr lang="ru-RU" sz="1400" b="1" dirty="0" smtClean="0">
                <a:solidFill>
                  <a:srgbClr val="2D1C76"/>
                </a:solidFill>
              </a:rPr>
              <a:t>Проснувшись утром, я выглянул в окно, чтобы посмотреть погоду. Я увидел, как снежинки танцуют превосходный вальс. Снег ложится на крыши домов, на деревья, дороги. Мне не терпелось выйти на улицу, набрать в ладони снега и почувствовать его прохладу.</a:t>
            </a:r>
          </a:p>
          <a:p>
            <a:pPr algn="just"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		И вот я на улице. С непривычки  слепит глаза, под ногами хрустит снег.</a:t>
            </a:r>
          </a:p>
          <a:p>
            <a:pPr algn="just"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		Я оглянулся по сторонам и понял, что наступила зима.</a:t>
            </a:r>
          </a:p>
          <a:p>
            <a:pPr algn="just">
              <a:buNone/>
            </a:pPr>
            <a:r>
              <a:rPr lang="ru-RU" sz="1400" b="1" i="1" dirty="0" smtClean="0">
                <a:solidFill>
                  <a:srgbClr val="2D1C76"/>
                </a:solidFill>
              </a:rPr>
              <a:t>					</a:t>
            </a:r>
            <a:r>
              <a:rPr lang="ru-RU" sz="1400" b="1" i="1" dirty="0" err="1" smtClean="0">
                <a:solidFill>
                  <a:srgbClr val="2D1C76"/>
                </a:solidFill>
              </a:rPr>
              <a:t>Гараев</a:t>
            </a:r>
            <a:r>
              <a:rPr lang="ru-RU" sz="1400" b="1" i="1" dirty="0" smtClean="0">
                <a:solidFill>
                  <a:srgbClr val="2D1C76"/>
                </a:solidFill>
              </a:rPr>
              <a:t> Алексей, 3 класс</a:t>
            </a:r>
          </a:p>
          <a:p>
            <a:pPr algn="just">
              <a:buNone/>
            </a:pPr>
            <a:endParaRPr lang="ru-RU" sz="1400" b="1" i="1" dirty="0" smtClean="0">
              <a:solidFill>
                <a:srgbClr val="2D1C76"/>
              </a:solidFill>
            </a:endParaRPr>
          </a:p>
          <a:p>
            <a:pPr algn="just"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		Наконец, наступила ночь. Я и мой брат подошли к окну. Мы увидели первый снег. Это было незабываемое впечатление.</a:t>
            </a:r>
          </a:p>
          <a:p>
            <a:pPr algn="just"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		Мы вышли на улицу. Брат надел шапку-ушанку, валенки и тонкую шубку, а я  лишь успела накинуть тонкий белоснежный платок, который был похож на пушистый снег. Мы взяли в руки горстку снега и занесли домой. Вскоре пушистый комок превратился в холодную лужицу.</a:t>
            </a:r>
          </a:p>
          <a:p>
            <a:pPr algn="just"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		Мы с хорошим настроением легли спать. </a:t>
            </a:r>
          </a:p>
          <a:p>
            <a:pPr algn="just"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		Утром проснулись - и снова в окно. Нам хотелось плакать, потому что снега не было, он растаял. А нам так хотелось увидеть его снова.</a:t>
            </a:r>
          </a:p>
          <a:p>
            <a:pPr algn="just">
              <a:buNone/>
            </a:pPr>
            <a:r>
              <a:rPr lang="ru-RU" sz="1400" b="1" dirty="0" smtClean="0">
                <a:solidFill>
                  <a:srgbClr val="2D1C76"/>
                </a:solidFill>
              </a:rPr>
              <a:t>		Первый снег всегда самое незабываемое впечатление от этого времени года – зимы.</a:t>
            </a:r>
          </a:p>
          <a:p>
            <a:pPr algn="just">
              <a:buNone/>
            </a:pPr>
            <a:r>
              <a:rPr lang="ru-RU" sz="1400" b="1" i="1" dirty="0" smtClean="0">
                <a:solidFill>
                  <a:srgbClr val="2D1C76"/>
                </a:solidFill>
              </a:rPr>
              <a:t>					Шишкина Ольга, 3 класс</a:t>
            </a:r>
            <a:endParaRPr lang="en-US" sz="1400" b="1" i="1" dirty="0" smtClean="0">
              <a:solidFill>
                <a:srgbClr val="2D1C7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8" y="285720"/>
            <a:ext cx="6172200" cy="1809752"/>
          </a:xfrm>
        </p:spPr>
        <p:txBody>
          <a:bodyPr>
            <a:noAutofit/>
          </a:bodyPr>
          <a:lstStyle/>
          <a:p>
            <a:r>
              <a:rPr lang="ru-RU" b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Собственное творчество</a:t>
            </a:r>
            <a:r>
              <a:rPr lang="en-US" b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en-US" b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66" y="2000232"/>
            <a:ext cx="6172200" cy="614366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	</a:t>
            </a:r>
            <a:r>
              <a:rPr lang="ru-RU" sz="2800" b="1" i="1" dirty="0" smtClean="0">
                <a:solidFill>
                  <a:srgbClr val="2D1C76"/>
                </a:solidFill>
              </a:rPr>
              <a:t>Стихотворение, посвященное здоровому образу жизни.</a:t>
            </a:r>
          </a:p>
          <a:p>
            <a:pPr algn="just">
              <a:buNone/>
            </a:pPr>
            <a:endParaRPr lang="ru-RU" sz="2800" b="1" dirty="0" smtClean="0">
              <a:solidFill>
                <a:srgbClr val="2D1C76"/>
              </a:solidFill>
            </a:endParaRPr>
          </a:p>
          <a:p>
            <a:pPr algn="just">
              <a:buNone/>
            </a:pPr>
            <a:r>
              <a:rPr lang="ru-RU" sz="2800" b="1" dirty="0" smtClean="0">
                <a:solidFill>
                  <a:srgbClr val="2D1C76"/>
                </a:solidFill>
              </a:rPr>
              <a:t>	Ведите здоровый образ жизни!</a:t>
            </a:r>
            <a:endParaRPr lang="en-US" sz="2800" b="1" dirty="0" smtClean="0">
              <a:solidFill>
                <a:srgbClr val="2D1C76"/>
              </a:solidFill>
            </a:endParaRPr>
          </a:p>
          <a:p>
            <a:pPr>
              <a:buNone/>
            </a:pPr>
            <a:r>
              <a:rPr lang="ru-RU" sz="2800" b="1" dirty="0" smtClean="0">
                <a:solidFill>
                  <a:srgbClr val="2D1C76"/>
                </a:solidFill>
              </a:rPr>
              <a:t>	Чтоб в больницу не попасть,</a:t>
            </a:r>
            <a:endParaRPr lang="en-US" sz="2800" b="1" dirty="0" smtClean="0">
              <a:solidFill>
                <a:srgbClr val="2D1C76"/>
              </a:solidFill>
            </a:endParaRPr>
          </a:p>
          <a:p>
            <a:pPr>
              <a:buNone/>
            </a:pPr>
            <a:r>
              <a:rPr lang="ru-RU" sz="2800" b="1" dirty="0" smtClean="0">
                <a:solidFill>
                  <a:srgbClr val="2D1C76"/>
                </a:solidFill>
              </a:rPr>
              <a:t>	Чтобы радоваться жизни</a:t>
            </a:r>
            <a:endParaRPr lang="en-US" sz="2800" b="1" dirty="0" smtClean="0">
              <a:solidFill>
                <a:srgbClr val="2D1C76"/>
              </a:solidFill>
            </a:endParaRPr>
          </a:p>
          <a:p>
            <a:pPr>
              <a:buNone/>
            </a:pPr>
            <a:r>
              <a:rPr lang="ru-RU" sz="2800" b="1" dirty="0" smtClean="0">
                <a:solidFill>
                  <a:srgbClr val="2D1C76"/>
                </a:solidFill>
              </a:rPr>
              <a:t>	И умом блистать!</a:t>
            </a:r>
          </a:p>
          <a:p>
            <a:pPr>
              <a:buNone/>
            </a:pPr>
            <a:r>
              <a:rPr lang="ru-RU" sz="2800" b="1" i="1" dirty="0" smtClean="0">
                <a:solidFill>
                  <a:srgbClr val="2D1C76"/>
                </a:solidFill>
              </a:rPr>
              <a:t>		Доценко Екатерина, 3 класс</a:t>
            </a:r>
            <a:endParaRPr lang="en-US" sz="2800" b="1" i="1" dirty="0" smtClean="0">
              <a:solidFill>
                <a:srgbClr val="2D1C76"/>
              </a:solidFill>
            </a:endParaRPr>
          </a:p>
          <a:p>
            <a:pPr algn="just">
              <a:buNone/>
            </a:pPr>
            <a:endParaRPr lang="en-US" sz="2800" b="1" i="1" dirty="0" smtClean="0">
              <a:solidFill>
                <a:srgbClr val="2D1C76"/>
              </a:solidFill>
            </a:endParaRPr>
          </a:p>
        </p:txBody>
      </p:sp>
      <p:pic>
        <p:nvPicPr>
          <p:cNvPr id="5" name="Рисунок 4" descr="C:\Documents and Settings\мама\Мои документы\КАРТИНКИ\Времена года\зимний_спорт.bmp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8" y="6286512"/>
            <a:ext cx="3071834" cy="2143140"/>
          </a:xfrm>
          <a:prstGeom prst="flowChartOffpageConnector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cap="all" spc="0" dirty="0" smtClean="0">
                <a:ln/>
                <a:solidFill>
                  <a:schemeClr val="accent3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«Все на одну букву»</a:t>
            </a:r>
            <a:r>
              <a:rPr lang="en-US" b="1" cap="all" spc="0" dirty="0" smtClean="0">
                <a:ln/>
                <a:solidFill>
                  <a:srgbClr val="2D1C7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en-US" b="1" cap="all" spc="0" dirty="0" smtClean="0">
                <a:ln/>
                <a:solidFill>
                  <a:srgbClr val="2D1C7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endParaRPr lang="en-US" dirty="0">
              <a:solidFill>
                <a:srgbClr val="2D1C76"/>
              </a:solidFill>
            </a:endParaRPr>
          </a:p>
        </p:txBody>
      </p:sp>
      <p:pic>
        <p:nvPicPr>
          <p:cNvPr id="1027" name="Picture 3" descr="C:\Documents and Settings\мама\Мои документы\КАРТИНКИ\закрашивание_отдых\условная_фиалка.bm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604" y="1285852"/>
            <a:ext cx="6172200" cy="750099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785794" y="1571604"/>
            <a:ext cx="5715040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2400" b="1" i="1" dirty="0" smtClean="0">
                <a:solidFill>
                  <a:srgbClr val="FFFF00"/>
                </a:solidFill>
              </a:rPr>
              <a:t>Весна. Весело вокруг. Веселятся в воде воробьи. Вытянула вверх веточки верба. Волшебно всюду.</a:t>
            </a:r>
          </a:p>
          <a:p>
            <a:pPr algn="just">
              <a:buNone/>
            </a:pPr>
            <a:r>
              <a:rPr lang="ru-RU" sz="2400" b="1" i="1" dirty="0" smtClean="0">
                <a:solidFill>
                  <a:srgbClr val="FFFF00"/>
                </a:solidFill>
              </a:rPr>
              <a:t>	</a:t>
            </a:r>
            <a:r>
              <a:rPr lang="ru-RU" sz="2400" b="1" i="1" dirty="0" err="1" smtClean="0">
                <a:solidFill>
                  <a:srgbClr val="FF0000"/>
                </a:solidFill>
              </a:rPr>
              <a:t>Колезнева</a:t>
            </a:r>
            <a:r>
              <a:rPr lang="ru-RU" sz="2400" b="1" i="1" dirty="0" smtClean="0">
                <a:solidFill>
                  <a:srgbClr val="FF0000"/>
                </a:solidFill>
              </a:rPr>
              <a:t> Надежда, 2 класс</a:t>
            </a:r>
          </a:p>
          <a:p>
            <a:pPr algn="just">
              <a:buNone/>
            </a:pPr>
            <a:endParaRPr lang="ru-RU" sz="2400" b="1" i="1" dirty="0" smtClean="0"/>
          </a:p>
          <a:p>
            <a:pPr algn="just">
              <a:buNone/>
            </a:pPr>
            <a:r>
              <a:rPr lang="ru-RU" sz="2400" b="1" i="1" dirty="0" smtClean="0"/>
              <a:t>		</a:t>
            </a:r>
            <a:r>
              <a:rPr lang="ru-RU" sz="2400" b="1" i="1" dirty="0" smtClean="0">
                <a:solidFill>
                  <a:srgbClr val="FFFF00"/>
                </a:solidFill>
              </a:rPr>
              <a:t>Петушок Петя прокукарекал: «Пора просыпаться».</a:t>
            </a:r>
          </a:p>
          <a:p>
            <a:pPr algn="just">
              <a:buNone/>
            </a:pPr>
            <a:r>
              <a:rPr lang="ru-RU" sz="2400" b="1" i="1" dirty="0" smtClean="0">
                <a:solidFill>
                  <a:srgbClr val="FFFF00"/>
                </a:solidFill>
              </a:rPr>
              <a:t>		Первоклассница Полина проснулась, потянулась, позавтракала, потом побежала гулять</a:t>
            </a:r>
          </a:p>
          <a:p>
            <a:pPr algn="just">
              <a:buNone/>
            </a:pPr>
            <a:r>
              <a:rPr lang="ru-RU" sz="2400" b="1" i="1" dirty="0" smtClean="0">
                <a:solidFill>
                  <a:srgbClr val="FFFF00"/>
                </a:solidFill>
              </a:rPr>
              <a:t>		Прогулка получилась прекрасная. Повсюду пели птицы, пестрели полевые подснежники.</a:t>
            </a:r>
          </a:p>
          <a:p>
            <a:pPr algn="just">
              <a:buNone/>
            </a:pPr>
            <a:r>
              <a:rPr lang="ru-RU" sz="2400" b="1" i="1" dirty="0" smtClean="0">
                <a:solidFill>
                  <a:srgbClr val="FFFF00"/>
                </a:solidFill>
              </a:rPr>
              <a:t>		Природа побаловала Полину подарком, – подарила потрясающее путешествие.</a:t>
            </a:r>
          </a:p>
          <a:p>
            <a:pPr algn="just">
              <a:buNone/>
            </a:pPr>
            <a:r>
              <a:rPr lang="ru-RU" sz="2400" b="1" i="1" dirty="0" smtClean="0">
                <a:solidFill>
                  <a:srgbClr val="FFFF00"/>
                </a:solidFill>
              </a:rPr>
              <a:t>	</a:t>
            </a:r>
            <a:r>
              <a:rPr lang="ru-RU" sz="2400" b="1" i="1" dirty="0" err="1" smtClean="0">
                <a:solidFill>
                  <a:srgbClr val="FF0000"/>
                </a:solidFill>
              </a:rPr>
              <a:t>Гречухина</a:t>
            </a:r>
            <a:r>
              <a:rPr lang="ru-RU" sz="2400" b="1" i="1" dirty="0" smtClean="0">
                <a:solidFill>
                  <a:srgbClr val="FF0000"/>
                </a:solidFill>
              </a:rPr>
              <a:t> Дарья, 2 класс</a:t>
            </a:r>
            <a:endParaRPr lang="en-US" sz="2400" b="1" i="1" dirty="0" smtClean="0">
              <a:solidFill>
                <a:srgbClr val="FF0000"/>
              </a:solidFill>
            </a:endParaRPr>
          </a:p>
          <a:p>
            <a:pPr algn="just">
              <a:buNone/>
            </a:pPr>
            <a:endParaRPr lang="en-US" sz="2400" b="1" dirty="0" smtClean="0">
              <a:solidFill>
                <a:srgbClr val="2D1C76"/>
              </a:solidFill>
            </a:endParaRPr>
          </a:p>
          <a:p>
            <a:pPr algn="just">
              <a:buNone/>
            </a:pPr>
            <a:r>
              <a:rPr lang="ru-RU" sz="2400" b="1" i="1" dirty="0" smtClean="0">
                <a:solidFill>
                  <a:srgbClr val="2D1C76"/>
                </a:solidFill>
              </a:rPr>
              <a:t> </a:t>
            </a:r>
            <a:endParaRPr lang="en-US" sz="2400" dirty="0">
              <a:solidFill>
                <a:srgbClr val="2D1C7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57158"/>
            <a:ext cx="6172200" cy="1357322"/>
          </a:xfrm>
        </p:spPr>
        <p:txBody>
          <a:bodyPr>
            <a:noAutofit/>
          </a:bodyPr>
          <a:lstStyle/>
          <a:p>
            <a:r>
              <a:rPr lang="ru-RU" b="1" cap="all" spc="0" dirty="0" smtClean="0">
                <a:ln/>
                <a:solidFill>
                  <a:srgbClr val="00336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ru-RU" b="1" cap="all" spc="0" dirty="0" smtClean="0">
                <a:ln/>
                <a:solidFill>
                  <a:srgbClr val="00336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ru-RU" b="1" cap="all" spc="0" dirty="0" smtClean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Фантастическая азбука</a:t>
            </a:r>
            <a:r>
              <a:rPr lang="en-US" b="1" cap="all" spc="0" dirty="0" smtClean="0">
                <a:ln/>
                <a:solidFill>
                  <a:srgbClr val="00336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en-US" b="1" cap="all" spc="0" dirty="0" smtClean="0">
                <a:ln/>
                <a:solidFill>
                  <a:srgbClr val="00336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endParaRPr lang="en-US" dirty="0">
              <a:solidFill>
                <a:srgbClr val="003366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900" y="2071669"/>
            <a:ext cx="6172200" cy="6715173"/>
          </a:xfrm>
        </p:spPr>
        <p:txBody>
          <a:bodyPr>
            <a:noAutofit/>
          </a:bodyPr>
          <a:lstStyle/>
          <a:p>
            <a:pPr>
              <a:buNone/>
            </a:pPr>
            <a:endParaRPr lang="ru-RU" sz="1400" b="1" dirty="0" smtClean="0">
              <a:solidFill>
                <a:srgbClr val="C00000"/>
              </a:solidFill>
            </a:endParaRPr>
          </a:p>
          <a:p>
            <a:pPr algn="just"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		</a:t>
            </a:r>
            <a:endParaRPr lang="en-US" sz="1400" b="1" i="1" dirty="0" smtClean="0">
              <a:solidFill>
                <a:srgbClr val="2D1C76"/>
              </a:solidFill>
            </a:endParaRPr>
          </a:p>
        </p:txBody>
      </p:sp>
      <p:pic>
        <p:nvPicPr>
          <p:cNvPr id="4" name="Рисунок 3" descr="C:\Documents and Settings\мама\Мои документы\КАРТИНКИ\Домашние звери\кролики_на_белом_фоне.bmp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9" y="1857356"/>
            <a:ext cx="6357981" cy="707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85728" y="2071670"/>
            <a:ext cx="628654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/>
          </a:p>
          <a:p>
            <a:r>
              <a:rPr lang="ru-RU" b="1" dirty="0" smtClean="0"/>
              <a:t>А – Антилопа		У - Удод</a:t>
            </a:r>
          </a:p>
          <a:p>
            <a:r>
              <a:rPr lang="ru-RU" b="1" dirty="0" smtClean="0"/>
              <a:t>Б- Буйвол		Ф - Филин</a:t>
            </a:r>
          </a:p>
          <a:p>
            <a:r>
              <a:rPr lang="ru-RU" b="1" dirty="0" smtClean="0"/>
              <a:t>В – Волк			Х - Хорек</a:t>
            </a:r>
          </a:p>
          <a:p>
            <a:r>
              <a:rPr lang="ru-RU" b="1" dirty="0" smtClean="0"/>
              <a:t>Г – Газель		Ц - Цапля</a:t>
            </a:r>
          </a:p>
          <a:p>
            <a:r>
              <a:rPr lang="ru-RU" b="1" dirty="0" smtClean="0"/>
              <a:t>Д – Дикобраз		Ч - Черепаха</a:t>
            </a:r>
          </a:p>
          <a:p>
            <a:r>
              <a:rPr lang="ru-RU" b="1" dirty="0" smtClean="0"/>
              <a:t>Е – Енот			Ш - Шимпанзе</a:t>
            </a:r>
          </a:p>
          <a:p>
            <a:r>
              <a:rPr lang="ru-RU" b="1" dirty="0" smtClean="0"/>
              <a:t>Е – Еж			Щ - Щегол</a:t>
            </a:r>
          </a:p>
          <a:p>
            <a:r>
              <a:rPr lang="ru-RU" b="1" dirty="0" smtClean="0"/>
              <a:t>Ж – Жираф</a:t>
            </a:r>
          </a:p>
          <a:p>
            <a:r>
              <a:rPr lang="ru-RU" b="1" dirty="0" smtClean="0"/>
              <a:t>З – Заяц			Э - </a:t>
            </a:r>
            <a:r>
              <a:rPr lang="ru-RU" b="1" dirty="0" err="1" smtClean="0"/>
              <a:t>Эдавозавр</a:t>
            </a:r>
            <a:endParaRPr lang="ru-RU" b="1" dirty="0" smtClean="0"/>
          </a:p>
          <a:p>
            <a:r>
              <a:rPr lang="ru-RU" b="1" dirty="0" smtClean="0"/>
              <a:t>И – Ишак		Ю - </a:t>
            </a:r>
            <a:r>
              <a:rPr lang="ru-RU" b="1" dirty="0" err="1" smtClean="0"/>
              <a:t>Юлакапет</a:t>
            </a:r>
            <a:endParaRPr lang="ru-RU" b="1" dirty="0" smtClean="0"/>
          </a:p>
          <a:p>
            <a:r>
              <a:rPr lang="ru-RU" b="1" dirty="0" smtClean="0"/>
              <a:t>К – Кот			Я - Ящер</a:t>
            </a:r>
          </a:p>
          <a:p>
            <a:r>
              <a:rPr lang="ru-RU" b="1" dirty="0" smtClean="0"/>
              <a:t>Л – Лиса</a:t>
            </a:r>
          </a:p>
          <a:p>
            <a:r>
              <a:rPr lang="ru-RU" b="1" dirty="0" smtClean="0"/>
              <a:t>М – Медведь</a:t>
            </a:r>
          </a:p>
          <a:p>
            <a:r>
              <a:rPr lang="ru-RU" b="1" dirty="0" smtClean="0"/>
              <a:t>Н- Носорог</a:t>
            </a:r>
          </a:p>
          <a:p>
            <a:r>
              <a:rPr lang="ru-RU" b="1" dirty="0" smtClean="0"/>
              <a:t>О – </a:t>
            </a:r>
            <a:r>
              <a:rPr lang="ru-RU" b="1" dirty="0" err="1" smtClean="0"/>
              <a:t>Осел</a:t>
            </a:r>
            <a:endParaRPr lang="ru-RU" b="1" dirty="0" smtClean="0"/>
          </a:p>
          <a:p>
            <a:r>
              <a:rPr lang="ru-RU" b="1" dirty="0" smtClean="0"/>
              <a:t>П – Пингвин</a:t>
            </a:r>
          </a:p>
          <a:p>
            <a:r>
              <a:rPr lang="ru-RU" b="1" dirty="0" smtClean="0"/>
              <a:t>Р –Рысь</a:t>
            </a:r>
          </a:p>
          <a:p>
            <a:r>
              <a:rPr lang="ru-RU" b="1" dirty="0" smtClean="0"/>
              <a:t>С – Собака</a:t>
            </a:r>
          </a:p>
          <a:p>
            <a:r>
              <a:rPr lang="ru-RU" b="1" dirty="0" smtClean="0"/>
              <a:t>Т – Теленок</a:t>
            </a:r>
          </a:p>
          <a:p>
            <a:endParaRPr lang="ru-RU" b="1" dirty="0" smtClean="0"/>
          </a:p>
          <a:p>
            <a:r>
              <a:rPr lang="ru-RU" b="1" i="1" dirty="0" smtClean="0"/>
              <a:t>			Автор Седов Данил, 1 класс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28868" y="2000232"/>
            <a:ext cx="21477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Азбука животных</a:t>
            </a:r>
            <a:endParaRPr lang="en-US" sz="2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Documents and Settings\мама\Мои документы\КАРТИНКИ\Времена года\первые_цветы.bmp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8" y="2143108"/>
            <a:ext cx="6286544" cy="6643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 smtClean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Фантастическая азбука</a:t>
            </a:r>
            <a:endParaRPr lang="en-US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66" y="1785918"/>
            <a:ext cx="6286544" cy="7010399"/>
          </a:xfrm>
        </p:spPr>
        <p:txBody>
          <a:bodyPr>
            <a:noAutofit/>
          </a:bodyPr>
          <a:lstStyle/>
          <a:p>
            <a:pPr>
              <a:buNone/>
            </a:pPr>
            <a:endParaRPr lang="ru-RU" sz="1800" b="1" dirty="0" smtClean="0"/>
          </a:p>
          <a:p>
            <a:pPr>
              <a:buNone/>
            </a:pPr>
            <a:r>
              <a:rPr lang="ru-RU" sz="1800" b="1" dirty="0" smtClean="0"/>
              <a:t>А – Акация		У - Укроп</a:t>
            </a:r>
          </a:p>
          <a:p>
            <a:pPr>
              <a:buNone/>
            </a:pPr>
            <a:r>
              <a:rPr lang="ru-RU" sz="1800" b="1" dirty="0" smtClean="0"/>
              <a:t>Б- Береза		Ф - Фасоль</a:t>
            </a:r>
          </a:p>
          <a:p>
            <a:pPr>
              <a:buNone/>
            </a:pPr>
            <a:r>
              <a:rPr lang="ru-RU" sz="1800" b="1" dirty="0" smtClean="0"/>
              <a:t>В – Вишня		Х - Хризантема</a:t>
            </a:r>
          </a:p>
          <a:p>
            <a:pPr>
              <a:buNone/>
            </a:pPr>
            <a:r>
              <a:rPr lang="ru-RU" sz="1800" b="1" dirty="0" smtClean="0"/>
              <a:t>Г – Груша		Ц – Цветная капуста</a:t>
            </a:r>
          </a:p>
          <a:p>
            <a:pPr>
              <a:buNone/>
            </a:pPr>
            <a:r>
              <a:rPr lang="ru-RU" sz="1800" b="1" dirty="0" smtClean="0"/>
              <a:t>Д – Дуб		                  Ч - Черника</a:t>
            </a:r>
          </a:p>
          <a:p>
            <a:pPr>
              <a:buNone/>
            </a:pPr>
            <a:r>
              <a:rPr lang="ru-RU" sz="1800" b="1" dirty="0" smtClean="0"/>
              <a:t>Е – Ель			Ш - </a:t>
            </a:r>
            <a:r>
              <a:rPr lang="ru-RU" sz="1800" b="1" dirty="0" err="1" smtClean="0"/>
              <a:t>Шлемник</a:t>
            </a:r>
            <a:endParaRPr lang="ru-RU" sz="1800" b="1" dirty="0" smtClean="0"/>
          </a:p>
          <a:p>
            <a:pPr>
              <a:buNone/>
            </a:pPr>
            <a:r>
              <a:rPr lang="ru-RU" sz="1800" b="1" dirty="0" smtClean="0"/>
              <a:t>Е – Елка			Щ - Щавель</a:t>
            </a:r>
          </a:p>
          <a:p>
            <a:pPr>
              <a:buNone/>
            </a:pPr>
            <a:r>
              <a:rPr lang="ru-RU" sz="1800" b="1" dirty="0" smtClean="0"/>
              <a:t>Ж – Жимолость		 Э - Эвкалипт</a:t>
            </a:r>
          </a:p>
          <a:p>
            <a:pPr>
              <a:buNone/>
            </a:pPr>
            <a:r>
              <a:rPr lang="ru-RU" sz="1800" b="1" dirty="0" smtClean="0"/>
              <a:t>З – Земляника		 Я - Яблоня 	</a:t>
            </a:r>
          </a:p>
          <a:p>
            <a:pPr>
              <a:buNone/>
            </a:pPr>
            <a:r>
              <a:rPr lang="ru-RU" sz="1800" b="1" dirty="0" smtClean="0"/>
              <a:t>И – Ирис		</a:t>
            </a:r>
          </a:p>
          <a:p>
            <a:pPr>
              <a:buNone/>
            </a:pPr>
            <a:r>
              <a:rPr lang="ru-RU" sz="1800" b="1" dirty="0" smtClean="0"/>
              <a:t>К – Калина		</a:t>
            </a:r>
          </a:p>
          <a:p>
            <a:pPr>
              <a:buNone/>
            </a:pPr>
            <a:r>
              <a:rPr lang="ru-RU" sz="1800" b="1" dirty="0" smtClean="0"/>
              <a:t>Л – Лимон</a:t>
            </a:r>
          </a:p>
          <a:p>
            <a:pPr>
              <a:buNone/>
            </a:pPr>
            <a:r>
              <a:rPr lang="ru-RU" sz="1800" b="1" dirty="0" smtClean="0"/>
              <a:t>М – Малина</a:t>
            </a:r>
          </a:p>
          <a:p>
            <a:pPr>
              <a:buNone/>
            </a:pPr>
            <a:r>
              <a:rPr lang="ru-RU" sz="1800" b="1" dirty="0" smtClean="0"/>
              <a:t>Н- Ноготки</a:t>
            </a:r>
          </a:p>
          <a:p>
            <a:pPr>
              <a:buNone/>
            </a:pPr>
            <a:r>
              <a:rPr lang="ru-RU" sz="1800" b="1" dirty="0" smtClean="0"/>
              <a:t>О – Овес</a:t>
            </a:r>
          </a:p>
          <a:p>
            <a:pPr>
              <a:buNone/>
            </a:pPr>
            <a:r>
              <a:rPr lang="ru-RU" sz="1800" b="1" dirty="0" smtClean="0"/>
              <a:t>П – Петрушка</a:t>
            </a:r>
          </a:p>
          <a:p>
            <a:pPr>
              <a:buNone/>
            </a:pPr>
            <a:r>
              <a:rPr lang="ru-RU" sz="1800" b="1" dirty="0" smtClean="0"/>
              <a:t>Р –Редис</a:t>
            </a:r>
          </a:p>
          <a:p>
            <a:pPr>
              <a:buNone/>
            </a:pPr>
            <a:r>
              <a:rPr lang="ru-RU" sz="1800" b="1" dirty="0" smtClean="0"/>
              <a:t>С – Смородина</a:t>
            </a:r>
          </a:p>
          <a:p>
            <a:pPr>
              <a:buNone/>
            </a:pPr>
            <a:r>
              <a:rPr lang="ru-RU" sz="1800" b="1" dirty="0" smtClean="0"/>
              <a:t>Т – Тыква</a:t>
            </a:r>
          </a:p>
          <a:p>
            <a:pPr>
              <a:buNone/>
            </a:pPr>
            <a:r>
              <a:rPr lang="ru-RU" sz="1800" b="1" i="1" dirty="0" smtClean="0"/>
              <a:t>			Автор Башкатов Леонид, 1 класс</a:t>
            </a:r>
          </a:p>
          <a:p>
            <a:endParaRPr lang="en-US" sz="1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00306" y="1785918"/>
            <a:ext cx="1849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Азбука растений</a:t>
            </a:r>
            <a:endParaRPr lang="en-US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Documents and Settings\мама\Мои документы\КАРТИНКИ\Насекомые\пауки.bmp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66" y="2428860"/>
            <a:ext cx="6215106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66" y="428596"/>
            <a:ext cx="6172200" cy="1524000"/>
          </a:xfrm>
        </p:spPr>
        <p:txBody>
          <a:bodyPr/>
          <a:lstStyle/>
          <a:p>
            <a:r>
              <a:rPr lang="ru-RU" b="1" cap="all" dirty="0" smtClean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Фантастическая азбука</a:t>
            </a:r>
            <a:endParaRPr lang="en-US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90" y="2133601"/>
            <a:ext cx="6300810" cy="6034617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8604" y="2428860"/>
            <a:ext cx="600079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 smtClean="0"/>
              <a:t>А – Аист				У - Утка</a:t>
            </a:r>
          </a:p>
          <a:p>
            <a:pPr>
              <a:buNone/>
            </a:pPr>
            <a:r>
              <a:rPr lang="ru-RU" b="1" dirty="0" smtClean="0"/>
              <a:t>Б- Белка				Ф - Фламинго</a:t>
            </a:r>
          </a:p>
          <a:p>
            <a:pPr>
              <a:buNone/>
            </a:pPr>
            <a:r>
              <a:rPr lang="ru-RU" b="1" dirty="0" smtClean="0"/>
              <a:t>В – Волк				Х - Хомяк</a:t>
            </a:r>
          </a:p>
          <a:p>
            <a:pPr>
              <a:buNone/>
            </a:pPr>
            <a:r>
              <a:rPr lang="ru-RU" b="1" dirty="0" smtClean="0"/>
              <a:t>Г – Гусь				Ц – Цапля</a:t>
            </a:r>
          </a:p>
          <a:p>
            <a:pPr>
              <a:buNone/>
            </a:pPr>
            <a:r>
              <a:rPr lang="ru-RU" b="1" dirty="0" smtClean="0"/>
              <a:t>Д – Дятел			Ч - Чайка</a:t>
            </a:r>
          </a:p>
          <a:p>
            <a:pPr>
              <a:buNone/>
            </a:pPr>
            <a:r>
              <a:rPr lang="ru-RU" b="1" dirty="0" smtClean="0"/>
              <a:t>Е – Енот				Ш - Шимпанзе</a:t>
            </a:r>
          </a:p>
          <a:p>
            <a:pPr>
              <a:buNone/>
            </a:pPr>
            <a:r>
              <a:rPr lang="ru-RU" b="1" dirty="0" smtClean="0"/>
              <a:t>Е – Еж				Щ - Щука</a:t>
            </a:r>
          </a:p>
          <a:p>
            <a:pPr>
              <a:buNone/>
            </a:pPr>
            <a:r>
              <a:rPr lang="ru-RU" b="1" dirty="0" smtClean="0"/>
              <a:t>Ж – Жаба			 Э - </a:t>
            </a:r>
          </a:p>
          <a:p>
            <a:pPr>
              <a:buNone/>
            </a:pPr>
            <a:r>
              <a:rPr lang="ru-RU" b="1" dirty="0" smtClean="0"/>
              <a:t>З – Заяц		 		Я - Як 	</a:t>
            </a:r>
          </a:p>
          <a:p>
            <a:pPr>
              <a:buNone/>
            </a:pPr>
            <a:r>
              <a:rPr lang="ru-RU" b="1" dirty="0" smtClean="0"/>
              <a:t>И – Индюк		</a:t>
            </a:r>
          </a:p>
          <a:p>
            <a:pPr>
              <a:buNone/>
            </a:pPr>
            <a:r>
              <a:rPr lang="ru-RU" b="1" dirty="0" smtClean="0"/>
              <a:t>К – Кот		</a:t>
            </a:r>
          </a:p>
          <a:p>
            <a:pPr>
              <a:buNone/>
            </a:pPr>
            <a:r>
              <a:rPr lang="ru-RU" b="1" dirty="0" smtClean="0"/>
              <a:t>Л – Лев</a:t>
            </a:r>
          </a:p>
          <a:p>
            <a:pPr>
              <a:buNone/>
            </a:pPr>
            <a:r>
              <a:rPr lang="ru-RU" b="1" dirty="0" smtClean="0"/>
              <a:t>М – Морж</a:t>
            </a:r>
          </a:p>
          <a:p>
            <a:pPr>
              <a:buNone/>
            </a:pPr>
            <a:r>
              <a:rPr lang="ru-RU" b="1" dirty="0" smtClean="0"/>
              <a:t>Н - Носорог</a:t>
            </a:r>
          </a:p>
          <a:p>
            <a:pPr>
              <a:buNone/>
            </a:pPr>
            <a:r>
              <a:rPr lang="ru-RU" b="1" dirty="0" smtClean="0"/>
              <a:t>О – Орел</a:t>
            </a:r>
          </a:p>
          <a:p>
            <a:pPr>
              <a:buNone/>
            </a:pPr>
            <a:r>
              <a:rPr lang="ru-RU" b="1" dirty="0" smtClean="0"/>
              <a:t>П – Пума</a:t>
            </a:r>
          </a:p>
          <a:p>
            <a:pPr>
              <a:buNone/>
            </a:pPr>
            <a:r>
              <a:rPr lang="ru-RU" b="1" dirty="0" smtClean="0"/>
              <a:t>Р – Рысь</a:t>
            </a:r>
          </a:p>
          <a:p>
            <a:pPr>
              <a:buNone/>
            </a:pPr>
            <a:r>
              <a:rPr lang="ru-RU" b="1" dirty="0" smtClean="0"/>
              <a:t>С – Сова</a:t>
            </a:r>
          </a:p>
          <a:p>
            <a:pPr>
              <a:buNone/>
            </a:pPr>
            <a:r>
              <a:rPr lang="ru-RU" b="1" dirty="0" smtClean="0"/>
              <a:t>Т – Тюлень</a:t>
            </a:r>
          </a:p>
          <a:p>
            <a:pPr>
              <a:buNone/>
            </a:pPr>
            <a:r>
              <a:rPr lang="ru-RU" b="1" i="1" dirty="0" smtClean="0"/>
              <a:t>		</a:t>
            </a:r>
          </a:p>
          <a:p>
            <a:pPr>
              <a:buNone/>
            </a:pPr>
            <a:endParaRPr lang="ru-RU" b="1" i="1" dirty="0" smtClean="0"/>
          </a:p>
          <a:p>
            <a:pPr>
              <a:buNone/>
            </a:pPr>
            <a:r>
              <a:rPr lang="ru-RU" b="1" i="1" dirty="0" smtClean="0"/>
              <a:t>		Автор </a:t>
            </a:r>
            <a:r>
              <a:rPr lang="ru-RU" b="1" i="1" dirty="0" err="1" smtClean="0"/>
              <a:t>Пупова</a:t>
            </a:r>
            <a:r>
              <a:rPr lang="ru-RU" b="1" i="1" dirty="0" smtClean="0"/>
              <a:t> Анастасия, 1 класс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8868" y="2000232"/>
            <a:ext cx="1951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Азбука животных</a:t>
            </a:r>
            <a:endParaRPr lang="en-US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C:\Documents and Settings\мама\Мои документы\КАРТИНКИ\Дикие птицы\чайка_идет_на_посадку.bmp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66" y="1857356"/>
            <a:ext cx="6143667" cy="7000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66" y="428596"/>
            <a:ext cx="6172200" cy="1524000"/>
          </a:xfrm>
        </p:spPr>
        <p:txBody>
          <a:bodyPr>
            <a:normAutofit/>
          </a:bodyPr>
          <a:lstStyle/>
          <a:p>
            <a:r>
              <a:rPr lang="ru-RU" b="1" cap="all" dirty="0" smtClean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Фантастическая азбука</a:t>
            </a:r>
            <a:endParaRPr lang="en-US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604" y="2285920"/>
            <a:ext cx="6172200" cy="657236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800" b="1" dirty="0" smtClean="0"/>
              <a:t>А – Антилопа			У - Утконос</a:t>
            </a:r>
          </a:p>
          <a:p>
            <a:pPr>
              <a:buNone/>
            </a:pPr>
            <a:r>
              <a:rPr lang="ru-RU" sz="1800" b="1" dirty="0" smtClean="0"/>
              <a:t>Б- Бурундук			Ф - Фламинго</a:t>
            </a:r>
          </a:p>
          <a:p>
            <a:pPr>
              <a:buNone/>
            </a:pPr>
            <a:r>
              <a:rPr lang="ru-RU" sz="1800" b="1" dirty="0" smtClean="0"/>
              <a:t>В – Выдра			Х - Хомяк</a:t>
            </a:r>
          </a:p>
          <a:p>
            <a:pPr>
              <a:buNone/>
            </a:pPr>
            <a:r>
              <a:rPr lang="ru-RU" sz="1800" b="1" dirty="0" smtClean="0"/>
              <a:t>Г – Гиена				Ц – Циветта</a:t>
            </a:r>
          </a:p>
          <a:p>
            <a:pPr>
              <a:buNone/>
            </a:pPr>
            <a:r>
              <a:rPr lang="ru-RU" sz="1800" b="1" dirty="0" smtClean="0"/>
              <a:t>Д – Дикобраз			Ч - Черепаха</a:t>
            </a:r>
          </a:p>
          <a:p>
            <a:pPr>
              <a:buNone/>
            </a:pPr>
            <a:r>
              <a:rPr lang="ru-RU" sz="1800" b="1" dirty="0" smtClean="0"/>
              <a:t>Е – Енот				Ш - Шимпанзе</a:t>
            </a:r>
          </a:p>
          <a:p>
            <a:pPr>
              <a:buNone/>
            </a:pPr>
            <a:r>
              <a:rPr lang="ru-RU" sz="1800" b="1" dirty="0" smtClean="0"/>
              <a:t>Е – Еж				Щ - Щенок</a:t>
            </a:r>
          </a:p>
          <a:p>
            <a:pPr>
              <a:buNone/>
            </a:pPr>
            <a:r>
              <a:rPr lang="ru-RU" sz="1800" b="1" dirty="0" smtClean="0"/>
              <a:t>Ж – Жираф			 Э - эму</a:t>
            </a:r>
          </a:p>
          <a:p>
            <a:pPr>
              <a:buNone/>
            </a:pPr>
            <a:r>
              <a:rPr lang="ru-RU" sz="1800" b="1" dirty="0" smtClean="0"/>
              <a:t>З – Зебра		 		Я - Як 	</a:t>
            </a:r>
          </a:p>
          <a:p>
            <a:pPr>
              <a:buNone/>
            </a:pPr>
            <a:r>
              <a:rPr lang="ru-RU" sz="1800" b="1" dirty="0" smtClean="0"/>
              <a:t>И – Ишак		</a:t>
            </a:r>
          </a:p>
          <a:p>
            <a:pPr>
              <a:buNone/>
            </a:pPr>
            <a:r>
              <a:rPr lang="ru-RU" sz="1800" b="1" dirty="0" smtClean="0"/>
              <a:t>К – Кенгуру		</a:t>
            </a:r>
          </a:p>
          <a:p>
            <a:pPr>
              <a:buNone/>
            </a:pPr>
            <a:r>
              <a:rPr lang="ru-RU" sz="1800" b="1" dirty="0" smtClean="0"/>
              <a:t>Л – Лама</a:t>
            </a:r>
          </a:p>
          <a:p>
            <a:pPr>
              <a:buNone/>
            </a:pPr>
            <a:r>
              <a:rPr lang="ru-RU" sz="1800" b="1" dirty="0" smtClean="0"/>
              <a:t>М – Мангуст</a:t>
            </a:r>
          </a:p>
          <a:p>
            <a:pPr>
              <a:buNone/>
            </a:pPr>
            <a:r>
              <a:rPr lang="ru-RU" sz="1800" b="1" dirty="0" smtClean="0"/>
              <a:t>Н - Носорог</a:t>
            </a:r>
          </a:p>
          <a:p>
            <a:pPr>
              <a:buNone/>
            </a:pPr>
            <a:r>
              <a:rPr lang="ru-RU" sz="1800" b="1" dirty="0" smtClean="0"/>
              <a:t>О – Олень</a:t>
            </a:r>
          </a:p>
          <a:p>
            <a:pPr>
              <a:buNone/>
            </a:pPr>
            <a:r>
              <a:rPr lang="ru-RU" sz="1800" b="1" dirty="0" smtClean="0"/>
              <a:t>П – Панда</a:t>
            </a:r>
          </a:p>
          <a:p>
            <a:pPr>
              <a:buNone/>
            </a:pPr>
            <a:r>
              <a:rPr lang="ru-RU" sz="1800" b="1" dirty="0" smtClean="0"/>
              <a:t>Р – Рысь</a:t>
            </a:r>
          </a:p>
          <a:p>
            <a:pPr>
              <a:buNone/>
            </a:pPr>
            <a:r>
              <a:rPr lang="ru-RU" sz="1800" b="1" dirty="0" smtClean="0"/>
              <a:t>С – </a:t>
            </a:r>
            <a:r>
              <a:rPr lang="ru-RU" sz="1800" b="1" dirty="0" err="1" smtClean="0"/>
              <a:t>Сурикат</a:t>
            </a:r>
            <a:endParaRPr lang="ru-RU" sz="1800" b="1" dirty="0" smtClean="0"/>
          </a:p>
          <a:p>
            <a:pPr>
              <a:buNone/>
            </a:pPr>
            <a:r>
              <a:rPr lang="ru-RU" sz="1800" b="1" dirty="0" smtClean="0"/>
              <a:t>Т – Тигр</a:t>
            </a:r>
          </a:p>
          <a:p>
            <a:pPr>
              <a:buNone/>
            </a:pPr>
            <a:r>
              <a:rPr lang="ru-RU" sz="1800" b="1" i="1" dirty="0" smtClean="0"/>
              <a:t>			Автор </a:t>
            </a:r>
            <a:r>
              <a:rPr lang="ru-RU" sz="1800" b="1" i="1" dirty="0" err="1" smtClean="0"/>
              <a:t>Колезнева</a:t>
            </a:r>
            <a:r>
              <a:rPr lang="ru-RU" sz="1800" b="1" i="1" dirty="0" smtClean="0"/>
              <a:t> Надежда, 1 класс</a:t>
            </a:r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 smtClean="0"/>
          </a:p>
          <a:p>
            <a:r>
              <a:rPr lang="ru-RU" sz="1800" dirty="0" err="1" smtClean="0"/>
              <a:t>лд</a:t>
            </a:r>
            <a:endParaRPr lang="en-US" sz="1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85992" y="1785918"/>
            <a:ext cx="1951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Азбука животных</a:t>
            </a:r>
            <a:endParaRPr lang="en-US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C:\Documents and Settings\мама\Мои документы\КАРТИНКИ\Насекомые\бабочка.bmp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66" y="2285984"/>
            <a:ext cx="6286544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66" y="428596"/>
            <a:ext cx="6172200" cy="1524000"/>
          </a:xfrm>
        </p:spPr>
        <p:txBody>
          <a:bodyPr>
            <a:normAutofit/>
          </a:bodyPr>
          <a:lstStyle/>
          <a:p>
            <a:r>
              <a:rPr lang="ru-RU" b="1" cap="all" dirty="0" smtClean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Фантастическая азбука</a:t>
            </a:r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00306" y="1928794"/>
            <a:ext cx="18221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Азбука имен</a:t>
            </a:r>
            <a:endParaRPr lang="en-US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728" y="2357422"/>
            <a:ext cx="628654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 smtClean="0"/>
              <a:t>А – Алиса			У - </a:t>
            </a:r>
            <a:r>
              <a:rPr lang="ru-RU" b="1" dirty="0" err="1" smtClean="0"/>
              <a:t>Устинья</a:t>
            </a:r>
            <a:endParaRPr lang="ru-RU" b="1" dirty="0" smtClean="0"/>
          </a:p>
          <a:p>
            <a:pPr>
              <a:buNone/>
            </a:pPr>
            <a:r>
              <a:rPr lang="ru-RU" b="1" dirty="0" smtClean="0"/>
              <a:t>Б- Белла				Ф - Флора</a:t>
            </a:r>
          </a:p>
          <a:p>
            <a:pPr>
              <a:buNone/>
            </a:pPr>
            <a:r>
              <a:rPr lang="ru-RU" b="1" dirty="0" smtClean="0"/>
              <a:t>В – Вероника			Х - </a:t>
            </a:r>
            <a:r>
              <a:rPr lang="ru-RU" b="1" dirty="0" err="1" smtClean="0"/>
              <a:t>Христиана</a:t>
            </a:r>
            <a:endParaRPr lang="ru-RU" b="1" dirty="0" smtClean="0"/>
          </a:p>
          <a:p>
            <a:pPr>
              <a:buNone/>
            </a:pPr>
            <a:r>
              <a:rPr lang="ru-RU" b="1" dirty="0" smtClean="0"/>
              <a:t>Г – Галина			Ц – </a:t>
            </a:r>
            <a:r>
              <a:rPr lang="ru-RU" b="1" dirty="0" err="1" smtClean="0"/>
              <a:t>Цецилия</a:t>
            </a:r>
            <a:endParaRPr lang="ru-RU" b="1" dirty="0" smtClean="0"/>
          </a:p>
          <a:p>
            <a:pPr>
              <a:buNone/>
            </a:pPr>
            <a:r>
              <a:rPr lang="ru-RU" b="1" dirty="0" smtClean="0"/>
              <a:t>Д – Дина				Ч - </a:t>
            </a:r>
          </a:p>
          <a:p>
            <a:pPr>
              <a:buNone/>
            </a:pPr>
            <a:r>
              <a:rPr lang="ru-RU" b="1" dirty="0" smtClean="0"/>
              <a:t>Е – Енот				Ш - Шарлотта</a:t>
            </a:r>
          </a:p>
          <a:p>
            <a:pPr>
              <a:buNone/>
            </a:pPr>
            <a:r>
              <a:rPr lang="ru-RU" b="1" dirty="0" smtClean="0"/>
              <a:t>Е – Елизавета			Щ - </a:t>
            </a:r>
          </a:p>
          <a:p>
            <a:pPr>
              <a:buNone/>
            </a:pPr>
            <a:r>
              <a:rPr lang="ru-RU" b="1" dirty="0" smtClean="0"/>
              <a:t>Ж – Жанна			 Э - Эльвира</a:t>
            </a:r>
          </a:p>
          <a:p>
            <a:pPr>
              <a:buNone/>
            </a:pPr>
            <a:r>
              <a:rPr lang="ru-RU" b="1" dirty="0" smtClean="0"/>
              <a:t>З – Зоя		 		Ю - Юлия</a:t>
            </a:r>
          </a:p>
          <a:p>
            <a:pPr>
              <a:buNone/>
            </a:pPr>
            <a:r>
              <a:rPr lang="ru-RU" b="1" dirty="0" smtClean="0"/>
              <a:t>И – Изабелла			Я - </a:t>
            </a:r>
            <a:r>
              <a:rPr lang="ru-RU" b="1" dirty="0" err="1" smtClean="0"/>
              <a:t>Ядвига</a:t>
            </a:r>
            <a:r>
              <a:rPr lang="ru-RU" b="1" dirty="0" smtClean="0"/>
              <a:t>		</a:t>
            </a:r>
          </a:p>
          <a:p>
            <a:pPr>
              <a:buNone/>
            </a:pPr>
            <a:r>
              <a:rPr lang="ru-RU" b="1" dirty="0" smtClean="0"/>
              <a:t>К – Ксения		</a:t>
            </a:r>
          </a:p>
          <a:p>
            <a:pPr>
              <a:buNone/>
            </a:pPr>
            <a:r>
              <a:rPr lang="ru-RU" b="1" dirty="0" smtClean="0"/>
              <a:t>Л – Лариса</a:t>
            </a:r>
          </a:p>
          <a:p>
            <a:pPr>
              <a:buNone/>
            </a:pPr>
            <a:r>
              <a:rPr lang="ru-RU" b="1" dirty="0" smtClean="0"/>
              <a:t>М – Марианна</a:t>
            </a:r>
          </a:p>
          <a:p>
            <a:pPr>
              <a:buNone/>
            </a:pPr>
            <a:r>
              <a:rPr lang="ru-RU" b="1" dirty="0" smtClean="0"/>
              <a:t>Н - Нинель</a:t>
            </a:r>
          </a:p>
          <a:p>
            <a:pPr>
              <a:buNone/>
            </a:pPr>
            <a:r>
              <a:rPr lang="ru-RU" b="1" dirty="0" smtClean="0"/>
              <a:t>О – Ольга</a:t>
            </a:r>
          </a:p>
          <a:p>
            <a:pPr>
              <a:buNone/>
            </a:pPr>
            <a:r>
              <a:rPr lang="ru-RU" b="1" dirty="0" smtClean="0"/>
              <a:t>П – Павла</a:t>
            </a:r>
          </a:p>
          <a:p>
            <a:pPr>
              <a:buNone/>
            </a:pPr>
            <a:r>
              <a:rPr lang="ru-RU" b="1" dirty="0" smtClean="0"/>
              <a:t>Р – Роза</a:t>
            </a:r>
          </a:p>
          <a:p>
            <a:pPr>
              <a:buNone/>
            </a:pPr>
            <a:r>
              <a:rPr lang="ru-RU" b="1" dirty="0" smtClean="0"/>
              <a:t>С – Софья</a:t>
            </a:r>
          </a:p>
          <a:p>
            <a:pPr>
              <a:buNone/>
            </a:pPr>
            <a:r>
              <a:rPr lang="ru-RU" b="1" dirty="0" smtClean="0"/>
              <a:t>Т – Татьяна</a:t>
            </a:r>
          </a:p>
          <a:p>
            <a:pPr>
              <a:buNone/>
            </a:pPr>
            <a:r>
              <a:rPr lang="ru-RU" b="1" i="1" dirty="0" smtClean="0"/>
              <a:t>		</a:t>
            </a:r>
          </a:p>
          <a:p>
            <a:pPr>
              <a:buNone/>
            </a:pPr>
            <a:r>
              <a:rPr lang="ru-RU" b="1" i="1" dirty="0" smtClean="0"/>
              <a:t>		Автор Шишкина Ольга, 1 класс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2918" y="357158"/>
            <a:ext cx="595546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Фантастическое</a:t>
            </a:r>
          </a:p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животное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0306" y="8429652"/>
            <a:ext cx="42415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Автор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Колезнева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Надежда , 1 класс</a:t>
            </a:r>
            <a:endParaRPr lang="en-US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:\26 октября\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42" y="2071670"/>
            <a:ext cx="5588158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00042" y="6215074"/>
            <a:ext cx="6000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err="1" smtClean="0"/>
              <a:t>Бесеолененок</a:t>
            </a:r>
            <a:r>
              <a:rPr lang="ru-RU" dirty="0" smtClean="0"/>
              <a:t> Варя родилась в тундре, где много озер и болот. У нее густой мех, поэтому в морозы ей тепло. Варя очень любит играть, веселиться, отзывается на свое имя.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43116" y="2071670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rgbClr val="C00000"/>
                </a:solidFill>
                <a:latin typeface="Arial Black" pitchFamily="34" charset="0"/>
              </a:rPr>
              <a:t>Бесеолененок</a:t>
            </a:r>
            <a:endParaRPr lang="en-US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:\26 октября\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32" y="2071670"/>
            <a:ext cx="508481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42918" y="357158"/>
            <a:ext cx="595546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Фантастическое</a:t>
            </a:r>
          </a:p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животное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0306" y="8429652"/>
            <a:ext cx="36968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</a:rPr>
              <a:t>Автор Нестерова Александра </a:t>
            </a:r>
            <a:endParaRPr lang="en-US" sz="2000" b="1" i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480" y="5572132"/>
            <a:ext cx="6000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Этот </a:t>
            </a:r>
            <a:r>
              <a:rPr lang="ru-RU" dirty="0" err="1" smtClean="0"/>
              <a:t>Тигролет</a:t>
            </a:r>
            <a:r>
              <a:rPr lang="ru-RU" dirty="0" smtClean="0"/>
              <a:t> живет в Южной Америке, питается растениями, любит рыбий жир. Он спасает людей и животных, перевозя их на своей спине.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57628" y="2071670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rgbClr val="002060"/>
                </a:solidFill>
                <a:latin typeface="Arial Black" pitchFamily="34" charset="0"/>
              </a:rPr>
              <a:t>Тигролет</a:t>
            </a:r>
            <a:endParaRPr lang="en-US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spc="0" dirty="0" smtClean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Загадки</a:t>
            </a:r>
            <a:r>
              <a:rPr lang="en-US" b="1" cap="all" spc="0" dirty="0" smtClean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en-US" b="1" cap="all" spc="0" dirty="0" smtClean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900" y="1285853"/>
            <a:ext cx="6172200" cy="750099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400" b="1" i="1" dirty="0" smtClean="0">
                <a:solidFill>
                  <a:srgbClr val="002060"/>
                </a:solidFill>
              </a:rPr>
              <a:t> </a:t>
            </a:r>
            <a:r>
              <a:rPr lang="ru-RU" sz="1400" b="1" dirty="0">
                <a:solidFill>
                  <a:srgbClr val="002060"/>
                </a:solidFill>
              </a:rPr>
              <a:t>У нее есть клювик,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dirty="0">
                <a:solidFill>
                  <a:srgbClr val="002060"/>
                </a:solidFill>
              </a:rPr>
              <a:t>Но это не птичка!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dirty="0">
                <a:solidFill>
                  <a:srgbClr val="002060"/>
                </a:solidFill>
              </a:rPr>
              <a:t>Она сеет зернышки,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dirty="0">
                <a:solidFill>
                  <a:srgbClr val="002060"/>
                </a:solidFill>
              </a:rPr>
              <a:t>Но это не человек!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dirty="0">
                <a:solidFill>
                  <a:srgbClr val="002060"/>
                </a:solidFill>
              </a:rPr>
              <a:t>Отгадай, что это?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i="1" dirty="0">
                <a:solidFill>
                  <a:srgbClr val="002060"/>
                </a:solidFill>
              </a:rPr>
              <a:t>Харитонова Екатерина, 1 «Б» класс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i="1" dirty="0">
                <a:solidFill>
                  <a:srgbClr val="002060"/>
                </a:solidFill>
              </a:rPr>
              <a:t> </a:t>
            </a:r>
            <a:endParaRPr lang="ru-RU" sz="1400" b="1" i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				Круглый</a:t>
            </a:r>
            <a:r>
              <a:rPr lang="ru-RU" sz="1400" b="1" dirty="0">
                <a:solidFill>
                  <a:srgbClr val="002060"/>
                </a:solidFill>
              </a:rPr>
              <a:t>, но не мячик.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				Колючий</a:t>
            </a:r>
            <a:r>
              <a:rPr lang="ru-RU" sz="1400" b="1" dirty="0">
                <a:solidFill>
                  <a:srgbClr val="002060"/>
                </a:solidFill>
              </a:rPr>
              <a:t>, но не елка.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				Катится </a:t>
            </a:r>
            <a:r>
              <a:rPr lang="ru-RU" sz="1400" b="1" dirty="0">
                <a:solidFill>
                  <a:srgbClr val="002060"/>
                </a:solidFill>
              </a:rPr>
              <a:t>по дорожке,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				Шипит немножко.(</a:t>
            </a:r>
            <a:r>
              <a:rPr lang="ru-RU" sz="1400" b="1" dirty="0">
                <a:solidFill>
                  <a:srgbClr val="002060"/>
                </a:solidFill>
              </a:rPr>
              <a:t>ежик)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i="1" dirty="0" smtClean="0">
                <a:solidFill>
                  <a:srgbClr val="002060"/>
                </a:solidFill>
              </a:rPr>
              <a:t>					Иванов </a:t>
            </a:r>
            <a:r>
              <a:rPr lang="ru-RU" sz="1400" b="1" i="1" dirty="0">
                <a:solidFill>
                  <a:srgbClr val="002060"/>
                </a:solidFill>
              </a:rPr>
              <a:t>Илья 2 «Б» класс</a:t>
            </a:r>
            <a:endParaRPr lang="en-US" sz="1400" b="1" dirty="0">
              <a:solidFill>
                <a:srgbClr val="002060"/>
              </a:solidFill>
            </a:endParaRPr>
          </a:p>
          <a:p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dirty="0">
                <a:solidFill>
                  <a:srgbClr val="002060"/>
                </a:solidFill>
              </a:rPr>
              <a:t>Прочный белый дом –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dirty="0">
                <a:solidFill>
                  <a:srgbClr val="002060"/>
                </a:solidFill>
              </a:rPr>
              <a:t>Уютно было в нем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dirty="0">
                <a:solidFill>
                  <a:srgbClr val="002060"/>
                </a:solidFill>
              </a:rPr>
              <a:t>Жилец подрастает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dirty="0">
                <a:solidFill>
                  <a:srgbClr val="002060"/>
                </a:solidFill>
              </a:rPr>
              <a:t>Избушку ломает (яйцо и цыпленок)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i="1" dirty="0">
                <a:solidFill>
                  <a:srgbClr val="002060"/>
                </a:solidFill>
              </a:rPr>
              <a:t>Иванов Илья 2 «Б» класс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i="1" dirty="0">
                <a:solidFill>
                  <a:srgbClr val="002060"/>
                </a:solidFill>
              </a:rPr>
              <a:t> 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				Двенадцать </a:t>
            </a:r>
            <a:r>
              <a:rPr lang="ru-RU" sz="1400" b="1" dirty="0">
                <a:solidFill>
                  <a:srgbClr val="002060"/>
                </a:solidFill>
              </a:rPr>
              <a:t>животных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				Друг </a:t>
            </a:r>
            <a:r>
              <a:rPr lang="ru-RU" sz="1400" b="1" dirty="0">
                <a:solidFill>
                  <a:srgbClr val="002060"/>
                </a:solidFill>
              </a:rPr>
              <a:t>за другом ходят,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				Порядок </a:t>
            </a:r>
            <a:r>
              <a:rPr lang="ru-RU" sz="1400" b="1" dirty="0">
                <a:solidFill>
                  <a:srgbClr val="002060"/>
                </a:solidFill>
              </a:rPr>
              <a:t>не меняют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				Друг </a:t>
            </a:r>
            <a:r>
              <a:rPr lang="ru-RU" sz="1400" b="1" dirty="0">
                <a:solidFill>
                  <a:srgbClr val="002060"/>
                </a:solidFill>
              </a:rPr>
              <a:t>друга догоняют (гороскоп)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i="1" dirty="0" smtClean="0">
                <a:solidFill>
                  <a:srgbClr val="002060"/>
                </a:solidFill>
              </a:rPr>
              <a:t>					Иванов </a:t>
            </a:r>
            <a:r>
              <a:rPr lang="ru-RU" sz="1400" b="1" i="1" dirty="0">
                <a:solidFill>
                  <a:srgbClr val="002060"/>
                </a:solidFill>
              </a:rPr>
              <a:t>Илья 2 «Б» класс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dirty="0">
                <a:solidFill>
                  <a:srgbClr val="002060"/>
                </a:solidFill>
              </a:rPr>
              <a:t> 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dirty="0">
                <a:solidFill>
                  <a:srgbClr val="002060"/>
                </a:solidFill>
              </a:rPr>
              <a:t> 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i="1" dirty="0">
                <a:solidFill>
                  <a:srgbClr val="002060"/>
                </a:solidFill>
              </a:rPr>
              <a:t> 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dirty="0">
                <a:solidFill>
                  <a:srgbClr val="002060"/>
                </a:solidFill>
              </a:rPr>
              <a:t> 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endParaRPr lang="en-US" sz="1400" b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i="1" dirty="0" smtClean="0"/>
              <a:t> </a:t>
            </a:r>
            <a:endParaRPr lang="en-US" sz="1400" dirty="0" smtClean="0"/>
          </a:p>
          <a:p>
            <a:pPr>
              <a:buNone/>
            </a:pPr>
            <a:r>
              <a:rPr lang="ru-RU" sz="1400" b="1" i="1" dirty="0" smtClean="0"/>
              <a:t> </a:t>
            </a:r>
            <a:endParaRPr lang="en-US" sz="1400" dirty="0" smtClean="0"/>
          </a:p>
          <a:p>
            <a:pPr>
              <a:buNone/>
            </a:pPr>
            <a:r>
              <a:rPr lang="ru-RU" sz="1400" b="1" i="1" dirty="0" smtClean="0"/>
              <a:t> </a:t>
            </a:r>
            <a:endParaRPr lang="en-US" sz="1400" dirty="0" smtClean="0"/>
          </a:p>
          <a:p>
            <a:pPr>
              <a:buNone/>
            </a:pPr>
            <a:r>
              <a:rPr lang="ru-RU" sz="1400" b="1" i="1" dirty="0" smtClean="0"/>
              <a:t> </a:t>
            </a:r>
            <a:endParaRPr lang="en-US" sz="1400" dirty="0" smtClean="0"/>
          </a:p>
          <a:p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2918" y="357158"/>
            <a:ext cx="595546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Фантастическое</a:t>
            </a:r>
          </a:p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животное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0306" y="8429652"/>
            <a:ext cx="42415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Автор 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Колезнева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Надежда, 1 класс</a:t>
            </a:r>
            <a:endParaRPr lang="en-US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42" y="6215074"/>
            <a:ext cx="6000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err="1" smtClean="0"/>
              <a:t>Лошадкокотик</a:t>
            </a:r>
            <a:r>
              <a:rPr lang="ru-RU" dirty="0" smtClean="0"/>
              <a:t> родился в 2000 году 20 сентября. Он красивый и быстрый. Он бегает на пальчиках. Любит лакомиться травой, молочком, рыбой, овсом.</a:t>
            </a:r>
            <a:endParaRPr lang="en-US" dirty="0"/>
          </a:p>
        </p:txBody>
      </p:sp>
      <p:pic>
        <p:nvPicPr>
          <p:cNvPr id="8" name="Рисунок 7" descr="I:\26 октября\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8" y="2000232"/>
            <a:ext cx="5572164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143116" y="2071670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rgbClr val="002060"/>
                </a:solidFill>
                <a:latin typeface="Arial Black" pitchFamily="34" charset="0"/>
              </a:rPr>
              <a:t>Лошадкокотик</a:t>
            </a:r>
            <a:endParaRPr lang="en-US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I:\26 октября\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8" y="2643174"/>
            <a:ext cx="5786478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42918" y="357158"/>
            <a:ext cx="595546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Фантастическое</a:t>
            </a:r>
          </a:p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животное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0306" y="8429652"/>
            <a:ext cx="3910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Автор 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Гречухина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Дарья, 1 класс</a:t>
            </a:r>
            <a:endParaRPr lang="en-US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42" y="5857884"/>
            <a:ext cx="600079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err="1" smtClean="0"/>
              <a:t>Жирафослон</a:t>
            </a:r>
            <a:r>
              <a:rPr lang="ru-RU" sz="1400" dirty="0" smtClean="0"/>
              <a:t> живет в Африканской саванне. Ему очень нравятся свежие листья на вершинах высокий деревьев. Их ему удобно доставать, потому что у него длинные ноги и хобот. </a:t>
            </a:r>
            <a:r>
              <a:rPr lang="ru-RU" sz="1400" dirty="0" err="1" smtClean="0"/>
              <a:t>Жирафослон</a:t>
            </a:r>
            <a:r>
              <a:rPr lang="ru-RU" sz="1400" dirty="0" smtClean="0"/>
              <a:t> – доброе и ласковое животное. Детеныши рождаются размером со щенка с озорными рыжими пятнами на шкуре и маленьким хоботом. Эти животные млекопитающие. Мама кормит их молоком. Спит </a:t>
            </a:r>
            <a:r>
              <a:rPr lang="ru-RU" sz="1400" dirty="0" err="1" smtClean="0"/>
              <a:t>жирафослон</a:t>
            </a:r>
            <a:r>
              <a:rPr lang="ru-RU" sz="1400" dirty="0" smtClean="0"/>
              <a:t>, стоя под деревом. Врагов у него практически нет, так как он большой и сильный. Еще он быстро бегает, ведь у него длинные ноги. </a:t>
            </a:r>
            <a:r>
              <a:rPr lang="ru-RU" sz="1400" dirty="0" err="1" smtClean="0"/>
              <a:t>Жирафослон</a:t>
            </a:r>
            <a:r>
              <a:rPr lang="ru-RU" sz="1400" dirty="0" smtClean="0"/>
              <a:t> моется в чистой воде африканских озер, поливая себя из хобота. Это помогает ему в жару. Он дружит со многими животными. Он всегда поможет им достать сочные и спелые плоды с высоких деревьев.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143116" y="2071670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rgbClr val="002060"/>
                </a:solidFill>
                <a:latin typeface="Arial Black" pitchFamily="34" charset="0"/>
              </a:rPr>
              <a:t>Жирафослон</a:t>
            </a:r>
            <a:endParaRPr lang="en-US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2918" y="357158"/>
            <a:ext cx="595546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Фантастическое</a:t>
            </a:r>
          </a:p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животное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0306" y="8429652"/>
            <a:ext cx="33398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Автор Доценко Екатерина </a:t>
            </a:r>
            <a:endParaRPr lang="en-US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42" y="6215074"/>
            <a:ext cx="6000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Этот дракон живет на огненной горе </a:t>
            </a:r>
            <a:r>
              <a:rPr lang="ru-RU" dirty="0" err="1" smtClean="0"/>
              <a:t>Мордор</a:t>
            </a:r>
            <a:r>
              <a:rPr lang="ru-RU" dirty="0" smtClean="0"/>
              <a:t>. У него есть защитный рог. И, когда рог в огне, он прикрывает его крыльями.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43116" y="2071670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Горный дракон</a:t>
            </a:r>
            <a:endParaRPr lang="en-US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6146" name="Picture 2" descr="I:\26 октября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84" y="2643174"/>
            <a:ext cx="4605621" cy="32432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:\26 октября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70" y="2500299"/>
            <a:ext cx="5214973" cy="5934277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42918" y="357158"/>
            <a:ext cx="595546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Фантастическое</a:t>
            </a:r>
          </a:p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животное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0306" y="8429652"/>
            <a:ext cx="2908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Автор 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Рязапова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Мария</a:t>
            </a:r>
            <a:endParaRPr lang="en-US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3116" y="2071670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Жук – Паук Ларс</a:t>
            </a:r>
            <a:endParaRPr lang="en-US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2918" y="357158"/>
            <a:ext cx="595546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Фантастическое</a:t>
            </a:r>
          </a:p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животное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0306" y="8429652"/>
            <a:ext cx="3649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Автор 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Ангелова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Анна, 1 класс</a:t>
            </a:r>
            <a:endParaRPr lang="en-US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42" y="6786578"/>
            <a:ext cx="600079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	Жило-было животное неопределенной породы и никто с ним не дружил, потому что он был не похож не на одного из них.</a:t>
            </a:r>
          </a:p>
          <a:p>
            <a:pPr algn="just"/>
            <a:r>
              <a:rPr lang="ru-RU" sz="1400" dirty="0" smtClean="0"/>
              <a:t>	Однажды маленький цыпленок попал в беду: тонул в луже. Все испугались и разбежались. И только </a:t>
            </a:r>
            <a:r>
              <a:rPr lang="ru-RU" sz="1400" dirty="0" err="1" smtClean="0"/>
              <a:t>Слонотоп</a:t>
            </a:r>
            <a:r>
              <a:rPr lang="ru-RU" sz="1400" dirty="0" smtClean="0"/>
              <a:t> ловко подхватил огромным хоботом цыпленка и вытащил его из лужи,  аккуратно поставив  на землю. 	Все обрадовались доброте и ловкости невиданного зверя и стали с ним дружить.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143116" y="2071670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rgbClr val="002060"/>
                </a:solidFill>
                <a:latin typeface="Arial Black" pitchFamily="34" charset="0"/>
              </a:rPr>
              <a:t>Слонотоп</a:t>
            </a:r>
            <a:endParaRPr lang="en-US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8194" name="Picture 2" descr="I:\26 октября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802" y="2571736"/>
            <a:ext cx="3500462" cy="41792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2918" y="357158"/>
            <a:ext cx="595546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Фантастическое</a:t>
            </a:r>
          </a:p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животное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604" y="2000232"/>
            <a:ext cx="2643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Кекс</a:t>
            </a:r>
            <a:endParaRPr lang="en-US" sz="14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9218" name="Picture 2" descr="I:\26 октября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76822">
            <a:off x="357166" y="2500298"/>
            <a:ext cx="3788386" cy="2671755"/>
          </a:xfrm>
          <a:prstGeom prst="rect">
            <a:avLst/>
          </a:prstGeom>
          <a:noFill/>
        </p:spPr>
      </p:pic>
      <p:pic>
        <p:nvPicPr>
          <p:cNvPr id="9219" name="Picture 3" descr="I:\26 октября\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388785">
            <a:off x="966633" y="4853321"/>
            <a:ext cx="2180937" cy="309243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71480" y="7929586"/>
            <a:ext cx="5507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Автор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Пупова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Анастасия , 1 класс</a:t>
            </a:r>
          </a:p>
          <a:p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Автор Мельникова  Надежда, 1 класс                                               </a:t>
            </a:r>
            <a:endParaRPr lang="en-US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71720" y="4857752"/>
            <a:ext cx="4286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Автор Харитонова Екатерина</a:t>
            </a:r>
            <a:endParaRPr lang="en-US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I:\26 октября\1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67089">
            <a:off x="4361296" y="5404887"/>
            <a:ext cx="1910069" cy="244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357694" y="5572132"/>
            <a:ext cx="1739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Животное </a:t>
            </a:r>
            <a:r>
              <a:rPr lang="ru-RU" sz="1400" dirty="0" err="1" smtClean="0">
                <a:solidFill>
                  <a:srgbClr val="002060"/>
                </a:solidFill>
                <a:latin typeface="Arial Black" pitchFamily="34" charset="0"/>
              </a:rPr>
              <a:t>Сява</a:t>
            </a:r>
            <a:endParaRPr lang="en-US" sz="14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7232" y="5500694"/>
            <a:ext cx="18197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Корова Буренка</a:t>
            </a:r>
            <a:endParaRPr lang="en-US" sz="14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9220" name="Picture 4" descr="I:\26 октября\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26163">
            <a:off x="3627528" y="2433019"/>
            <a:ext cx="3057746" cy="250033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4429132" y="2000232"/>
            <a:ext cx="1712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 smtClean="0">
                <a:solidFill>
                  <a:srgbClr val="002060"/>
                </a:solidFill>
                <a:latin typeface="Arial Black" pitchFamily="34" charset="0"/>
              </a:rPr>
              <a:t>Собакороголет</a:t>
            </a:r>
            <a:endParaRPr lang="en-US" sz="14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2918" y="4500562"/>
            <a:ext cx="33620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Автор Седов Данил, 1 класс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I:\26 октября\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860482">
            <a:off x="3463151" y="3163408"/>
            <a:ext cx="2959340" cy="3888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42918" y="357158"/>
            <a:ext cx="595546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Фантастическое</a:t>
            </a:r>
          </a:p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животное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7232" y="8286776"/>
            <a:ext cx="4857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Автор Шишкина Ольга, 1 класс		</a:t>
            </a:r>
            <a:r>
              <a:rPr lang="ru-RU" sz="2000" b="1" i="1" dirty="0" smtClean="0">
                <a:solidFill>
                  <a:srgbClr val="002060"/>
                </a:solidFill>
              </a:rPr>
              <a:t>		</a:t>
            </a:r>
            <a:endParaRPr lang="en-US" sz="2000" b="1" i="1" dirty="0">
              <a:solidFill>
                <a:srgbClr val="002060"/>
              </a:solidFill>
            </a:endParaRPr>
          </a:p>
        </p:txBody>
      </p:sp>
      <p:pic>
        <p:nvPicPr>
          <p:cNvPr id="9" name="Рисунок 8" descr="I:\26 октября\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57415">
            <a:off x="640575" y="2736355"/>
            <a:ext cx="2924175" cy="4093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286124" y="6786578"/>
            <a:ext cx="33814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Автор 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Ревенко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Яна, 1 класс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I:\26 октября\1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231392">
            <a:off x="2888930" y="5323810"/>
            <a:ext cx="3557105" cy="2711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42918" y="357158"/>
            <a:ext cx="595546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Фантастическое</a:t>
            </a:r>
          </a:p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животное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604" y="6072198"/>
            <a:ext cx="4071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</a:rPr>
              <a:t>Автор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Гараев</a:t>
            </a:r>
            <a:r>
              <a:rPr lang="ru-RU" sz="2000" b="1" i="1" dirty="0" smtClean="0">
                <a:solidFill>
                  <a:srgbClr val="002060"/>
                </a:solidFill>
              </a:rPr>
              <a:t> Алексей, 1 класс </a:t>
            </a:r>
            <a:endParaRPr lang="en-US" sz="2000" b="1" i="1" dirty="0">
              <a:solidFill>
                <a:srgbClr val="002060"/>
              </a:solidFill>
            </a:endParaRPr>
          </a:p>
        </p:txBody>
      </p:sp>
      <p:pic>
        <p:nvPicPr>
          <p:cNvPr id="9" name="Рисунок 8" descr="I:\26 октября\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75471">
            <a:off x="0" y="2000232"/>
            <a:ext cx="4714972" cy="332422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928802" y="8215338"/>
            <a:ext cx="4001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</a:rPr>
              <a:t>Автор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Стеканова</a:t>
            </a:r>
            <a:r>
              <a:rPr lang="ru-RU" sz="2000" b="1" i="1" dirty="0" smtClean="0">
                <a:solidFill>
                  <a:srgbClr val="002060"/>
                </a:solidFill>
              </a:rPr>
              <a:t> Ксения, 1 класс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2918" y="357158"/>
            <a:ext cx="595546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Фантастическое</a:t>
            </a:r>
          </a:p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животное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0306" y="8429652"/>
            <a:ext cx="3374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</a:rPr>
              <a:t>Автор Седов Данил, 1 класс </a:t>
            </a:r>
            <a:endParaRPr lang="en-US" sz="2000" b="1" i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3116" y="2071670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rgbClr val="002060"/>
                </a:solidFill>
                <a:latin typeface="Arial Black" pitchFamily="34" charset="0"/>
              </a:rPr>
              <a:t>Свинозавр</a:t>
            </a:r>
            <a:endParaRPr lang="en-US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9" name="Рисунок 8" descr="I:\26 октября\1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80" y="2500298"/>
            <a:ext cx="6000792" cy="5224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1546" y="357158"/>
            <a:ext cx="4572032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игра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3366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4356" y="1571604"/>
            <a:ext cx="5572164" cy="156966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/>
              <a:t> Игра</a:t>
            </a:r>
            <a:r>
              <a:rPr lang="ru-RU" sz="2400" b="1" i="1" dirty="0" smtClean="0"/>
              <a:t> </a:t>
            </a:r>
            <a:r>
              <a:rPr lang="ru-RU" sz="2400" dirty="0" smtClean="0"/>
              <a:t>— это поле творчества. </a:t>
            </a:r>
          </a:p>
          <a:p>
            <a:r>
              <a:rPr lang="ru-RU" sz="2400" dirty="0" smtClean="0"/>
              <a:t>Именно в игре проявляется гибкость и оригинальность мышления. </a:t>
            </a:r>
          </a:p>
          <a:p>
            <a:r>
              <a:rPr lang="ru-RU" sz="2400" dirty="0" smtClean="0"/>
              <a:t>		</a:t>
            </a:r>
            <a:endParaRPr lang="en-US" sz="2400" i="1" dirty="0"/>
          </a:p>
        </p:txBody>
      </p:sp>
      <p:pic>
        <p:nvPicPr>
          <p:cNvPr id="7" name="Рисунок 6" descr="C:\Documents and Settings\мама\Рабочий стол\фотки\DSC0322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56" y="3428992"/>
            <a:ext cx="3500462" cy="2428892"/>
          </a:xfrm>
          <a:prstGeom prst="flowChartMultidocumen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C:\Documents and Settings\мама\Рабочий стол\мама\DSC0296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92" y="5357818"/>
            <a:ext cx="4071966" cy="3286116"/>
          </a:xfrm>
          <a:prstGeom prst="sun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spc="0" dirty="0" smtClean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Загадки</a:t>
            </a:r>
            <a:r>
              <a:rPr lang="en-US" b="1" cap="all" spc="0" dirty="0" smtClean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en-US" b="1" cap="all" spc="0" dirty="0" smtClean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900" y="1285853"/>
            <a:ext cx="6172200" cy="750099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400" b="1" i="1" dirty="0" smtClean="0">
                <a:solidFill>
                  <a:srgbClr val="002060"/>
                </a:solidFill>
              </a:rPr>
              <a:t> </a:t>
            </a:r>
            <a:r>
              <a:rPr lang="ru-RU" sz="1400" b="1" dirty="0">
                <a:solidFill>
                  <a:srgbClr val="002060"/>
                </a:solidFill>
              </a:rPr>
              <a:t>Много маленьких кусочков 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dirty="0">
                <a:solidFill>
                  <a:srgbClr val="002060"/>
                </a:solidFill>
              </a:rPr>
              <a:t>Собираем потихоньку.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dirty="0">
                <a:solidFill>
                  <a:srgbClr val="002060"/>
                </a:solidFill>
              </a:rPr>
              <a:t>Десять, двадцать, тридцать,… двести.-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dirty="0">
                <a:solidFill>
                  <a:srgbClr val="002060"/>
                </a:solidFill>
              </a:rPr>
              <a:t>На картинку смотрим вместе (</a:t>
            </a:r>
            <a:r>
              <a:rPr lang="ru-RU" sz="1400" b="1" dirty="0" err="1">
                <a:solidFill>
                  <a:srgbClr val="002060"/>
                </a:solidFill>
              </a:rPr>
              <a:t>пазлы</a:t>
            </a:r>
            <a:r>
              <a:rPr lang="ru-RU" sz="1400" b="1" dirty="0">
                <a:solidFill>
                  <a:srgbClr val="002060"/>
                </a:solidFill>
              </a:rPr>
              <a:t>)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dirty="0">
                <a:solidFill>
                  <a:srgbClr val="002060"/>
                </a:solidFill>
              </a:rPr>
              <a:t> 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				Идут </a:t>
            </a:r>
            <a:r>
              <a:rPr lang="ru-RU" sz="1400" b="1" dirty="0">
                <a:solidFill>
                  <a:srgbClr val="002060"/>
                </a:solidFill>
              </a:rPr>
              <a:t>они вперед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				И </a:t>
            </a:r>
            <a:r>
              <a:rPr lang="ru-RU" sz="1400" b="1" dirty="0">
                <a:solidFill>
                  <a:srgbClr val="002060"/>
                </a:solidFill>
              </a:rPr>
              <a:t>ни шагу назад.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				Они </a:t>
            </a:r>
            <a:r>
              <a:rPr lang="ru-RU" sz="1400" b="1" dirty="0">
                <a:solidFill>
                  <a:srgbClr val="002060"/>
                </a:solidFill>
              </a:rPr>
              <a:t>и в школу разбудят,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				И </a:t>
            </a:r>
            <a:r>
              <a:rPr lang="ru-RU" sz="1400" b="1" dirty="0">
                <a:solidFill>
                  <a:srgbClr val="002060"/>
                </a:solidFill>
              </a:rPr>
              <a:t>спать уложат (часы)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					</a:t>
            </a:r>
            <a:r>
              <a:rPr lang="ru-RU" sz="1400" b="1" i="1" dirty="0" smtClean="0">
                <a:solidFill>
                  <a:srgbClr val="002060"/>
                </a:solidFill>
              </a:rPr>
              <a:t>Седов </a:t>
            </a:r>
            <a:r>
              <a:rPr lang="ru-RU" sz="1400" b="1" i="1" dirty="0">
                <a:solidFill>
                  <a:srgbClr val="002060"/>
                </a:solidFill>
              </a:rPr>
              <a:t>Данил  2 «Б» класс</a:t>
            </a:r>
            <a:endParaRPr lang="en-US" sz="1400" b="1" i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i="1" dirty="0">
                <a:solidFill>
                  <a:srgbClr val="002060"/>
                </a:solidFill>
              </a:rPr>
              <a:t> 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dirty="0">
                <a:solidFill>
                  <a:srgbClr val="002060"/>
                </a:solidFill>
              </a:rPr>
              <a:t>Кто не бьет, не ругает,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dirty="0">
                <a:solidFill>
                  <a:srgbClr val="002060"/>
                </a:solidFill>
              </a:rPr>
              <a:t>А слезы лить заставляет?(лук)</a:t>
            </a: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i="1" dirty="0" smtClean="0">
                <a:solidFill>
                  <a:srgbClr val="002060"/>
                </a:solidFill>
              </a:rPr>
              <a:t>		</a:t>
            </a:r>
            <a:r>
              <a:rPr lang="ru-RU" sz="1400" b="1" i="1" dirty="0" err="1" smtClean="0">
                <a:solidFill>
                  <a:srgbClr val="002060"/>
                </a:solidFill>
              </a:rPr>
              <a:t>Мараховская</a:t>
            </a:r>
            <a:r>
              <a:rPr lang="ru-RU" sz="1400" b="1" i="1" dirty="0" smtClean="0">
                <a:solidFill>
                  <a:srgbClr val="002060"/>
                </a:solidFill>
              </a:rPr>
              <a:t> </a:t>
            </a:r>
            <a:r>
              <a:rPr lang="ru-RU" sz="1400" b="1" i="1" dirty="0">
                <a:solidFill>
                  <a:srgbClr val="002060"/>
                </a:solidFill>
              </a:rPr>
              <a:t>Татьяна 2 «Б» </a:t>
            </a:r>
            <a:r>
              <a:rPr lang="ru-RU" sz="1400" b="1" i="1" dirty="0" smtClean="0">
                <a:solidFill>
                  <a:srgbClr val="002060"/>
                </a:solidFill>
              </a:rPr>
              <a:t>класс</a:t>
            </a:r>
          </a:p>
          <a:p>
            <a:pPr>
              <a:buNone/>
            </a:pPr>
            <a:endParaRPr lang="ru-RU" sz="1400" b="1" i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Покружилась звездочка в воздухе немножко,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Села и растаяла на моей ладошке.(снежинка)</a:t>
            </a:r>
          </a:p>
          <a:p>
            <a:pPr>
              <a:buNone/>
            </a:pPr>
            <a:r>
              <a:rPr lang="ru-RU" sz="1400" b="1" i="1" dirty="0" smtClean="0">
                <a:solidFill>
                  <a:srgbClr val="002060"/>
                </a:solidFill>
              </a:rPr>
              <a:t>			</a:t>
            </a:r>
            <a:r>
              <a:rPr lang="ru-RU" sz="1400" b="1" i="1" dirty="0" err="1" smtClean="0">
                <a:solidFill>
                  <a:srgbClr val="002060"/>
                </a:solidFill>
              </a:rPr>
              <a:t>Ангелова</a:t>
            </a:r>
            <a:r>
              <a:rPr lang="ru-RU" sz="1400" b="1" i="1" dirty="0" smtClean="0">
                <a:solidFill>
                  <a:srgbClr val="002060"/>
                </a:solidFill>
              </a:rPr>
              <a:t> Анна, 3 класс</a:t>
            </a:r>
          </a:p>
          <a:p>
            <a:pPr>
              <a:buNone/>
            </a:pPr>
            <a:endParaRPr lang="ru-RU" sz="1400" b="1" i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				Два братца не могут расстаться: 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				Утром в дорогу, ночью к порогу. (обувь)</a:t>
            </a:r>
          </a:p>
          <a:p>
            <a:pPr>
              <a:buNone/>
            </a:pPr>
            <a:r>
              <a:rPr lang="ru-RU" sz="1400" b="1" i="1" dirty="0" smtClean="0">
                <a:solidFill>
                  <a:srgbClr val="002060"/>
                </a:solidFill>
              </a:rPr>
              <a:t>					</a:t>
            </a:r>
            <a:r>
              <a:rPr lang="ru-RU" sz="1400" b="1" i="1" dirty="0" err="1" smtClean="0">
                <a:solidFill>
                  <a:srgbClr val="002060"/>
                </a:solidFill>
              </a:rPr>
              <a:t>Рязапова</a:t>
            </a:r>
            <a:r>
              <a:rPr lang="ru-RU" sz="1400" b="1" i="1" dirty="0" smtClean="0">
                <a:solidFill>
                  <a:srgbClr val="002060"/>
                </a:solidFill>
              </a:rPr>
              <a:t> Мария, 3 класс</a:t>
            </a:r>
          </a:p>
          <a:p>
            <a:pPr>
              <a:buNone/>
            </a:pPr>
            <a:endParaRPr lang="ru-RU" sz="1400" b="1" i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dirty="0">
                <a:solidFill>
                  <a:srgbClr val="002060"/>
                </a:solidFill>
              </a:rPr>
              <a:t>Ч</a:t>
            </a:r>
            <a:r>
              <a:rPr lang="ru-RU" sz="1400" b="1" dirty="0" smtClean="0">
                <a:solidFill>
                  <a:srgbClr val="002060"/>
                </a:solidFill>
              </a:rPr>
              <a:t>то в году четыре раза переодевается?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(земля в разные времена года)</a:t>
            </a:r>
          </a:p>
          <a:p>
            <a:pPr>
              <a:buNone/>
            </a:pPr>
            <a:r>
              <a:rPr lang="ru-RU" sz="1400" b="1" i="1" dirty="0" smtClean="0">
                <a:solidFill>
                  <a:srgbClr val="002060"/>
                </a:solidFill>
              </a:rPr>
              <a:t>			</a:t>
            </a:r>
            <a:r>
              <a:rPr lang="ru-RU" sz="1400" b="1" i="1" dirty="0" err="1" smtClean="0">
                <a:solidFill>
                  <a:srgbClr val="002060"/>
                </a:solidFill>
              </a:rPr>
              <a:t>Рязапова</a:t>
            </a:r>
            <a:r>
              <a:rPr lang="ru-RU" sz="1400" b="1" i="1" dirty="0" smtClean="0">
                <a:solidFill>
                  <a:srgbClr val="002060"/>
                </a:solidFill>
              </a:rPr>
              <a:t> Мария, 3 класс</a:t>
            </a:r>
          </a:p>
          <a:p>
            <a:pPr>
              <a:buNone/>
            </a:pPr>
            <a:endParaRPr lang="ru-RU" sz="1400" b="1" i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en-US" sz="1400" b="1" dirty="0">
              <a:solidFill>
                <a:srgbClr val="002060"/>
              </a:solidFill>
            </a:endParaRPr>
          </a:p>
          <a:p>
            <a:pPr>
              <a:buNone/>
            </a:pPr>
            <a:endParaRPr lang="en-US" sz="1400" b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i="1" dirty="0" smtClean="0">
                <a:solidFill>
                  <a:srgbClr val="002060"/>
                </a:solidFill>
              </a:rPr>
              <a:t> 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Игра «Отвечай быстро»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66" y="2000232"/>
            <a:ext cx="6172200" cy="659661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400" b="1" i="1" dirty="0" smtClean="0">
                <a:solidFill>
                  <a:srgbClr val="002060"/>
                </a:solidFill>
              </a:rPr>
              <a:t>Игры, составленные на уроках Мы и  окружающий мир. Тема: «Африка»</a:t>
            </a:r>
          </a:p>
          <a:p>
            <a:pPr>
              <a:buFont typeface="Wingdings" pitchFamily="2" charset="2"/>
              <a:buChar char="§"/>
            </a:pPr>
            <a:endParaRPr lang="ru-RU" sz="1400" b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ru-RU" sz="1400" b="1" dirty="0" smtClean="0">
                <a:solidFill>
                  <a:srgbClr val="002060"/>
                </a:solidFill>
              </a:rPr>
              <a:t>Австралия – это не город, а…  (материк)</a:t>
            </a:r>
          </a:p>
          <a:p>
            <a:pPr>
              <a:buFont typeface="Wingdings" pitchFamily="2" charset="2"/>
              <a:buChar char="§"/>
            </a:pPr>
            <a:r>
              <a:rPr lang="ru-RU" sz="1400" b="1" dirty="0" smtClean="0">
                <a:solidFill>
                  <a:srgbClr val="002060"/>
                </a:solidFill>
              </a:rPr>
              <a:t>Египет – это не материк, … (страна)</a:t>
            </a:r>
          </a:p>
          <a:p>
            <a:pPr>
              <a:buFont typeface="Wingdings" pitchFamily="2" charset="2"/>
              <a:buChar char="§"/>
            </a:pPr>
            <a:r>
              <a:rPr lang="ru-RU" sz="1400" b="1" dirty="0" smtClean="0">
                <a:solidFill>
                  <a:srgbClr val="002060"/>
                </a:solidFill>
              </a:rPr>
              <a:t>Кения – это не город, а … (гора)</a:t>
            </a:r>
          </a:p>
          <a:p>
            <a:pPr>
              <a:buFont typeface="Wingdings" pitchFamily="2" charset="2"/>
              <a:buChar char="§"/>
            </a:pPr>
            <a:r>
              <a:rPr lang="ru-RU" sz="1400" b="1" dirty="0" smtClean="0">
                <a:solidFill>
                  <a:srgbClr val="002060"/>
                </a:solidFill>
              </a:rPr>
              <a:t>Пиния – это не гора, а… (дерево)</a:t>
            </a:r>
          </a:p>
          <a:p>
            <a:pPr>
              <a:buFont typeface="Wingdings" pitchFamily="2" charset="2"/>
              <a:buChar char="§"/>
            </a:pPr>
            <a:r>
              <a:rPr lang="ru-RU" sz="1400" b="1" dirty="0" smtClean="0">
                <a:solidFill>
                  <a:srgbClr val="002060"/>
                </a:solidFill>
              </a:rPr>
              <a:t>Почва – это не просто слой земли, а … (плодородный слой земли)</a:t>
            </a:r>
          </a:p>
          <a:p>
            <a:pPr>
              <a:buFont typeface="Wingdings" pitchFamily="2" charset="2"/>
              <a:buChar char="§"/>
            </a:pPr>
            <a:r>
              <a:rPr lang="ru-RU" sz="1400" b="1" dirty="0" err="1" smtClean="0">
                <a:solidFill>
                  <a:srgbClr val="002060"/>
                </a:solidFill>
              </a:rPr>
              <a:t>Атласница</a:t>
            </a:r>
            <a:r>
              <a:rPr lang="ru-RU" sz="1400" b="1" dirty="0" smtClean="0">
                <a:solidFill>
                  <a:srgbClr val="002060"/>
                </a:solidFill>
              </a:rPr>
              <a:t> – это не растение, а … (бабочка)</a:t>
            </a:r>
          </a:p>
          <a:p>
            <a:pPr>
              <a:buFont typeface="Wingdings" pitchFamily="2" charset="2"/>
              <a:buChar char="§"/>
            </a:pPr>
            <a:endParaRPr lang="ru-RU" sz="1400" b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i="1" dirty="0" smtClean="0">
                <a:solidFill>
                  <a:srgbClr val="002060"/>
                </a:solidFill>
              </a:rPr>
              <a:t>				Автор Башкатов Леонид, 3 класс</a:t>
            </a:r>
          </a:p>
          <a:p>
            <a:pPr>
              <a:buNone/>
            </a:pPr>
            <a:endParaRPr lang="ru-RU" sz="1400" b="1" i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ru-RU" sz="1400" b="1" dirty="0" smtClean="0">
                <a:solidFill>
                  <a:srgbClr val="002060"/>
                </a:solidFill>
              </a:rPr>
              <a:t>Африка – это не страна, а… (материк)</a:t>
            </a:r>
          </a:p>
          <a:p>
            <a:pPr>
              <a:buFont typeface="Wingdings" pitchFamily="2" charset="2"/>
              <a:buChar char="§"/>
            </a:pPr>
            <a:r>
              <a:rPr lang="ru-RU" sz="1400" b="1" dirty="0" smtClean="0">
                <a:solidFill>
                  <a:srgbClr val="002060"/>
                </a:solidFill>
              </a:rPr>
              <a:t>Лев – это не травоядное животное, а… (хищник)</a:t>
            </a:r>
          </a:p>
          <a:p>
            <a:pPr>
              <a:buFont typeface="Wingdings" pitchFamily="2" charset="2"/>
              <a:buChar char="§"/>
            </a:pPr>
            <a:r>
              <a:rPr lang="ru-RU" sz="1400" b="1" dirty="0" smtClean="0">
                <a:solidFill>
                  <a:srgbClr val="002060"/>
                </a:solidFill>
              </a:rPr>
              <a:t>Баобаб – это не фрукт, а … (дерево)</a:t>
            </a:r>
          </a:p>
          <a:p>
            <a:pPr>
              <a:buFont typeface="Wingdings" pitchFamily="2" charset="2"/>
              <a:buChar char="§"/>
            </a:pPr>
            <a:r>
              <a:rPr lang="ru-RU" sz="1400" b="1" dirty="0" smtClean="0">
                <a:solidFill>
                  <a:srgbClr val="002060"/>
                </a:solidFill>
              </a:rPr>
              <a:t>Виктория – это не река, а … (самый большой водопад)</a:t>
            </a:r>
          </a:p>
          <a:p>
            <a:pPr>
              <a:buFont typeface="Wingdings" pitchFamily="2" charset="2"/>
              <a:buChar char="§"/>
            </a:pPr>
            <a:r>
              <a:rPr lang="ru-RU" sz="1400" b="1" dirty="0" smtClean="0">
                <a:solidFill>
                  <a:srgbClr val="002060"/>
                </a:solidFill>
              </a:rPr>
              <a:t>Саванна – это не пустыня, а … (африканская степь)</a:t>
            </a:r>
          </a:p>
          <a:p>
            <a:pPr>
              <a:buFont typeface="Wingdings" pitchFamily="2" charset="2"/>
              <a:buChar char="§"/>
            </a:pPr>
            <a:r>
              <a:rPr lang="ru-RU" sz="1400" b="1" dirty="0" smtClean="0">
                <a:solidFill>
                  <a:srgbClr val="002060"/>
                </a:solidFill>
              </a:rPr>
              <a:t>Жук – скарабей живет не в поле, а … (в пустыне)</a:t>
            </a:r>
          </a:p>
          <a:p>
            <a:pPr>
              <a:buFont typeface="Wingdings" pitchFamily="2" charset="2"/>
              <a:buChar char="§"/>
            </a:pPr>
            <a:r>
              <a:rPr lang="ru-RU" sz="1400" b="1" dirty="0" smtClean="0">
                <a:solidFill>
                  <a:srgbClr val="002060"/>
                </a:solidFill>
              </a:rPr>
              <a:t>Конго – это не гора, а … (река)</a:t>
            </a:r>
          </a:p>
          <a:p>
            <a:pPr>
              <a:buFont typeface="Wingdings" pitchFamily="2" charset="2"/>
              <a:buChar char="§"/>
            </a:pPr>
            <a:r>
              <a:rPr lang="ru-RU" sz="1400" b="1" dirty="0" smtClean="0">
                <a:solidFill>
                  <a:srgbClr val="002060"/>
                </a:solidFill>
              </a:rPr>
              <a:t>Африку отделяет от Азии не Черное море, а … (Красное море)</a:t>
            </a:r>
          </a:p>
          <a:p>
            <a:pPr>
              <a:buNone/>
            </a:pPr>
            <a:endParaRPr lang="ru-RU" sz="1400" b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i="1" dirty="0" smtClean="0">
                <a:solidFill>
                  <a:srgbClr val="002060"/>
                </a:solidFill>
              </a:rPr>
              <a:t>				Автор  </a:t>
            </a:r>
            <a:r>
              <a:rPr lang="ru-RU" sz="1400" b="1" i="1" dirty="0" err="1" smtClean="0">
                <a:solidFill>
                  <a:srgbClr val="002060"/>
                </a:solidFill>
              </a:rPr>
              <a:t>Ревенко</a:t>
            </a:r>
            <a:r>
              <a:rPr lang="ru-RU" sz="1400" b="1" i="1" dirty="0" smtClean="0">
                <a:solidFill>
                  <a:srgbClr val="002060"/>
                </a:solidFill>
              </a:rPr>
              <a:t> Яна, 3 класс</a:t>
            </a:r>
            <a:endParaRPr lang="en-US" sz="14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Игра «Отвечай быстро»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66" y="2000232"/>
            <a:ext cx="6172200" cy="659661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400" b="1" i="1" dirty="0" smtClean="0">
                <a:solidFill>
                  <a:srgbClr val="002060"/>
                </a:solidFill>
              </a:rPr>
              <a:t>Игры, составленные на уроках Мы и окружающий мир. Тема: «Африка»</a:t>
            </a:r>
          </a:p>
          <a:p>
            <a:pPr>
              <a:buFont typeface="Wingdings" pitchFamily="2" charset="2"/>
              <a:buChar char="§"/>
            </a:pPr>
            <a:endParaRPr lang="ru-RU" sz="1400" b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ru-RU" sz="1400" b="1" dirty="0" err="1" smtClean="0">
                <a:solidFill>
                  <a:srgbClr val="002060"/>
                </a:solidFill>
              </a:rPr>
              <a:t>Тальканика</a:t>
            </a:r>
            <a:r>
              <a:rPr lang="ru-RU" sz="1400" b="1" dirty="0" smtClean="0">
                <a:solidFill>
                  <a:srgbClr val="002060"/>
                </a:solidFill>
              </a:rPr>
              <a:t> – это не река, а …(озеро)</a:t>
            </a:r>
          </a:p>
          <a:p>
            <a:pPr>
              <a:buFont typeface="Wingdings" pitchFamily="2" charset="2"/>
              <a:buChar char="§"/>
            </a:pPr>
            <a:r>
              <a:rPr lang="ru-RU" sz="1400" b="1" dirty="0" smtClean="0">
                <a:solidFill>
                  <a:srgbClr val="002060"/>
                </a:solidFill>
              </a:rPr>
              <a:t>Килиманджаро – это не гора, а … (вулкан)</a:t>
            </a:r>
          </a:p>
          <a:p>
            <a:pPr>
              <a:buFont typeface="Wingdings" pitchFamily="2" charset="2"/>
              <a:buChar char="§"/>
            </a:pPr>
            <a:r>
              <a:rPr lang="ru-RU" sz="1400" b="1" dirty="0" smtClean="0">
                <a:solidFill>
                  <a:srgbClr val="002060"/>
                </a:solidFill>
              </a:rPr>
              <a:t>Банан  – это не дерево, а … (трава)</a:t>
            </a:r>
          </a:p>
          <a:p>
            <a:pPr>
              <a:buFont typeface="Wingdings" pitchFamily="2" charset="2"/>
              <a:buChar char="§"/>
            </a:pPr>
            <a:r>
              <a:rPr lang="ru-RU" sz="1400" b="1" dirty="0" smtClean="0">
                <a:solidFill>
                  <a:srgbClr val="002060"/>
                </a:solidFill>
              </a:rPr>
              <a:t>Баобаб – это не трава, а… (дерево)</a:t>
            </a:r>
          </a:p>
          <a:p>
            <a:pPr>
              <a:buNone/>
            </a:pPr>
            <a:endParaRPr lang="ru-RU" sz="1400" b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i="1" dirty="0" smtClean="0">
                <a:solidFill>
                  <a:srgbClr val="002060"/>
                </a:solidFill>
              </a:rPr>
              <a:t>				Автор </a:t>
            </a:r>
            <a:r>
              <a:rPr lang="ru-RU" sz="1400" b="1" i="1" dirty="0" err="1" smtClean="0">
                <a:solidFill>
                  <a:srgbClr val="002060"/>
                </a:solidFill>
              </a:rPr>
              <a:t>Мараховская</a:t>
            </a:r>
            <a:r>
              <a:rPr lang="ru-RU" sz="1400" b="1" i="1" dirty="0" smtClean="0">
                <a:solidFill>
                  <a:srgbClr val="002060"/>
                </a:solidFill>
              </a:rPr>
              <a:t> Татьяна, 3 класс</a:t>
            </a:r>
          </a:p>
          <a:p>
            <a:pPr>
              <a:buNone/>
            </a:pPr>
            <a:endParaRPr lang="ru-RU" sz="1400" b="1" i="1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spc="0" dirty="0" smtClean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Загадки</a:t>
            </a:r>
            <a:r>
              <a:rPr lang="en-US" b="1" cap="all" spc="0" dirty="0" smtClean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en-US" b="1" cap="all" spc="0" dirty="0" smtClean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900" y="1285853"/>
            <a:ext cx="6172200" cy="750099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Нахмурится, насупится, 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В слезы ударится,-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От нее ничего не останется. (туча)</a:t>
            </a:r>
          </a:p>
          <a:p>
            <a:pPr>
              <a:buNone/>
            </a:pPr>
            <a:r>
              <a:rPr lang="ru-RU" sz="1400" b="1" i="1" dirty="0" smtClean="0">
                <a:solidFill>
                  <a:srgbClr val="002060"/>
                </a:solidFill>
              </a:rPr>
              <a:t>		</a:t>
            </a:r>
            <a:r>
              <a:rPr lang="ru-RU" sz="1400" b="1" i="1" dirty="0" err="1" smtClean="0">
                <a:solidFill>
                  <a:srgbClr val="002060"/>
                </a:solidFill>
              </a:rPr>
              <a:t>Рязапова</a:t>
            </a:r>
            <a:r>
              <a:rPr lang="ru-RU" sz="1400" b="1" i="1" dirty="0" smtClean="0">
                <a:solidFill>
                  <a:srgbClr val="002060"/>
                </a:solidFill>
              </a:rPr>
              <a:t> Мария, 3 класс</a:t>
            </a:r>
            <a:endParaRPr lang="ru-RU" sz="1400" b="1" i="1" dirty="0">
              <a:solidFill>
                <a:srgbClr val="002060"/>
              </a:solidFill>
            </a:endParaRPr>
          </a:p>
          <a:p>
            <a:pPr>
              <a:buNone/>
            </a:pPr>
            <a:endParaRPr lang="ru-RU" sz="1400" b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				Идет по соломе – не шуршит,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				Идет по воде -  не тонет,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				Идет по огню - не горит. (тень)</a:t>
            </a:r>
          </a:p>
          <a:p>
            <a:pPr>
              <a:buNone/>
            </a:pPr>
            <a:r>
              <a:rPr lang="ru-RU" sz="1400" b="1" i="1" dirty="0" smtClean="0">
                <a:solidFill>
                  <a:srgbClr val="002060"/>
                </a:solidFill>
              </a:rPr>
              <a:t>					</a:t>
            </a:r>
            <a:r>
              <a:rPr lang="ru-RU" sz="1400" b="1" i="1" dirty="0" err="1" smtClean="0">
                <a:solidFill>
                  <a:srgbClr val="002060"/>
                </a:solidFill>
              </a:rPr>
              <a:t>Рязапова</a:t>
            </a:r>
            <a:r>
              <a:rPr lang="ru-RU" sz="1400" b="1" i="1" dirty="0" smtClean="0">
                <a:solidFill>
                  <a:srgbClr val="002060"/>
                </a:solidFill>
              </a:rPr>
              <a:t> Мария, 3 класс</a:t>
            </a:r>
          </a:p>
          <a:p>
            <a:pPr>
              <a:buNone/>
            </a:pPr>
            <a:endParaRPr lang="ru-RU" sz="1400" b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Белым цветет,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Зеленым висит,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Красным падает.(яблоко)</a:t>
            </a:r>
          </a:p>
          <a:p>
            <a:pPr>
              <a:buNone/>
            </a:pPr>
            <a:r>
              <a:rPr lang="ru-RU" sz="1400" b="1" i="1" dirty="0" smtClean="0">
                <a:solidFill>
                  <a:srgbClr val="002060"/>
                </a:solidFill>
              </a:rPr>
              <a:t>		</a:t>
            </a:r>
            <a:r>
              <a:rPr lang="ru-RU" sz="1400" b="1" i="1" dirty="0" err="1" smtClean="0">
                <a:solidFill>
                  <a:srgbClr val="002060"/>
                </a:solidFill>
              </a:rPr>
              <a:t>Рязапова</a:t>
            </a:r>
            <a:r>
              <a:rPr lang="ru-RU" sz="1400" b="1" i="1" dirty="0" smtClean="0">
                <a:solidFill>
                  <a:srgbClr val="002060"/>
                </a:solidFill>
              </a:rPr>
              <a:t> Мария, 3 класс</a:t>
            </a:r>
          </a:p>
          <a:p>
            <a:pPr>
              <a:buNone/>
            </a:pPr>
            <a:endParaRPr lang="ru-RU" sz="1400" b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				От одного очага весь свет греется. 						(солнце)</a:t>
            </a:r>
          </a:p>
          <a:p>
            <a:pPr>
              <a:buNone/>
            </a:pPr>
            <a:r>
              <a:rPr lang="ru-RU" sz="1400" b="1" i="1" dirty="0" smtClean="0">
                <a:solidFill>
                  <a:srgbClr val="002060"/>
                </a:solidFill>
              </a:rPr>
              <a:t>					</a:t>
            </a:r>
            <a:r>
              <a:rPr lang="ru-RU" sz="1400" b="1" i="1" dirty="0" err="1" smtClean="0">
                <a:solidFill>
                  <a:srgbClr val="002060"/>
                </a:solidFill>
              </a:rPr>
              <a:t>Рязапова</a:t>
            </a:r>
            <a:r>
              <a:rPr lang="ru-RU" sz="1400" b="1" i="1" dirty="0" smtClean="0">
                <a:solidFill>
                  <a:srgbClr val="002060"/>
                </a:solidFill>
              </a:rPr>
              <a:t> Мария, 3 класс</a:t>
            </a:r>
          </a:p>
          <a:p>
            <a:pPr>
              <a:buNone/>
            </a:pPr>
            <a:endParaRPr lang="ru-RU" sz="1400" b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Рук и ног у него нет,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А всех трясет и качает. (ветер)</a:t>
            </a:r>
          </a:p>
          <a:p>
            <a:pPr>
              <a:buNone/>
            </a:pPr>
            <a:r>
              <a:rPr lang="ru-RU" sz="1400" b="1" i="1" dirty="0" smtClean="0">
                <a:solidFill>
                  <a:srgbClr val="002060"/>
                </a:solidFill>
              </a:rPr>
              <a:t>		</a:t>
            </a:r>
            <a:r>
              <a:rPr lang="ru-RU" sz="1400" b="1" i="1" dirty="0" err="1" smtClean="0">
                <a:solidFill>
                  <a:srgbClr val="002060"/>
                </a:solidFill>
              </a:rPr>
              <a:t>Рязапова</a:t>
            </a:r>
            <a:r>
              <a:rPr lang="ru-RU" sz="1400" b="1" i="1" dirty="0" smtClean="0">
                <a:solidFill>
                  <a:srgbClr val="002060"/>
                </a:solidFill>
              </a:rPr>
              <a:t> Мария, 3 класс</a:t>
            </a:r>
          </a:p>
          <a:p>
            <a:pPr>
              <a:buNone/>
            </a:pPr>
            <a:endParaRPr lang="ru-RU" sz="1400" b="1" i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				Маленькая девчонка,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				Где ходит,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				Там за ней синяя нить бежит. (ручка)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					</a:t>
            </a:r>
            <a:r>
              <a:rPr lang="ru-RU" sz="1400" b="1" i="1" dirty="0" smtClean="0">
                <a:solidFill>
                  <a:srgbClr val="002060"/>
                </a:solidFill>
              </a:rPr>
              <a:t>Доценко </a:t>
            </a:r>
            <a:r>
              <a:rPr lang="ru-RU" sz="1400" b="1" i="1" dirty="0">
                <a:solidFill>
                  <a:srgbClr val="002060"/>
                </a:solidFill>
              </a:rPr>
              <a:t>Е</a:t>
            </a:r>
            <a:r>
              <a:rPr lang="ru-RU" sz="1400" b="1" i="1" dirty="0" smtClean="0">
                <a:solidFill>
                  <a:srgbClr val="002060"/>
                </a:solidFill>
              </a:rPr>
              <a:t>катерина, 2 класс</a:t>
            </a:r>
          </a:p>
          <a:p>
            <a:pPr>
              <a:buNone/>
            </a:pPr>
            <a:endParaRPr lang="ru-RU" sz="1400" b="1" dirty="0">
              <a:solidFill>
                <a:srgbClr val="002060"/>
              </a:solidFill>
            </a:endParaRPr>
          </a:p>
          <a:p>
            <a:pPr>
              <a:buNone/>
            </a:pPr>
            <a:endParaRPr lang="ru-RU" sz="1400" b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en-US" sz="1400" b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i="1" dirty="0" smtClean="0">
                <a:solidFill>
                  <a:srgbClr val="002060"/>
                </a:solidFill>
              </a:rPr>
              <a:t> 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i="1" dirty="0" smtClean="0">
                <a:solidFill>
                  <a:srgbClr val="002060"/>
                </a:solidFill>
              </a:rPr>
              <a:t> 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400" b="1" i="1" dirty="0" smtClean="0"/>
              <a:t> </a:t>
            </a:r>
            <a:endParaRPr lang="en-US" sz="1400" dirty="0" smtClean="0"/>
          </a:p>
          <a:p>
            <a:pPr>
              <a:buNone/>
            </a:pPr>
            <a:r>
              <a:rPr lang="ru-RU" sz="1400" b="1" i="1" dirty="0" smtClean="0"/>
              <a:t> </a:t>
            </a:r>
            <a:endParaRPr lang="en-US" sz="1400" dirty="0" smtClean="0"/>
          </a:p>
          <a:p>
            <a:pPr>
              <a:buNone/>
            </a:pPr>
            <a:r>
              <a:rPr lang="ru-RU" sz="1400" b="1" i="1" dirty="0" smtClean="0"/>
              <a:t> </a:t>
            </a:r>
            <a:endParaRPr lang="en-US" sz="1400" dirty="0" smtClean="0"/>
          </a:p>
          <a:p>
            <a:pPr>
              <a:buNone/>
            </a:pPr>
            <a:r>
              <a:rPr lang="ru-RU" sz="1400" b="1" i="1" dirty="0" smtClean="0"/>
              <a:t> </a:t>
            </a:r>
            <a:endParaRPr lang="en-US" sz="1400" dirty="0" smtClean="0"/>
          </a:p>
          <a:p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spc="0" dirty="0" smtClean="0">
                <a:ln/>
                <a:solidFill>
                  <a:srgbClr val="0066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Считалки</a:t>
            </a:r>
            <a:r>
              <a:rPr lang="en-US" b="1" cap="all" spc="0" dirty="0" smtClean="0">
                <a:ln/>
                <a:solidFill>
                  <a:srgbClr val="0066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en-US" b="1" cap="all" spc="0" dirty="0" smtClean="0">
                <a:ln/>
                <a:solidFill>
                  <a:srgbClr val="0066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900" y="1285853"/>
            <a:ext cx="6172200" cy="750099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Считалки с заданными словами: </a:t>
            </a:r>
            <a:r>
              <a:rPr lang="ru-RU" sz="1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рысь-брысь</a:t>
            </a: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 глаз-алмаз</a:t>
            </a:r>
          </a:p>
          <a:p>
            <a:pPr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Раз, два, три, четыре, пять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Как – то рысь пошла гулять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И, прищурив хитрый глаз,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За вороной погналась.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Ты вороне помоги,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Сыром птичку примани. 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Пусть немножко отдохнет,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Ну а рысь домой пойдет.</a:t>
            </a:r>
          </a:p>
          <a:p>
            <a:pPr>
              <a:buNone/>
            </a:pPr>
            <a:r>
              <a:rPr lang="ru-RU" sz="1600" b="1" i="1" dirty="0" smtClean="0">
                <a:solidFill>
                  <a:schemeClr val="accent3">
                    <a:lumMod val="50000"/>
                  </a:schemeClr>
                </a:solidFill>
              </a:rPr>
              <a:t>			Елистратова Анастасия, 3 класс</a:t>
            </a:r>
          </a:p>
          <a:p>
            <a:pPr>
              <a:buNone/>
            </a:pPr>
            <a:endParaRPr lang="ru-RU" sz="16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None/>
            </a:pPr>
            <a:endParaRPr lang="ru-RU" sz="16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None/>
            </a:pPr>
            <a:endParaRPr lang="ru-RU" sz="16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Рысь играет на баяне,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Тигр пусть – на барабане,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Ты играешь на трубе.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Раз- глаз, мир – сыр.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Если станешь помогать,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Будем вместе мы играть!</a:t>
            </a:r>
          </a:p>
          <a:p>
            <a:pPr>
              <a:buNone/>
            </a:pPr>
            <a:r>
              <a:rPr lang="ru-RU" sz="1600" b="1" i="1" dirty="0" smtClean="0">
                <a:solidFill>
                  <a:schemeClr val="accent3">
                    <a:lumMod val="50000"/>
                  </a:schemeClr>
                </a:solidFill>
              </a:rPr>
              <a:t>	</a:t>
            </a:r>
            <a:r>
              <a:rPr lang="ru-RU" sz="1600" b="1" i="1" dirty="0" err="1" smtClean="0">
                <a:solidFill>
                  <a:schemeClr val="accent3">
                    <a:lumMod val="50000"/>
                  </a:schemeClr>
                </a:solidFill>
              </a:rPr>
              <a:t>Колезнева</a:t>
            </a:r>
            <a:r>
              <a:rPr lang="ru-RU" sz="1600" b="1" i="1" dirty="0" smtClean="0">
                <a:solidFill>
                  <a:schemeClr val="accent3">
                    <a:lumMod val="50000"/>
                  </a:schemeClr>
                </a:solidFill>
              </a:rPr>
              <a:t> Надежда, 3 класс</a:t>
            </a:r>
          </a:p>
          <a:p>
            <a:pPr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Documents and Settings\Даша\Рабочий стол\фотки мамы\мама\DSC0298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86" y="5643570"/>
            <a:ext cx="3214710" cy="2486028"/>
          </a:xfrm>
          <a:prstGeom prst="ribbon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spc="0" dirty="0" smtClean="0">
                <a:ln/>
                <a:solidFill>
                  <a:srgbClr val="0066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Считалки</a:t>
            </a:r>
            <a:r>
              <a:rPr lang="en-US" b="1" cap="all" spc="0" dirty="0" smtClean="0">
                <a:ln/>
                <a:solidFill>
                  <a:srgbClr val="0066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en-US" b="1" cap="all" spc="0" dirty="0" smtClean="0">
                <a:ln/>
                <a:solidFill>
                  <a:srgbClr val="0066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900" y="1285853"/>
            <a:ext cx="6172200" cy="750099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Считалки с заданными словами: </a:t>
            </a:r>
            <a:r>
              <a:rPr lang="ru-RU" sz="1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рысь-брысь</a:t>
            </a: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 глаз-алмаз</a:t>
            </a:r>
          </a:p>
          <a:p>
            <a:pPr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Глаз – алмаз,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Сыр – до дыр,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Пусть ты будешь командир!	</a:t>
            </a:r>
            <a:r>
              <a:rPr lang="ru-RU" sz="1600" b="1" i="1" dirty="0" smtClean="0">
                <a:solidFill>
                  <a:schemeClr val="accent3">
                    <a:lumMod val="50000"/>
                  </a:schemeClr>
                </a:solidFill>
              </a:rPr>
              <a:t>		</a:t>
            </a:r>
          </a:p>
          <a:p>
            <a:pPr>
              <a:buNone/>
            </a:pPr>
            <a:r>
              <a:rPr lang="ru-RU" sz="1600" b="1" i="1" dirty="0" smtClean="0">
                <a:solidFill>
                  <a:schemeClr val="accent3">
                    <a:lumMod val="50000"/>
                  </a:schemeClr>
                </a:solidFill>
              </a:rPr>
              <a:t>				Денисенко  Максим, 3 класс</a:t>
            </a:r>
          </a:p>
          <a:p>
            <a:pPr>
              <a:buNone/>
            </a:pPr>
            <a:endParaRPr lang="ru-RU" sz="16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Раз, два, три, четыре, пять-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Рысь отправилась гулять.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Пусть твой глаз увидит сыр,-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Станет он, как целый мир.</a:t>
            </a:r>
          </a:p>
          <a:p>
            <a:pPr>
              <a:buNone/>
            </a:pPr>
            <a:r>
              <a:rPr lang="ru-RU" sz="1600" b="1" i="1" dirty="0" smtClean="0">
                <a:solidFill>
                  <a:schemeClr val="accent3">
                    <a:lumMod val="50000"/>
                  </a:schemeClr>
                </a:solidFill>
              </a:rPr>
              <a:t>	</a:t>
            </a:r>
            <a:r>
              <a:rPr lang="ru-RU" sz="1600" b="1" i="1" dirty="0" err="1" smtClean="0">
                <a:solidFill>
                  <a:schemeClr val="accent3">
                    <a:lumMod val="50000"/>
                  </a:schemeClr>
                </a:solidFill>
              </a:rPr>
              <a:t>Стеканова</a:t>
            </a:r>
            <a:r>
              <a:rPr lang="ru-RU" sz="1600" b="1" i="1" dirty="0" smtClean="0">
                <a:solidFill>
                  <a:schemeClr val="accent3">
                    <a:lumMod val="50000"/>
                  </a:schemeClr>
                </a:solidFill>
              </a:rPr>
              <a:t> Ксения, 3 класс</a:t>
            </a:r>
          </a:p>
          <a:p>
            <a:pPr>
              <a:buNone/>
            </a:pPr>
            <a:endParaRPr lang="ru-RU" sz="16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Пусть ты будешь глаз – это раз,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Пусть ты будешь рысь – это два,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Пусть ты будешь сыр – это три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Выходи из игры.</a:t>
            </a:r>
          </a:p>
          <a:p>
            <a:pPr>
              <a:buNone/>
            </a:pPr>
            <a:r>
              <a:rPr lang="ru-RU" sz="1600" b="1" i="1" dirty="0" smtClean="0">
                <a:solidFill>
                  <a:schemeClr val="accent3">
                    <a:lumMod val="50000"/>
                  </a:schemeClr>
                </a:solidFill>
              </a:rPr>
              <a:t>		Шишкина Ольга, 3 класс</a:t>
            </a:r>
          </a:p>
          <a:p>
            <a:pPr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Documents and Settings\Даша\Рабочий стол\фотки мамы\мама\DSC0298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86" y="5643570"/>
            <a:ext cx="3214710" cy="2486028"/>
          </a:xfrm>
          <a:prstGeom prst="ribbon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:\26 октября\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57356"/>
            <a:ext cx="6858000" cy="728664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643050" y="214282"/>
            <a:ext cx="458093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Малые жанры</a:t>
            </a:r>
          </a:p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страшилки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2">
                  <a:lumMod val="2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8802" y="8501090"/>
            <a:ext cx="2430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Художник Томин Егор </a:t>
            </a:r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1034</TotalTime>
  <Words>883</Words>
  <Application>Microsoft Office PowerPoint</Application>
  <PresentationFormat>Экран (4:3)</PresentationFormat>
  <Paragraphs>766</Paragraphs>
  <Slides>51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Тема Office</vt:lpstr>
      <vt:lpstr>Презентация PowerPoint</vt:lpstr>
      <vt:lpstr>Презентация PowerPoint</vt:lpstr>
      <vt:lpstr>Загадки </vt:lpstr>
      <vt:lpstr>Загадки </vt:lpstr>
      <vt:lpstr>Загадки </vt:lpstr>
      <vt:lpstr>Загадки </vt:lpstr>
      <vt:lpstr>Считалки </vt:lpstr>
      <vt:lpstr>Считалки </vt:lpstr>
      <vt:lpstr>Презентация PowerPoint</vt:lpstr>
      <vt:lpstr>страшилки</vt:lpstr>
      <vt:lpstr>Презентация PowerPoint</vt:lpstr>
      <vt:lpstr>путаницы </vt:lpstr>
      <vt:lpstr>путаницы </vt:lpstr>
      <vt:lpstr>Презентация PowerPoint</vt:lpstr>
      <vt:lpstr>небылицы </vt:lpstr>
      <vt:lpstr>Презентация PowerPoint</vt:lpstr>
      <vt:lpstr>сказки </vt:lpstr>
      <vt:lpstr>сказки </vt:lpstr>
      <vt:lpstr>сказки </vt:lpstr>
      <vt:lpstr>сказки </vt:lpstr>
      <vt:lpstr>сказки </vt:lpstr>
      <vt:lpstr>Презентация PowerPoint</vt:lpstr>
      <vt:lpstr>басни </vt:lpstr>
      <vt:lpstr>Презентация PowerPoint</vt:lpstr>
      <vt:lpstr>хокку </vt:lpstr>
      <vt:lpstr>хокку </vt:lpstr>
      <vt:lpstr>Прием  «одушевление» </vt:lpstr>
      <vt:lpstr>Сочинение  «Осенняя пора» </vt:lpstr>
      <vt:lpstr>Сочинение  «Первый снег» </vt:lpstr>
      <vt:lpstr>Сочинение  «первый снег» </vt:lpstr>
      <vt:lpstr>Собственное творчество </vt:lpstr>
      <vt:lpstr>«Все на одну букву» </vt:lpstr>
      <vt:lpstr> Фантастическая азбука </vt:lpstr>
      <vt:lpstr>Фантастическая азбука</vt:lpstr>
      <vt:lpstr>Фантастическая азбука</vt:lpstr>
      <vt:lpstr>Фантастическая азбука</vt:lpstr>
      <vt:lpstr>Фантастическая азбука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Игра «Отвечай быстро»</vt:lpstr>
      <vt:lpstr>Игра «Отвечай быстро»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мама</dc:creator>
  <cp:lastModifiedBy>мамик</cp:lastModifiedBy>
  <cp:revision>130</cp:revision>
  <dcterms:created xsi:type="dcterms:W3CDTF">2009-10-31T03:40:19Z</dcterms:created>
  <dcterms:modified xsi:type="dcterms:W3CDTF">2012-05-13T07:36:56Z</dcterms:modified>
</cp:coreProperties>
</file>