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66" r:id="rId6"/>
    <p:sldId id="265" r:id="rId7"/>
    <p:sldId id="267" r:id="rId8"/>
    <p:sldId id="268" r:id="rId9"/>
    <p:sldId id="270" r:id="rId10"/>
    <p:sldId id="269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21461"/>
            <a:ext cx="2895600" cy="365125"/>
          </a:xfrm>
        </p:spPr>
        <p:txBody>
          <a:bodyPr/>
          <a:lstStyle/>
          <a:p>
            <a:r>
              <a:rPr lang="en-US" dirty="0" smtClean="0"/>
              <a:t>corowina.ucoz.com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70497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BF0D-D48F-43FD-B0A5-1485BE51AD92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BF0D-D48F-43FD-B0A5-1485BE51AD92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9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zluga.ru/potrb/%D0%91%D0%B8%D0%BE%D0%B3%D1%80%D0%B0%D1%84%D0%B8%D1%8F+%D0%9F%D0%B8%D1%84%D0%B0%D0%B3%D0%BE%D1%80%D0%B0.%0B%D0%98%D1%81%D1%82%D0%BE%D1%80%D0%B8%D1%8F+%D1%82%D0%B5%D0%BE%D1%80%D0%B5%D0%BC%D1%8B+%D0%9F%D0%B8%D1%84%D0%B0%D0%B3%D0%BE%D1%80%D0%B0.%0B%D0%9F%D1%80%D0%B8%D0%BC%D0%B5%D0%BD%D0%B5%D0%BD%D0%B8%D0%B5+%D1%82%D0%B5%D0%BE%D1%80%D0%B5%D0%BC%D1%8B+%D0%9F%D0%B8%D1%84%D0%B0%D0%B3%D0%BE%D1%80%D0%B0+%D0%BD%D0%B0+%D0%BF%D1%80%D0%B0%D0%BA%D1%82%D0%B8%D0%BA%D0%B5.+%0B%D0%97%D0%BD%D0%B0%D1%87%D0%B5%D0%BD%D0%B8%D0%B5+%D1%82%D0%B5%D0%BE%D1%80%D0%B5%D0%BC%D1%8B+%D0%9F%D0%B8%D1%84%D0%B0%D0%B3%D0%BE%D1%80%D0%B0.+%D0%A0%D1%83%D0%BA%D0%BE%D0%B2%D0%BE%D0%B4%D0%B8%D1%82%D0%B5%D0%BB%D1%8C+%D0%BF%D1%80%D0%BE%D0%B5%D0%BA%D1%82%D0%B0%3A+%D0%96%D0%B8%D1%80%D1%8F%D0%BA%D0%BE%D0%B2%D0%B0+%D0%9E%D0%BB%D1%8C%D0%B3%D0%B0+%D0%90%D0%BB%D0%B5%D0%BA%D1%81%D0%B5%D0%B5%D0%B2%D0%BD%D0%B0b/img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7" t="23275" r="58095" b="24999"/>
          <a:stretch/>
        </p:blipFill>
        <p:spPr bwMode="auto">
          <a:xfrm>
            <a:off x="611560" y="836712"/>
            <a:ext cx="3528392" cy="38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900igr.net/up/datas/112451/0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4" t="14562" r="2660" b="33201"/>
          <a:stretch/>
        </p:blipFill>
        <p:spPr bwMode="auto">
          <a:xfrm>
            <a:off x="4860032" y="2129507"/>
            <a:ext cx="3616475" cy="38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4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ый треугольник 1"/>
          <p:cNvSpPr/>
          <p:nvPr/>
        </p:nvSpPr>
        <p:spPr>
          <a:xfrm>
            <a:off x="1025606" y="1046630"/>
            <a:ext cx="3168352" cy="1872208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297339" y="2527440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40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339" y="2527440"/>
                <a:ext cx="612068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9000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853698" y="2959800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2,5 см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5606" y="2527440"/>
            <a:ext cx="4320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5940152" y="2959800"/>
            <a:ext cx="2419672" cy="2855068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7463205" y="5410644"/>
                <a:ext cx="6120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7</a:t>
                </a:r>
                <a:r>
                  <a:rPr lang="ru-RU" dirty="0" smtClean="0"/>
                  <a:t>0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05" y="5410644"/>
                <a:ext cx="61206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921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36296" y="4061291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 см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5410644"/>
            <a:ext cx="43204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Верно ли что: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412776"/>
            <a:ext cx="4040188" cy="4896544"/>
          </a:xfrm>
        </p:spPr>
        <p:txBody>
          <a:bodyPr>
            <a:normAutofit/>
          </a:bodyPr>
          <a:lstStyle/>
          <a:p>
            <a:r>
              <a:rPr lang="ru-RU" dirty="0"/>
              <a:t>Внешний угол треугольника называется угол, вертикальный с углом </a:t>
            </a:r>
            <a:r>
              <a:rPr lang="ru-RU" dirty="0" smtClean="0"/>
              <a:t>треугольника</a:t>
            </a:r>
          </a:p>
          <a:p>
            <a:r>
              <a:rPr lang="ru-RU" dirty="0" smtClean="0"/>
              <a:t>Треугольник </a:t>
            </a:r>
            <a:r>
              <a:rPr lang="ru-RU" dirty="0"/>
              <a:t>с углами 40, 100 и 40 будет </a:t>
            </a:r>
            <a:r>
              <a:rPr lang="ru-RU" dirty="0" smtClean="0"/>
              <a:t>равнобедренным</a:t>
            </a:r>
          </a:p>
          <a:p>
            <a:r>
              <a:rPr lang="ru-RU" dirty="0"/>
              <a:t>Существует треугольник, в котором медиана является и биссектрисой и высотой </a:t>
            </a:r>
            <a:endParaRPr lang="ru-RU" dirty="0" smtClean="0"/>
          </a:p>
          <a:p>
            <a:r>
              <a:rPr lang="ru-RU" dirty="0"/>
              <a:t>В треугольнике сумма углов равна 280</a:t>
            </a:r>
            <a:r>
              <a:rPr lang="ru-RU" baseline="30000" dirty="0"/>
              <a:t>0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1412776"/>
            <a:ext cx="4041775" cy="4896544"/>
          </a:xfrm>
        </p:spPr>
        <p:txBody>
          <a:bodyPr/>
          <a:lstStyle/>
          <a:p>
            <a:pPr lvl="0"/>
            <a:r>
              <a:rPr lang="ru-RU" dirty="0"/>
              <a:t>Нет. Угол, смежный с внутренним углом треугольника, называется внешним </a:t>
            </a:r>
            <a:r>
              <a:rPr lang="ru-RU" dirty="0" smtClean="0"/>
              <a:t>углом</a:t>
            </a:r>
            <a:endParaRPr lang="ru-RU" dirty="0"/>
          </a:p>
          <a:p>
            <a:r>
              <a:rPr lang="ru-RU" dirty="0" smtClean="0"/>
              <a:t> Да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Да, </a:t>
            </a:r>
            <a:r>
              <a:rPr lang="ru-RU" dirty="0" smtClean="0"/>
              <a:t>равносторонний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Неверно, 180</a:t>
            </a:r>
            <a:r>
              <a:rPr lang="ru-RU" baseline="30000" dirty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61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Вычислите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5388"/>
            <a:ext cx="7056784" cy="533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7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 урока: </a:t>
            </a:r>
            <a:r>
              <a:rPr lang="ru-RU" dirty="0" smtClean="0"/>
              <a:t>«Прямоугольный </a:t>
            </a:r>
            <a:r>
              <a:rPr lang="ru-RU" dirty="0"/>
              <a:t>треугольник»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08104" y="5028467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28.02.2019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5544616" cy="542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826844">
            <a:off x="2519773" y="250433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Гипотенуза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17504" y="263255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Катет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310436" y="596208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Катет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55702" y="404664"/>
            <a:ext cx="48240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Сторону прямоугольного треугольника, противолежащую прямому углу называют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гипотенузой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Стороны, прилежащие к прямому углу называют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катетами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1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Признак равенства прямоугольных треугольников по гипотенузе и катету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Если </a:t>
            </a:r>
            <a:r>
              <a:rPr lang="ru-RU" dirty="0"/>
              <a:t>катет и гипотенуза одного прямоугольного треугольника соответственно равны катету и гипотенузе другого прямоугольного треугольника, то такие треугольники равны.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31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Признак равенства прямоугольных треугольников по гипотенузе и катету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903" y="1484784"/>
            <a:ext cx="7992888" cy="395128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катет и гипотенуза одного прямоугольного треугольника соответственно равны катету и гипотенузе другого прямоугольного треугольника, то такие треугольники равны.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60920" r="50573" b="24182"/>
          <a:stretch/>
        </p:blipFill>
        <p:spPr bwMode="auto">
          <a:xfrm>
            <a:off x="827584" y="3284984"/>
            <a:ext cx="748552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Объект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39552" y="692696"/>
                <a:ext cx="8074223" cy="432048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ru-RU" sz="2000" u="sng" dirty="0" smtClean="0"/>
                  <a:t>Дано: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 ∆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 smtClean="0">
                          <a:latin typeface="Cambria Math"/>
                        </a:rPr>
                        <m:t>⦟</m:t>
                      </m:r>
                      <m:r>
                        <a:rPr lang="ru-RU" sz="2000" b="0" i="1" smtClean="0">
                          <a:latin typeface="Cambria Math"/>
                        </a:rPr>
                        <m:t>С=⦟</m:t>
                      </m:r>
                      <m:sSub>
                        <m:sSubPr>
                          <m:ctrlPr>
                            <a:rPr lang="ru-RU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ru-RU" sz="2000" b="0" i="1" smtClean="0">
                          <a:latin typeface="Cambria Math"/>
                        </a:rPr>
                        <m:t>=90</m:t>
                      </m:r>
                      <m:r>
                        <a:rPr lang="ru-RU" sz="2000" b="0" i="1" smtClean="0">
                          <a:latin typeface="Cambria Math"/>
                          <a:ea typeface="Cambria Math"/>
                        </a:rPr>
                        <m:t>°</m:t>
                      </m:r>
                    </m:oMath>
                  </m:oMathPara>
                </a14:m>
                <a:endParaRPr lang="ru-RU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𝐴𝐵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𝐴</m:t>
                      </m:r>
                      <m:r>
                        <a:rPr lang="en-US" sz="2000" b="0" i="1" smtClean="0">
                          <a:latin typeface="Cambria Math"/>
                        </a:rPr>
                        <m:t>𝐶</m:t>
                      </m:r>
                      <m:r>
                        <a:rPr lang="en-US" sz="20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ru-RU" sz="2000" u="sng" dirty="0" smtClean="0">
                    <a:ea typeface="Cambria Math"/>
                  </a:rPr>
                  <a:t>Доказать:</a:t>
                </a:r>
                <a:r>
                  <a:rPr lang="ru-RU" sz="20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u="sng" dirty="0" smtClean="0"/>
                  <a:t>Доказательство:</a:t>
                </a:r>
              </a:p>
              <a:p>
                <a:pPr marL="0" indent="0">
                  <a:buNone/>
                </a:pPr>
                <a:r>
                  <a:rPr lang="ru-RU" sz="2000" dirty="0" smtClean="0"/>
                  <a:t>Расположим треугольники</a:t>
                </a:r>
                <a:r>
                  <a:rPr lang="ru-RU" sz="20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 и 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так, чтобы вершина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ru-RU" sz="2000" dirty="0" smtClean="0"/>
                  <a:t> совместилась с вершиной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, </a:t>
                </a:r>
                <a:r>
                  <a:rPr lang="ru-RU" sz="2000" dirty="0"/>
                  <a:t>вершина </a:t>
                </a:r>
                <a:r>
                  <a:rPr lang="ru-RU" sz="2000" dirty="0" smtClean="0"/>
                  <a:t>𝐶 с вершиной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, а точки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ru-RU" sz="2000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 лежали в разных полуплоскостях относительно прямой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.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Имеем: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</a:rPr>
                      <m:t>⦟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r>
                      <a:rPr lang="en-US" sz="2000" b="0" i="1" smtClean="0">
                        <a:latin typeface="Cambria Math"/>
                      </a:rPr>
                      <m:t>+⦟</m:t>
                    </m:r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=90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°+90°=180°</m:t>
                    </m:r>
                    <m:r>
                      <a:rPr lang="ru-RU" sz="20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ru-RU" sz="2000" b="0" i="1" dirty="0" smtClean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ea typeface="Cambria Math"/>
                        <a:sym typeface="Symbol"/>
                      </a:rPr>
                      <m:t></m:t>
                    </m:r>
                    <m:r>
                      <a:rPr lang="ru-RU" sz="2000" i="1">
                        <a:latin typeface="Cambria Math"/>
                      </a:rPr>
                      <m:t>⦟</m:t>
                    </m:r>
                    <m:r>
                      <a:rPr lang="en-US" sz="2000" b="0" i="1" smtClean="0"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sz="2000" dirty="0" smtClean="0"/>
                  <a:t>развернутый </a:t>
                </a:r>
                <a:r>
                  <a:rPr lang="ru-RU" sz="2000" dirty="0" smtClean="0">
                    <a:sym typeface="Symbol"/>
                  </a:rPr>
                  <a:t> точки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en-US" sz="2000" b="0" i="0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лежат на одной прямой </a:t>
                </a:r>
              </a:p>
              <a:p>
                <a:pPr>
                  <a:buFont typeface="Symbol"/>
                  <a:buChar char="Þ"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  <a:sym typeface="Symbol"/>
                      </a:rPr>
                      <m:t>∆</m:t>
                    </m:r>
                    <m:r>
                      <a:rPr lang="en-US" sz="2000" i="1">
                        <a:latin typeface="Cambria Math"/>
                      </a:rPr>
                      <m:t>𝐵</m:t>
                    </m:r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- равнобедренный: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ru-RU" sz="2000" dirty="0" smtClean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 - стороны;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 - высота</a:t>
                </a:r>
              </a:p>
              <a:p>
                <a:pPr>
                  <a:buFont typeface="Symbol"/>
                  <a:buChar char="Þ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/>
                  <a:t> </a:t>
                </a:r>
                <a:r>
                  <a:rPr lang="ru-RU" sz="2000" dirty="0" smtClean="0"/>
                  <a:t>- медиана </a:t>
                </a:r>
                <a:r>
                  <a:rPr lang="ru-RU" sz="2000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𝐵</m:t>
                    </m:r>
                  </m:oMath>
                </a14:m>
                <a:r>
                  <a:rPr lang="ru-RU" sz="2000" dirty="0" smtClean="0"/>
                  <a:t>=</a:t>
                </a:r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Следовательно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000" dirty="0" smtClean="0"/>
                  <a:t> равны по третьему признаку равенства треугольников.</a:t>
                </a:r>
              </a:p>
              <a:p>
                <a:pPr>
                  <a:buFont typeface="Symbol"/>
                  <a:buChar char="Þ"/>
                </a:pPr>
                <a:endParaRPr lang="ru-RU" sz="2000" dirty="0" smtClean="0"/>
              </a:p>
              <a:p>
                <a:pPr>
                  <a:buFont typeface="Symbol"/>
                  <a:buChar char="Þ"/>
                </a:pPr>
                <a:endParaRPr lang="ru-RU" sz="2000" dirty="0" smtClean="0"/>
              </a:p>
            </p:txBody>
          </p:sp>
        </mc:Choice>
        <mc:Fallback>
          <p:sp>
            <p:nvSpPr>
              <p:cNvPr id="6" name="Объек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39552" y="692696"/>
                <a:ext cx="8074223" cy="4320480"/>
              </a:xfrm>
              <a:blipFill rotWithShape="1">
                <a:blip r:embed="rId2"/>
                <a:stretch>
                  <a:fillRect l="-755" t="-1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9" t="60920" r="50573" b="24182"/>
          <a:stretch/>
        </p:blipFill>
        <p:spPr bwMode="auto">
          <a:xfrm>
            <a:off x="2195736" y="4949963"/>
            <a:ext cx="462341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2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470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Верно ли что:</vt:lpstr>
      <vt:lpstr>Вычислите</vt:lpstr>
      <vt:lpstr>Тема урока: «Прямоугольный треугольник»</vt:lpstr>
      <vt:lpstr>Презентация PowerPoint</vt:lpstr>
      <vt:lpstr>Признак равенства прямоугольных треугольников по гипотенузе и катету</vt:lpstr>
      <vt:lpstr>Признак равенства прямоугольных треугольников по гипотенузе и катету</vt:lpstr>
      <vt:lpstr>Презентация PowerPoint</vt:lpstr>
      <vt:lpstr>Практическое задание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Татьяна</cp:lastModifiedBy>
  <cp:revision>18</cp:revision>
  <dcterms:created xsi:type="dcterms:W3CDTF">2012-11-25T06:05:07Z</dcterms:created>
  <dcterms:modified xsi:type="dcterms:W3CDTF">2019-02-27T14:03:46Z</dcterms:modified>
</cp:coreProperties>
</file>