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9" r:id="rId14"/>
    <p:sldId id="270" r:id="rId15"/>
    <p:sldId id="268" r:id="rId16"/>
    <p:sldId id="271" r:id="rId17"/>
    <p:sldId id="273" r:id="rId18"/>
    <p:sldId id="272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7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71EC-5CC8-4672-8203-5374DF112564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95D0-2A35-4E4B-BCC1-E757B84086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71EC-5CC8-4672-8203-5374DF112564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95D0-2A35-4E4B-BCC1-E757B84086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71EC-5CC8-4672-8203-5374DF112564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95D0-2A35-4E4B-BCC1-E757B84086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71EC-5CC8-4672-8203-5374DF112564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95D0-2A35-4E4B-BCC1-E757B84086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71EC-5CC8-4672-8203-5374DF112564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95D0-2A35-4E4B-BCC1-E757B84086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71EC-5CC8-4672-8203-5374DF112564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95D0-2A35-4E4B-BCC1-E757B84086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71EC-5CC8-4672-8203-5374DF112564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95D0-2A35-4E4B-BCC1-E757B84086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71EC-5CC8-4672-8203-5374DF112564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95D0-2A35-4E4B-BCC1-E757B84086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71EC-5CC8-4672-8203-5374DF112564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95D0-2A35-4E4B-BCC1-E757B84086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71EC-5CC8-4672-8203-5374DF112564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95D0-2A35-4E4B-BCC1-E757B84086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71EC-5CC8-4672-8203-5374DF112564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95D0-2A35-4E4B-BCC1-E757B84086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D71EC-5CC8-4672-8203-5374DF112564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195D0-2A35-4E4B-BCC1-E757B84086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071678"/>
            <a:ext cx="5357850" cy="2143140"/>
          </a:xfrm>
        </p:spPr>
        <p:txBody>
          <a:bodyPr>
            <a:normAutofit/>
          </a:bodyPr>
          <a:lstStyle/>
          <a:p>
            <a:r>
              <a:rPr lang="ru-RU" sz="3600" b="1" cap="all" dirty="0">
                <a:latin typeface="Georgia" pitchFamily="18" charset="0"/>
              </a:rPr>
              <a:t>Сложное </a:t>
            </a:r>
            <a:r>
              <a:rPr lang="ru-RU" sz="3600" b="1" cap="all" dirty="0" smtClean="0">
                <a:latin typeface="Georgia" pitchFamily="18" charset="0"/>
              </a:rPr>
              <a:t/>
            </a:r>
            <a:br>
              <a:rPr lang="ru-RU" sz="3600" b="1" cap="all" dirty="0" smtClean="0">
                <a:latin typeface="Georgia" pitchFamily="18" charset="0"/>
              </a:rPr>
            </a:br>
            <a:r>
              <a:rPr lang="ru-RU" sz="3600" b="1" cap="all" dirty="0" smtClean="0">
                <a:latin typeface="Georgia" pitchFamily="18" charset="0"/>
              </a:rPr>
              <a:t>предложение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clipbts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1736" y="1920955"/>
            <a:ext cx="4677481" cy="4937045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428605"/>
            <a:ext cx="8229600" cy="1357322"/>
          </a:xfr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algn="ctr">
              <a:buNone/>
            </a:pPr>
            <a:r>
              <a:rPr lang="ru-RU" dirty="0">
                <a:latin typeface="Georgia" pitchFamily="18" charset="0"/>
              </a:rPr>
              <a:t>Простые предложения в составе сложноподчинённого </a:t>
            </a:r>
            <a:r>
              <a:rPr lang="ru-RU" dirty="0" smtClean="0">
                <a:latin typeface="Georgia" pitchFamily="18" charset="0"/>
              </a:rPr>
              <a:t>неравноправны: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2143116"/>
            <a:ext cx="1694695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Georgia" pitchFamily="18" charset="0"/>
              </a:rPr>
              <a:t>главное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28992" y="2786058"/>
            <a:ext cx="5307863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Georgia" pitchFamily="18" charset="0"/>
              </a:rPr>
              <a:t>зависимое  (придаточное).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4500570"/>
            <a:ext cx="8501122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  главного  можно  задать  вопрос   к  придаточному 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Анфиса поняла  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(что?), 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что они пролетают  над фронтом. 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Я хочу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(чего?),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чтобы вы были хозяевами неба.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10800000" flipV="1">
            <a:off x="2857488" y="1785926"/>
            <a:ext cx="1857388" cy="6429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3" idx="2"/>
            <a:endCxn id="5" idx="0"/>
          </p:cNvCxnSpPr>
          <p:nvPr/>
        </p:nvCxnSpPr>
        <p:spPr>
          <a:xfrm rot="16200000" flipH="1">
            <a:off x="4884533" y="1587666"/>
            <a:ext cx="1000131" cy="13966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642918"/>
            <a:ext cx="8429684" cy="548324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схемах сложноподчинённых предложений главное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предложение обозначается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 квадратными  скобками,  а 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придаточное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круглыми.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1)   [—=] .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...).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2)   [—==] ,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чтобы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...).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3)  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Когда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...), 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[=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   [...,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где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...), —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=]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Схемы показывают, что придаточные предложения могут стоять перед главным, после него и в середине главного.</a:t>
            </a:r>
          </a:p>
        </p:txBody>
      </p:sp>
      <p:pic>
        <p:nvPicPr>
          <p:cNvPr id="4" name="Рисунок 3" descr="clipdaispom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1559814"/>
            <a:ext cx="2428891" cy="34408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latin typeface="Georgia" pitchFamily="18" charset="0"/>
              </a:rPr>
              <a:t>Укажите сложные предложения (знаки препинания не расставлены).</a:t>
            </a:r>
            <a:endParaRPr lang="ru-RU" sz="24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186766" cy="454344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Прекратился дождь и выплыло из-за туч солнышко.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  Дождевые капли падали на землю и шлепали по листьям.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  Кораблик весело плыл по ручейку и малыш бежал за ним.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 Морозы стали слабеть и начал падать мелкий снежок.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  Ветер не давал снежинкам опуститься на землю и кружил их в воздухе.  </a:t>
            </a:r>
          </a:p>
          <a:p>
            <a:endParaRPr lang="ru-RU" dirty="0"/>
          </a:p>
        </p:txBody>
      </p:sp>
      <p:pic>
        <p:nvPicPr>
          <p:cNvPr id="4" name="Рисунок 3" descr="ndg13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50" y="5218074"/>
            <a:ext cx="2786050" cy="1639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latin typeface="Georgia" pitchFamily="18" charset="0"/>
              </a:rPr>
              <a:t>Укажите сложные предложения (знаки препинания не расставлены).</a:t>
            </a:r>
            <a:endParaRPr lang="ru-RU" sz="24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  Пассажирский пароход идет навстречу и гудит и эхо гудка прячется в лесу.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  Стадо пасется невдалеке и издали оно кажется игрушечным.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  Был уже весенний месяц март а по ночам еще трещали морозы.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  Тучка была небольшая а разразилась большим дождем.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Вода в реке не замерзла а только покрылась тонкой корочкой.</a:t>
            </a:r>
          </a:p>
          <a:p>
            <a:endParaRPr lang="ru-RU" dirty="0"/>
          </a:p>
        </p:txBody>
      </p:sp>
      <p:pic>
        <p:nvPicPr>
          <p:cNvPr id="4" name="Рисунок 3" descr="ndg13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5260124"/>
            <a:ext cx="2714612" cy="1597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latin typeface="Georgia" pitchFamily="18" charset="0"/>
              </a:rPr>
              <a:t>Укажите сложные предложения (знаки препинания не расставлены).</a:t>
            </a:r>
            <a:endParaRPr lang="ru-RU" sz="24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  Вода в реке еще не замерзла и там еще плавают утки.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  Журавли собираются в стаи и скоро улетят в теплые края.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  Дни стали короче а ночи длиннее.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  Капли дождя нудно стучали в окна и разгоняли прохожих по домам.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  Ночь стояла звездная и мы легко продвигались по лесу без фонаря.</a:t>
            </a:r>
          </a:p>
          <a:p>
            <a:endParaRPr lang="ru-RU" dirty="0"/>
          </a:p>
        </p:txBody>
      </p:sp>
      <p:pic>
        <p:nvPicPr>
          <p:cNvPr id="4" name="Рисунок 3" descr="clipgoofgu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41409" y="3500438"/>
            <a:ext cx="1902590" cy="3357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ru-RU" sz="3600" b="1" dirty="0" smtClean="0">
                <a:latin typeface="Georgia" pitchFamily="18" charset="0"/>
              </a:rPr>
              <a:t>Составьте схемы предложений</a:t>
            </a:r>
            <a:endParaRPr lang="ru-RU" sz="3600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8632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514350" indent="-514350"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Бежит заяц по полю, а след за ним тянется. 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(В. Бианки)  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 Я увидел, что выпал снег. 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 Летом будет хороший урожай трав, если в апреле на заливных лугах стоит вода. 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4) Как-то раз Кот узнал, что король собирается на прогулку по берегу реки. 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(Ш. Перро) 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5) Во всем сестры спрашивали совета у Золушки, потому что у нее был хороший вкус. 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(Ш. Перро)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ru-RU" sz="3200" dirty="0" smtClean="0">
                <a:latin typeface="Georgia" pitchFamily="18" charset="0"/>
              </a:rPr>
              <a:t>Спишите, расставьте знаки препинания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 Потянул свежий  ветерок  и  белая туча  вскоре зав..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локла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г..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ризонт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2) Когда мы проснулись солнце уже поднялось высоко. 3) Я заметил что мои спутники устали. 4) Весенний лес не смолкает ни на минуту и ухо ловит невольно каждый звук. 5) Солнце уже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скрылос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и длинные тени быстро надвигались со стороны леса.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lipgoofgu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5" y="4714884"/>
            <a:ext cx="1214414" cy="21431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ru-RU" sz="3200" dirty="0" smtClean="0">
                <a:latin typeface="Georgia" pitchFamily="18" charset="0"/>
              </a:rPr>
              <a:t>Спишите, расставьте знаки препинания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1) Потянул свежий  ветерок,  и  белая туча  вскоре заволокла горизонт.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[    ],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[    ].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2) Когда мы проснулись, солнце уже поднялось высоко.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Когда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), [    ].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3) Я заметил, что мои спутники устали.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[    ]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4) Весенний лес не смолкает ни на минуту, и ухо ловит невольно каждый звук.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[    ],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[    ].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5) Солнце уже скрылось, и длинные тени быстро надвигались со стороны леса.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[    ],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[    ].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liptigcr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94479" y="4286256"/>
            <a:ext cx="2249521" cy="2571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500306"/>
            <a:ext cx="7015154" cy="1143000"/>
          </a:xfrm>
        </p:spPr>
        <p:txBody>
          <a:bodyPr>
            <a:noAutofit/>
          </a:bodyPr>
          <a:lstStyle/>
          <a:p>
            <a:pPr algn="l"/>
            <a:r>
              <a:rPr lang="ru-RU" sz="8000" b="1" dirty="0" smtClean="0">
                <a:latin typeface="Georgia" pitchFamily="18" charset="0"/>
              </a:rPr>
              <a:t>Тест</a:t>
            </a:r>
            <a:endParaRPr lang="ru-RU" sz="8000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Georgia" pitchFamily="18" charset="0"/>
              </a:rPr>
              <a:t>1. Какие предложения являются простыми? (Знаки препинания не расставлены.)</a:t>
            </a:r>
            <a:endParaRPr lang="ru-RU" sz="28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А. На этой вырубке можно было прочитать всю жизнь леса в её разнообразии.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Б. Ребята пошли в лес и набрали полную корзину ягод.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В. Стояла зима и яблони около дома утопали в снегу.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Г. Гости разъехались дом опустел.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а) Б, В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б) А, Б, В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в) В, Г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г) А, Б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lipdonbooks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3357562"/>
            <a:ext cx="2788165" cy="3500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1011222"/>
          </a:xfrm>
          <a:solidFill>
            <a:srgbClr val="FFCC99">
              <a:alpha val="28000"/>
            </a:srgbClr>
          </a:solidFill>
          <a:ln w="28575"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ru-RU" sz="3200" dirty="0">
                <a:latin typeface="Georgia" pitchFamily="18" charset="0"/>
              </a:rPr>
              <a:t>Вставьте пропущенные буквы.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115328" cy="197167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	Ворох 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листь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..в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сухих  все  с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льней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в..селей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горает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(?)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ся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  тр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..щит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пыла..т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костер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57158" y="3786190"/>
            <a:ext cx="850112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Сложное или простое это предложение? Как вы определили?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Как связаны между собой части сложного предложения?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Объясните постановку запятой перед союзом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Рассмотрите первую часть сложного предложения. Есть ли в ней однородные члены предложения? Поставьте необходимые знаки препинания.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Рассмотрите вторую часть сложного предложения. Есть ли в ней однородные члены предложения? Нужно ли между ними поставить запятую? Обоснуйте.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3200" dirty="0" smtClean="0">
                <a:latin typeface="Georgia" pitchFamily="18" charset="0"/>
              </a:rPr>
              <a:t>2. Укажите простое нераспространённое предложение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1468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А) Птицы закричали и сразу умолкли.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Б) Птицы закричали и умолкли.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В) Птицы на ветках закричали и умолкли.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Г) Стая перелётных птиц закричала и умолкла.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pan14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3879992"/>
            <a:ext cx="2714612" cy="29780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3200" dirty="0">
                <a:latin typeface="Georgia" pitchFamily="18" charset="0"/>
              </a:rPr>
              <a:t>3</a:t>
            </a:r>
            <a:r>
              <a:rPr lang="ru-RU" sz="3200" dirty="0" smtClean="0">
                <a:latin typeface="Georgia" pitchFamily="18" charset="0"/>
              </a:rPr>
              <a:t>. Укажите, на месте каких цифр в предложениях должны стоять запятые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Солнце снова выглянуло из-за туч (1) и осветило луг. Солнце выглянуло из-за туч (2) на  улице по-прежнему было холодно. Поют жаворонки (3) щебечут клесты (4) суетятся на пруду гуси.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	а) 2, 3, 4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	б) 1, 2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	в) 3, 4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	г) 1, 2, 3, 4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june73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9454" y="3500438"/>
            <a:ext cx="1951463" cy="3357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3200" dirty="0">
                <a:latin typeface="Georgia" pitchFamily="18" charset="0"/>
              </a:rPr>
              <a:t>4</a:t>
            </a:r>
            <a:r>
              <a:rPr lang="ru-RU" sz="3200" dirty="0" smtClean="0">
                <a:latin typeface="Georgia" pitchFamily="18" charset="0"/>
              </a:rPr>
              <a:t>. Укажите, на месте каких цифр в предложениях должны стоять запятые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Речка (1) которая виднелась вдали (2) очень обрадовала путешественников. Наступил март (3) всё чаще по утрам пели птицы.</a:t>
            </a: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а) 1, 2, 3</a:t>
            </a: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б) 1, 2</a:t>
            </a: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в) 1, 3</a:t>
            </a: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г) 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lipmickp2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50" y="3125784"/>
            <a:ext cx="2786050" cy="3732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ru-RU" sz="3200" dirty="0">
                <a:latin typeface="Georgia" pitchFamily="18" charset="0"/>
              </a:rPr>
              <a:t>5</a:t>
            </a:r>
            <a:r>
              <a:rPr lang="ru-RU" sz="3200" dirty="0" smtClean="0">
                <a:latin typeface="Georgia" pitchFamily="18" charset="0"/>
              </a:rPr>
              <a:t>. Какие предложения являются сложными? (Знаки препинания не расставлены.)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55455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А) Уже в одиннадцатом веке важной частью церкви на Руси являлись монастыри.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Б) Они имелись во всех крупных городах и их число достигало трёхсот.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В) Монастыри служили примером благочестия и их существование и праведная жизнь его обитателей служила защитой области или города от бедствий.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Г) Для средней полосы особо чтимым монастырём была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Троице-Сергиевская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лавра.</a:t>
            </a:r>
          </a:p>
          <a:p>
            <a:pPr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а) Б, Г			в) Б, В</a:t>
            </a:r>
          </a:p>
          <a:p>
            <a:pPr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б) А, Г			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 В, Г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pan12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1558" y="4714884"/>
            <a:ext cx="1482441" cy="21431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3200" dirty="0" smtClean="0">
                <a:latin typeface="Georgia" pitchFamily="18" charset="0"/>
              </a:rPr>
              <a:t>6. Укажите, на месте каких цифр в предложениях должны стоять запятые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 доме стояла тишина (1) но вскоре проснулась Даша (2) и поставила самовар. На поляне росли фиалки (3) а также цвела земляника.</a:t>
            </a:r>
          </a:p>
          <a:p>
            <a:pPr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а) 1, 2, 3</a:t>
            </a: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б) 2, 3</a:t>
            </a: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в) 1, 3</a:t>
            </a: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г) 1, 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lipminniecompu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3429000"/>
            <a:ext cx="3343893" cy="3286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3200" dirty="0">
                <a:latin typeface="Georgia" pitchFamily="18" charset="0"/>
              </a:rPr>
              <a:t>7</a:t>
            </a:r>
            <a:r>
              <a:rPr lang="ru-RU" sz="3200" dirty="0" smtClean="0">
                <a:latin typeface="Georgia" pitchFamily="18" charset="0"/>
              </a:rPr>
              <a:t>. Укажите верную характеристику предложения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 этом сыром и прохладном уголке среди густой бузины и белой акации высоко поднимался тополь.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предложение простое, распространённое, осложнённое однородными членами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предложение простое, нераспространённое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предложение простое, распространённое,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неосложнённое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Г)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предложение сложное, состоящее из двух грамматических основ, соединённых союзом И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lipgoofgu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8119" y="2571744"/>
            <a:ext cx="1585881" cy="2798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3200" dirty="0">
                <a:latin typeface="Georgia" pitchFamily="18" charset="0"/>
              </a:rPr>
              <a:t>8</a:t>
            </a:r>
            <a:r>
              <a:rPr lang="ru-RU" sz="3200" dirty="0" smtClean="0">
                <a:latin typeface="Georgia" pitchFamily="18" charset="0"/>
              </a:rPr>
              <a:t>. Укажите простое предложение. (Знаки препинания не расставлены.)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А) Сад был великолепен и особенно его украшали кусты разноцветной буйно цветущей сирени.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Б) Когда солнце село все собрались на террасе.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В) В лесу росли грибы и дети набрали целые корзины.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Г) Пушкин собирал песни и сказки и в Одессе и в Кишинёве и в Псковской губернии.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lipminniecheer21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9461" y="4214818"/>
            <a:ext cx="2214539" cy="2643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2400" dirty="0">
                <a:latin typeface="Georgia" pitchFamily="18" charset="0"/>
              </a:rPr>
              <a:t>9</a:t>
            </a:r>
            <a:r>
              <a:rPr lang="ru-RU" sz="2400" dirty="0" smtClean="0">
                <a:latin typeface="Georgia" pitchFamily="18" charset="0"/>
              </a:rPr>
              <a:t>. Укажите сложное предложение, части которого соединены союзом И. (Знаки препинания не расставлены.)</a:t>
            </a:r>
            <a:endParaRPr lang="ru-RU" sz="24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А) Надо и знать и любить и беречь свою землю.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Б) Море ловит стрелы молний и в своей пучине гасит.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В) Осень раздевает лес и студит воду.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Г) День выпал тёплый и кое-где в последний раз зардела рябина.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fev34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3834" y="4834944"/>
            <a:ext cx="1500166" cy="2023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ru-RU" sz="3200" dirty="0" smtClean="0">
                <a:latin typeface="Georgia" pitchFamily="18" charset="0"/>
              </a:rPr>
              <a:t>10. Укажите верное объяснение постановки запятой (или её отсутствия) в предложении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Солнце уже выбралось выше леса ( ) и ярко блестело на траве.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предложение простое, с однородными членами, соединёнными неповторяющимся союзом И, поэтому перед союзом И запятая нужна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предложение простое, с однородными членами, соединёнными неповторяющимся союзом И, поэтому перед союзом И запятая не нужна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предложение сложное, перед союзом И нужна запятая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Г)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предложение сложное, перед союзом И нужна не запятая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4875e_df8c1bbb_L.jp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42852"/>
            <a:ext cx="5143536" cy="6349207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43570" y="285728"/>
            <a:ext cx="2857520" cy="548324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514350" indent="-514350" algn="ctr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</a:t>
            </a:r>
          </a:p>
          <a:p>
            <a:pPr marL="514350" indent="-514350" algn="ctr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</a:t>
            </a:r>
          </a:p>
          <a:p>
            <a:pPr marL="514350" indent="-514350" algn="ctr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pPr marL="514350" indent="-514350" algn="ctr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pPr marL="514350" indent="-514350" algn="ctr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 marL="514350" indent="-514350" algn="ctr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 marL="514350" indent="-514350" algn="ctr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pPr marL="514350" indent="-514350" algn="ctr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</a:t>
            </a:r>
          </a:p>
          <a:p>
            <a:pPr marL="514350" indent="-514350" algn="ctr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</a:t>
            </a:r>
          </a:p>
          <a:p>
            <a:pPr marL="514350" indent="-514350" algn="ctr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</a:t>
            </a:r>
          </a:p>
          <a:p>
            <a:pPr marL="514350" indent="-514350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lipbts cop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357430"/>
            <a:ext cx="3857860" cy="4071942"/>
          </a:xfrm>
          <a:prstGeom prst="rect">
            <a:avLst/>
          </a:prstGeom>
        </p:spPr>
      </p:pic>
      <p:pic>
        <p:nvPicPr>
          <p:cNvPr id="7" name="Рисунок 6" descr="0_4877e_72ee3f3_L.jp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14744" y="4643446"/>
            <a:ext cx="3785460" cy="2214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58204" cy="548324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b="1" dirty="0">
                <a:latin typeface="Georgia" pitchFamily="18" charset="0"/>
              </a:rPr>
              <a:t>Предложения, состоящие из нескольких простых, называются сложными:</a:t>
            </a:r>
            <a:endParaRPr lang="ru-RU" dirty="0">
              <a:latin typeface="Georgia" pitchFamily="18" charset="0"/>
            </a:endParaRPr>
          </a:p>
          <a:p>
            <a:pPr>
              <a:buNone/>
            </a:pPr>
            <a:r>
              <a:rPr lang="ru-RU" u="dbl" dirty="0">
                <a:latin typeface="Times New Roman" pitchFamily="18" charset="0"/>
                <a:cs typeface="Times New Roman" pitchFamily="18" charset="0"/>
              </a:rPr>
              <a:t>Катятся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 ядра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   </a:t>
            </a:r>
            <a:r>
              <a:rPr lang="ru-RU" u="dbl" dirty="0">
                <a:latin typeface="Times New Roman" pitchFamily="18" charset="0"/>
                <a:cs typeface="Times New Roman" pitchFamily="18" charset="0"/>
              </a:rPr>
              <a:t>свищут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 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пули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  </a:t>
            </a:r>
            <a:r>
              <a:rPr lang="ru-RU" u="dbl" dirty="0">
                <a:latin typeface="Times New Roman" pitchFamily="18" charset="0"/>
                <a:cs typeface="Times New Roman" pitchFamily="18" charset="0"/>
              </a:rPr>
              <a:t>нависли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  хладные 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штыки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А. Пушкин.)</a:t>
            </a:r>
          </a:p>
          <a:p>
            <a:pPr>
              <a:buNone/>
            </a:pPr>
            <a:r>
              <a:rPr lang="ru-RU" u="dbl" dirty="0">
                <a:latin typeface="Times New Roman" pitchFamily="18" charset="0"/>
                <a:cs typeface="Times New Roman" pitchFamily="18" charset="0"/>
              </a:rPr>
              <a:t>Блеснула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молния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u="dbl" dirty="0">
                <a:latin typeface="Times New Roman" pitchFamily="18" charset="0"/>
                <a:cs typeface="Times New Roman" pitchFamily="18" charset="0"/>
              </a:rPr>
              <a:t>загремел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гром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u="sng" dirty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dbl" dirty="0">
                <a:latin typeface="Times New Roman" pitchFamily="18" charset="0"/>
                <a:cs typeface="Times New Roman" pitchFamily="18" charset="0"/>
              </a:rPr>
              <a:t>не знал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что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твой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отец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dbl" dirty="0">
                <a:latin typeface="Times New Roman" pitchFamily="18" charset="0"/>
                <a:cs typeface="Times New Roman" pitchFamily="18" charset="0"/>
              </a:rPr>
              <a:t>играет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виолончели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(И.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Тургенев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lipdonbooks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3159938"/>
            <a:ext cx="2945577" cy="36980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arch21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67993" y="1298222"/>
            <a:ext cx="5032833" cy="5559777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5"/>
            <a:ext cx="8401080" cy="17859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b="1" dirty="0">
                <a:latin typeface="Georgia" pitchFamily="18" charset="0"/>
              </a:rPr>
              <a:t>Основные средства связи простых предложений в сложные — это интонация и союзы.</a:t>
            </a:r>
            <a:endParaRPr lang="ru-RU" dirty="0">
              <a:latin typeface="Georgia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4572008"/>
            <a:ext cx="3684022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Georgia" pitchFamily="18" charset="0"/>
              </a:rPr>
              <a:t>бессоюзные </a:t>
            </a:r>
            <a:endParaRPr lang="ru-RU" sz="4000" dirty="0"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72132" y="4572008"/>
            <a:ext cx="2667718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Georgia" pitchFamily="18" charset="0"/>
              </a:rPr>
              <a:t>союзные</a:t>
            </a:r>
            <a:endParaRPr lang="ru-RU" sz="4000" dirty="0"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2428868"/>
            <a:ext cx="6357982" cy="830997"/>
          </a:xfrm>
          <a:prstGeom prst="rect">
            <a:avLst/>
          </a:prstGeom>
          <a:solidFill>
            <a:srgbClr val="FFCC9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latin typeface="Georgia" pitchFamily="18" charset="0"/>
              </a:rPr>
              <a:t>В зависимости от средств связи сложные предложения делятся на </a:t>
            </a:r>
            <a:endParaRPr lang="ru-RU" sz="2400" dirty="0">
              <a:latin typeface="Georgia" pitchFamily="18" charset="0"/>
            </a:endParaRPr>
          </a:p>
        </p:txBody>
      </p:sp>
      <p:cxnSp>
        <p:nvCxnSpPr>
          <p:cNvPr id="9" name="Прямая со стрелкой 8"/>
          <p:cNvCxnSpPr>
            <a:stCxn id="6" idx="2"/>
            <a:endCxn id="4" idx="0"/>
          </p:cNvCxnSpPr>
          <p:nvPr/>
        </p:nvCxnSpPr>
        <p:spPr>
          <a:xfrm rot="5400000">
            <a:off x="2890249" y="2854537"/>
            <a:ext cx="1312143" cy="21227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endCxn id="5" idx="0"/>
          </p:cNvCxnSpPr>
          <p:nvPr/>
        </p:nvCxnSpPr>
        <p:spPr>
          <a:xfrm>
            <a:off x="4643438" y="3286124"/>
            <a:ext cx="2262553" cy="12858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an15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1548284"/>
            <a:ext cx="5848916" cy="53097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  <a:ln w="952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>
            <a:normAutofit/>
          </a:bodyPr>
          <a:lstStyle/>
          <a:p>
            <a:r>
              <a:rPr lang="ru-RU" sz="3200" b="1" u="sng" dirty="0">
                <a:latin typeface="Georgia" pitchFamily="18" charset="0"/>
              </a:rPr>
              <a:t>Союзные предложения</a:t>
            </a:r>
            <a:r>
              <a:rPr lang="ru-RU" sz="3200" b="1" dirty="0">
                <a:latin typeface="Georgia" pitchFamily="18" charset="0"/>
              </a:rPr>
              <a:t> делятся в свою очередь на 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2000240"/>
            <a:ext cx="461857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Georgia" pitchFamily="18" charset="0"/>
              </a:rPr>
              <a:t>сложносочинённые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000364" y="3143248"/>
            <a:ext cx="571504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70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сложноподчинённые</a:t>
            </a:r>
            <a:endParaRPr kumimoji="0" lang="ru-RU" sz="3200" b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857256"/>
          </a:xfr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Georgia" pitchFamily="18" charset="0"/>
              </a:rPr>
              <a:t/>
            </a:r>
            <a:br>
              <a:rPr lang="ru-RU" sz="3600" b="1" dirty="0" smtClean="0">
                <a:latin typeface="Georgia" pitchFamily="18" charset="0"/>
              </a:rPr>
            </a:br>
            <a:r>
              <a:rPr lang="ru-RU" sz="3600" b="1" dirty="0" smtClean="0">
                <a:latin typeface="Georgia" pitchFamily="18" charset="0"/>
              </a:rPr>
              <a:t>Сложносочинённые </a:t>
            </a:r>
            <a:r>
              <a:rPr lang="ru-RU" sz="3600" b="1" dirty="0">
                <a:latin typeface="Georgia" pitchFamily="18" charset="0"/>
              </a:rPr>
              <a:t>предложения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7209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Простые    предложения    в    сложносочинённых   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соединяются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между собой при помощи интонации и союзов 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др.: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1)  Все силы </a:t>
            </a:r>
            <a:r>
              <a:rPr lang="ru-RU" u="dbl" dirty="0">
                <a:latin typeface="Times New Roman" pitchFamily="18" charset="0"/>
                <a:cs typeface="Times New Roman" pitchFamily="18" charset="0"/>
              </a:rPr>
              <a:t>отдам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для счастья Отчизны, и сердцем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dbl" dirty="0">
                <a:latin typeface="Times New Roman" pitchFamily="18" charset="0"/>
                <a:cs typeface="Times New Roman" pitchFamily="18" charset="0"/>
              </a:rPr>
              <a:t>буду отважен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u="dbl" dirty="0">
                <a:latin typeface="Times New Roman" pitchFamily="18" charset="0"/>
                <a:cs typeface="Times New Roman" pitchFamily="18" charset="0"/>
              </a:rPr>
              <a:t>чист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   (С.   Гребенников.)  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2)  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Труд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всегда </a:t>
            </a:r>
            <a:r>
              <a:rPr lang="ru-RU" u="dbl" dirty="0">
                <a:latin typeface="Times New Roman" pitchFamily="18" charset="0"/>
                <a:cs typeface="Times New Roman" pitchFamily="18" charset="0"/>
              </a:rPr>
              <a:t>даёт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  а лень только </a:t>
            </a:r>
            <a:r>
              <a:rPr lang="ru-RU" u="dbl" dirty="0">
                <a:latin typeface="Times New Roman" pitchFamily="18" charset="0"/>
                <a:cs typeface="Times New Roman" pitchFamily="18" charset="0"/>
              </a:rPr>
              <a:t>берёт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  (Пословица.)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Мир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dbl" dirty="0">
                <a:latin typeface="Times New Roman" pitchFamily="18" charset="0"/>
                <a:cs typeface="Times New Roman" pitchFamily="18" charset="0"/>
              </a:rPr>
              <a:t>разноязычен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но все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люди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одинаково </a:t>
            </a:r>
            <a:r>
              <a:rPr lang="ru-RU" u="dbl" dirty="0">
                <a:latin typeface="Times New Roman" pitchFamily="18" charset="0"/>
                <a:cs typeface="Times New Roman" pitchFamily="18" charset="0"/>
              </a:rPr>
              <a:t>плачут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одинаково </a:t>
            </a:r>
            <a:r>
              <a:rPr lang="ru-RU" u="dbl" dirty="0">
                <a:latin typeface="Times New Roman" pitchFamily="18" charset="0"/>
                <a:cs typeface="Times New Roman" pitchFamily="18" charset="0"/>
              </a:rPr>
              <a:t>смеются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  (Ю. Бондарев.)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4) Прозрачный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лес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один </a:t>
            </a:r>
            <a:r>
              <a:rPr lang="ru-RU" u="dbl" dirty="0">
                <a:latin typeface="Times New Roman" pitchFamily="18" charset="0"/>
                <a:cs typeface="Times New Roman" pitchFamily="18" charset="0"/>
              </a:rPr>
              <a:t>чернеет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и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ель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сквозь иней </a:t>
            </a:r>
            <a:r>
              <a:rPr lang="ru-RU" u="dbl" dirty="0">
                <a:latin typeface="Times New Roman" pitchFamily="18" charset="0"/>
                <a:cs typeface="Times New Roman" pitchFamily="18" charset="0"/>
              </a:rPr>
              <a:t>зеленеет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и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речка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подо льдом </a:t>
            </a:r>
            <a:r>
              <a:rPr lang="ru-RU" u="dbl" dirty="0">
                <a:latin typeface="Times New Roman" pitchFamily="18" charset="0"/>
                <a:cs typeface="Times New Roman" pitchFamily="18" charset="0"/>
              </a:rPr>
              <a:t>блестит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  (А. Пушкин.) </a:t>
            </a:r>
          </a:p>
          <a:p>
            <a:pPr>
              <a:buNone/>
            </a:pPr>
            <a:r>
              <a:rPr lang="ru-RU" b="1" dirty="0"/>
              <a:t> </a:t>
            </a:r>
            <a:endParaRPr lang="ru-RU" dirty="0"/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latin typeface="Georgia" pitchFamily="18" charset="0"/>
              </a:rPr>
              <a:t>Спишите, расставьте знаки препинания, составьте схемы предложений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742950" indent="-742950">
              <a:buAutoNum type="arabicParenR"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Осень наступила 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высохли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цветы 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гл..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дят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уныло голые кусты.  </a:t>
            </a:r>
            <a:r>
              <a:rPr lang="ru-RU" sz="3800" i="1" dirty="0">
                <a:latin typeface="Times New Roman" pitchFamily="18" charset="0"/>
                <a:cs typeface="Times New Roman" pitchFamily="18" charset="0"/>
              </a:rPr>
              <a:t>(А. Плещеев) </a:t>
            </a: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) Мальчики отыскали сухое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место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..селись 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на берегу и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..кинули 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удочки. </a:t>
            </a: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3) Ветки 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сле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ка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  шумели  от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ле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..кого  ветерка и  будто  ощупывали друг друга. </a:t>
            </a:r>
          </a:p>
          <a:p>
            <a:pPr marL="742950" indent="-742950"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) 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Ноч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.. 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прошла 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под большой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  чистой 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луной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  и  к утру лег  первый  снег. </a:t>
            </a:r>
            <a:r>
              <a:rPr lang="ru-RU" sz="3800" i="1" dirty="0">
                <a:latin typeface="Times New Roman" pitchFamily="18" charset="0"/>
                <a:cs typeface="Times New Roman" pitchFamily="18" charset="0"/>
              </a:rPr>
              <a:t>(М. Пришвин) </a:t>
            </a:r>
            <a:endParaRPr lang="ru-RU" sz="3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ru-RU" dirty="0" smtClean="0"/>
          </a:p>
          <a:p>
            <a:pPr>
              <a:buNone/>
            </a:pPr>
            <a:r>
              <a:rPr lang="ru-RU" dirty="0"/>
              <a:t> 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clipdaisflip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78411" y="3929066"/>
            <a:ext cx="1965589" cy="2714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ru-RU" sz="3200" b="1" dirty="0" smtClean="0">
                <a:latin typeface="Georgia" pitchFamily="18" charset="0"/>
              </a:rPr>
              <a:t>Проверяем</a:t>
            </a:r>
            <a:endParaRPr lang="ru-RU" sz="3200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1) Осень наступила, высохли цветы, и глядят уныло голые кусты.  </a:t>
            </a:r>
            <a:r>
              <a:rPr lang="ru-RU" sz="3800" i="1" dirty="0">
                <a:latin typeface="Times New Roman" pitchFamily="18" charset="0"/>
                <a:cs typeface="Times New Roman" pitchFamily="18" charset="0"/>
              </a:rPr>
              <a:t>(А. Плещеев) </a:t>
            </a:r>
            <a:endParaRPr lang="ru-RU" sz="3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800" i="1" dirty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Мальчики отыскали сухое место,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расселись 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на берегу и раскинули удочки. </a:t>
            </a:r>
          </a:p>
          <a:p>
            <a:pPr>
              <a:buNone/>
            </a:pP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) Ветки  слегка  шумели  от легкого  ветерка и  будто  ощупывали друг друга. </a:t>
            </a:r>
            <a:endParaRPr lang="ru-RU" sz="3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4)  Ночь прошла  под большой  чистой  луной,  и  к утру лег  первый  снег. </a:t>
            </a:r>
            <a:r>
              <a:rPr lang="ru-RU" sz="3800" i="1" dirty="0">
                <a:latin typeface="Times New Roman" pitchFamily="18" charset="0"/>
                <a:cs typeface="Times New Roman" pitchFamily="18" charset="0"/>
              </a:rPr>
              <a:t>(М. Пришвин) </a:t>
            </a:r>
            <a:endParaRPr lang="ru-RU" sz="3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ru-RU" dirty="0" smtClean="0"/>
          </a:p>
          <a:p>
            <a:pPr>
              <a:buNone/>
            </a:pPr>
            <a:r>
              <a:rPr lang="ru-RU" dirty="0"/>
              <a:t> 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clipdaisflip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93" y="3929065"/>
            <a:ext cx="2143108" cy="29597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Простые предложения в сложноподчинённых связаны друг с другом интонацией и союзами 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что, чтобы, потому что, если, когда, будто, как будто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др., а также местоимениями 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где, 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который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и др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rabicParenR"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Анфиса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dbl" dirty="0">
                <a:latin typeface="Times New Roman" pitchFamily="18" charset="0"/>
                <a:cs typeface="Times New Roman" pitchFamily="18" charset="0"/>
              </a:rPr>
              <a:t>поняла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они </a:t>
            </a:r>
            <a:r>
              <a:rPr lang="ru-RU" u="dbl" dirty="0">
                <a:latin typeface="Times New Roman" pitchFamily="18" charset="0"/>
                <a:cs typeface="Times New Roman" pitchFamily="18" charset="0"/>
              </a:rPr>
              <a:t>пролетают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фронтом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(К. Паустовский.)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u="dbl" dirty="0">
                <a:latin typeface="Times New Roman" pitchFamily="18" charset="0"/>
                <a:cs typeface="Times New Roman" pitchFamily="18" charset="0"/>
              </a:rPr>
              <a:t>хочу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вы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dbl" dirty="0">
                <a:latin typeface="Times New Roman" pitchFamily="18" charset="0"/>
                <a:cs typeface="Times New Roman" pitchFamily="18" charset="0"/>
              </a:rPr>
              <a:t>были хозяевами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неба. (Д.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Гранин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.)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Когда </a:t>
            </a:r>
            <a:r>
              <a:rPr lang="ru-RU" u="dbl" dirty="0">
                <a:latin typeface="Times New Roman" pitchFamily="18" charset="0"/>
                <a:cs typeface="Times New Roman" pitchFamily="18" charset="0"/>
              </a:rPr>
              <a:t>наступает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весна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u="dbl" dirty="0">
                <a:latin typeface="Times New Roman" pitchFamily="18" charset="0"/>
                <a:cs typeface="Times New Roman" pitchFamily="18" charset="0"/>
              </a:rPr>
              <a:t>молодеют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u="dbl" dirty="0" smtClean="0">
                <a:latin typeface="Times New Roman" pitchFamily="18" charset="0"/>
                <a:cs typeface="Times New Roman" pitchFamily="18" charset="0"/>
              </a:rPr>
              <a:t>краснеют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стволы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(С. Маршак.)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Там,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где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ветры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dbl" dirty="0">
                <a:latin typeface="Times New Roman" pitchFamily="18" charset="0"/>
                <a:cs typeface="Times New Roman" pitchFamily="18" charset="0"/>
              </a:rPr>
              <a:t>слизали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снег,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земля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 ночам гулко </a:t>
            </a:r>
            <a:r>
              <a:rPr lang="ru-RU" u="dbl" dirty="0">
                <a:latin typeface="Times New Roman" pitchFamily="18" charset="0"/>
                <a:cs typeface="Times New Roman" pitchFamily="18" charset="0"/>
              </a:rPr>
              <a:t>лопается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(М. Шолохов.)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Georgia" pitchFamily="18" charset="0"/>
              </a:rPr>
              <a:t/>
            </a:r>
            <a:br>
              <a:rPr lang="ru-RU" sz="3600" b="1" dirty="0" smtClean="0">
                <a:latin typeface="Georgia" pitchFamily="18" charset="0"/>
              </a:rPr>
            </a:br>
            <a:r>
              <a:rPr lang="ru-RU" sz="3600" b="1" dirty="0" smtClean="0">
                <a:latin typeface="Georgia" pitchFamily="18" charset="0"/>
              </a:rPr>
              <a:t>Сложноподчинённые </a:t>
            </a:r>
            <a:r>
              <a:rPr lang="ru-RU" sz="3600" b="1" dirty="0">
                <a:latin typeface="Georgia" pitchFamily="18" charset="0"/>
              </a:rPr>
              <a:t>предложения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860</Words>
  <Application>Microsoft Office PowerPoint</Application>
  <PresentationFormat>Экран (4:3)</PresentationFormat>
  <Paragraphs>165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Сложное  предложение </vt:lpstr>
      <vt:lpstr>Вставьте пропущенные буквы.</vt:lpstr>
      <vt:lpstr>Слайд 3</vt:lpstr>
      <vt:lpstr>Слайд 4</vt:lpstr>
      <vt:lpstr>Союзные предложения делятся в свою очередь на </vt:lpstr>
      <vt:lpstr> Сложносочинённые предложения </vt:lpstr>
      <vt:lpstr>Спишите, расставьте знаки препинания, составьте схемы предложений</vt:lpstr>
      <vt:lpstr>Проверяем</vt:lpstr>
      <vt:lpstr> Сложноподчинённые предложения </vt:lpstr>
      <vt:lpstr>Слайд 10</vt:lpstr>
      <vt:lpstr>Слайд 11</vt:lpstr>
      <vt:lpstr>Укажите сложные предложения (знаки препинания не расставлены).</vt:lpstr>
      <vt:lpstr>Укажите сложные предложения (знаки препинания не расставлены).</vt:lpstr>
      <vt:lpstr>Укажите сложные предложения (знаки препинания не расставлены).</vt:lpstr>
      <vt:lpstr>Составьте схемы предложений</vt:lpstr>
      <vt:lpstr>Спишите, расставьте знаки препинания</vt:lpstr>
      <vt:lpstr>Спишите, расставьте знаки препинания</vt:lpstr>
      <vt:lpstr>Тест</vt:lpstr>
      <vt:lpstr>1. Какие предложения являются простыми? (Знаки препинания не расставлены.)</vt:lpstr>
      <vt:lpstr>2. Укажите простое нераспространённое предложение</vt:lpstr>
      <vt:lpstr>3. Укажите, на месте каких цифр в предложениях должны стоять запятые</vt:lpstr>
      <vt:lpstr>4. Укажите, на месте каких цифр в предложениях должны стоять запятые</vt:lpstr>
      <vt:lpstr>5. Какие предложения являются сложными? (Знаки препинания не расставлены.)</vt:lpstr>
      <vt:lpstr>6. Укажите, на месте каких цифр в предложениях должны стоять запятые</vt:lpstr>
      <vt:lpstr>7. Укажите верную характеристику предложения</vt:lpstr>
      <vt:lpstr>8. Укажите простое предложение. (Знаки препинания не расставлены.)</vt:lpstr>
      <vt:lpstr>9. Укажите сложное предложение, части которого соединены союзом И. (Знаки препинания не расставлены.)</vt:lpstr>
      <vt:lpstr>10. Укажите верное объяснение постановки запятой (или её отсутствия) в предложении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Сложное  предложение</dc:title>
  <dc:creator>Admin</dc:creator>
  <cp:lastModifiedBy>1</cp:lastModifiedBy>
  <cp:revision>21</cp:revision>
  <dcterms:created xsi:type="dcterms:W3CDTF">2012-06-07T06:52:08Z</dcterms:created>
  <dcterms:modified xsi:type="dcterms:W3CDTF">2012-09-22T18:50:38Z</dcterms:modified>
</cp:coreProperties>
</file>