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3BE4BC-ABBC-4757-8010-EF94DEC46C77}" type="datetimeFigureOut">
              <a:rPr lang="ru-RU" smtClean="0"/>
              <a:t>28.12.2014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B498EF-554F-4FDF-9B13-178A94DEF15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128586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Презентация к уроку алгебры по теме «Функции </a:t>
            </a:r>
            <a:r>
              <a:rPr lang="ru-RU" dirty="0" err="1" smtClean="0"/>
              <a:t>у=х</a:t>
            </a:r>
            <a:r>
              <a:rPr lang="ru-RU" dirty="0" smtClean="0"/>
              <a:t>² и </a:t>
            </a:r>
            <a:r>
              <a:rPr lang="ru-RU" dirty="0" err="1" smtClean="0"/>
              <a:t>у=х</a:t>
            </a:r>
            <a:r>
              <a:rPr lang="ru-RU" dirty="0" smtClean="0"/>
              <a:t>³ </a:t>
            </a:r>
            <a:r>
              <a:rPr lang="ru-RU" dirty="0" err="1" smtClean="0"/>
              <a:t>и</a:t>
            </a:r>
            <a:r>
              <a:rPr lang="ru-RU" dirty="0" smtClean="0"/>
              <a:t> их графики» для учащихся 7 класса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ru-RU" dirty="0" smtClean="0"/>
              <a:t>Мордовских Надежда Васильевна, </a:t>
            </a:r>
          </a:p>
          <a:p>
            <a:pPr algn="ctr"/>
            <a:r>
              <a:rPr lang="ru-RU" dirty="0" smtClean="0"/>
              <a:t>учитель математики МБОУ Сарасинской СОШ Алтайского района Алтайского края,</a:t>
            </a:r>
          </a:p>
          <a:p>
            <a:pPr algn="ctr"/>
            <a:r>
              <a:rPr lang="ru-RU" dirty="0" smtClean="0"/>
              <a:t>С. Сараса, Алтайский район, Алтайский край,</a:t>
            </a:r>
          </a:p>
          <a:p>
            <a:pPr algn="ctr"/>
            <a:r>
              <a:rPr lang="ru-RU" dirty="0" smtClean="0"/>
              <a:t>2014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1. Определите без вычислений, какие из точек не принадлежат графику функции </a:t>
            </a:r>
            <a:r>
              <a:rPr lang="ru-RU" b="1" dirty="0" err="1" smtClean="0"/>
              <a:t>у=х</a:t>
            </a:r>
            <a:r>
              <a:rPr lang="ru-RU" b="1" dirty="0" smtClean="0"/>
              <a:t>²: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500306"/>
            <a:ext cx="7467600" cy="35433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А(-1; 1)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М(-2; -4)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К(0; 8)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В(3; -9)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С(16; 0)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2. Сколько общих точек могут иметь парабола </a:t>
            </a:r>
            <a:r>
              <a:rPr lang="ru-RU" b="1" dirty="0" err="1" smtClean="0"/>
              <a:t>у=х</a:t>
            </a:r>
            <a:r>
              <a:rPr lang="ru-RU" b="1" dirty="0" smtClean="0"/>
              <a:t>² и прямая?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643182"/>
            <a:ext cx="7467600" cy="35433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3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2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1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3. Определите без вычислений, какие из точек не принадлежат графику функции </a:t>
            </a:r>
            <a:r>
              <a:rPr lang="ru-RU" b="1" dirty="0" err="1" smtClean="0"/>
              <a:t>у=х</a:t>
            </a:r>
            <a:r>
              <a:rPr lang="ru-RU" b="1" dirty="0" smtClean="0"/>
              <a:t>³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786058"/>
            <a:ext cx="7467600" cy="325756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В(-1; 1)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Р(3; 0)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С(-2; -8)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К(0; -8)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4. Сколько общих точек могут иметь график функции </a:t>
            </a:r>
            <a:r>
              <a:rPr lang="ru-RU" b="1" dirty="0" err="1" smtClean="0"/>
              <a:t>у=х</a:t>
            </a:r>
            <a:r>
              <a:rPr lang="ru-RU" b="1" dirty="0" smtClean="0"/>
              <a:t>³ и прямая: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428868"/>
            <a:ext cx="7467600" cy="36861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1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2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Ни одной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5. Возведите в степень: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2714620"/>
            <a:ext cx="7467600" cy="368618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(</a:t>
            </a:r>
            <a:r>
              <a:rPr lang="ru-RU" sz="3200" dirty="0" err="1" smtClean="0"/>
              <a:t>ав</a:t>
            </a:r>
            <a:r>
              <a:rPr lang="ru-RU" sz="3200" dirty="0" smtClean="0"/>
              <a:t>)³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/>
              <a:t>(а³)</a:t>
            </a:r>
            <a:r>
              <a:rPr lang="ru-RU" sz="3200" dirty="0" smtClean="0">
                <a:latin typeface="Constantia"/>
              </a:rPr>
              <a:t>⁵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>
                <a:latin typeface="Constantia"/>
              </a:rPr>
              <a:t>(3х²)³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>
                <a:latin typeface="Constantia"/>
              </a:rPr>
              <a:t>(-4с⁶)²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6. Какое выражение надо подставить вместо </a:t>
            </a:r>
            <a:r>
              <a:rPr lang="ru-RU" b="1" smtClean="0"/>
              <a:t>знака *, чтобы </a:t>
            </a:r>
            <a:r>
              <a:rPr lang="ru-RU" b="1" dirty="0" smtClean="0"/>
              <a:t>получилось тождество: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500306"/>
            <a:ext cx="7467600" cy="35433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ru-RU" sz="3200" dirty="0" smtClean="0">
                <a:latin typeface="Constantia"/>
              </a:rPr>
              <a:t>х</a:t>
            </a:r>
            <a:r>
              <a:rPr lang="ru-RU" sz="3200" dirty="0" smtClean="0">
                <a:latin typeface="Constantia"/>
              </a:rPr>
              <a:t>⁸</a:t>
            </a:r>
            <a:r>
              <a:rPr lang="ru-RU" sz="3200" dirty="0" smtClean="0">
                <a:latin typeface="Constantia"/>
                <a:sym typeface="Wingdings" pitchFamily="2" charset="2"/>
              </a:rPr>
              <a:t> : (*) = </a:t>
            </a:r>
            <a:r>
              <a:rPr lang="ru-RU" sz="3200" dirty="0" err="1" smtClean="0">
                <a:latin typeface="Constantia"/>
                <a:sym typeface="Wingdings" pitchFamily="2" charset="2"/>
              </a:rPr>
              <a:t>х</a:t>
            </a:r>
            <a:r>
              <a:rPr lang="ru-RU" sz="3200" dirty="0" smtClean="0">
                <a:latin typeface="Century Gothic"/>
                <a:sym typeface="Wingdings" pitchFamily="2" charset="2"/>
              </a:rPr>
              <a:t>⁵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>
                <a:latin typeface="Century Gothic"/>
                <a:sym typeface="Wingdings" pitchFamily="2" charset="2"/>
              </a:rPr>
              <a:t>(*)²</a:t>
            </a:r>
            <a:r>
              <a:rPr lang="ru-RU" sz="3200" dirty="0" err="1" smtClean="0">
                <a:latin typeface="Century Gothic"/>
                <a:sym typeface="Wingdings" pitchFamily="2" charset="2"/>
              </a:rPr>
              <a:t>=х</a:t>
            </a:r>
            <a:r>
              <a:rPr lang="ru-RU" sz="3200" dirty="0" smtClean="0">
                <a:latin typeface="Constantia"/>
                <a:sym typeface="Wingdings" pitchFamily="2" charset="2"/>
              </a:rPr>
              <a:t>⁶</a:t>
            </a:r>
          </a:p>
          <a:p>
            <a:pPr marL="457200" indent="-457200">
              <a:buFont typeface="+mj-lt"/>
              <a:buAutoNum type="arabicParenR"/>
            </a:pPr>
            <a:r>
              <a:rPr lang="ru-RU" sz="3200" dirty="0" smtClean="0">
                <a:latin typeface="Constantia"/>
                <a:sym typeface="Wingdings" pitchFamily="2" charset="2"/>
              </a:rPr>
              <a:t>х</a:t>
            </a:r>
            <a:r>
              <a:rPr lang="ru-RU" sz="3200" dirty="0" smtClean="0">
                <a:latin typeface="Constantia"/>
                <a:sym typeface="Wingdings" pitchFamily="2" charset="2"/>
              </a:rPr>
              <a:t>² · (*)³ = </a:t>
            </a:r>
            <a:r>
              <a:rPr lang="ru-RU" sz="3200" dirty="0" err="1" smtClean="0">
                <a:latin typeface="Constantia"/>
                <a:sym typeface="Wingdings" pitchFamily="2" charset="2"/>
              </a:rPr>
              <a:t>х</a:t>
            </a:r>
            <a:r>
              <a:rPr lang="ru-RU" sz="3200" dirty="0" smtClean="0">
                <a:latin typeface="Constantia"/>
                <a:sym typeface="Wingdings" pitchFamily="2" charset="2"/>
              </a:rPr>
              <a:t>¹</a:t>
            </a:r>
            <a:r>
              <a:rPr lang="ru-RU" sz="3200" dirty="0" smtClean="0">
                <a:latin typeface="Century Gothic"/>
                <a:sym typeface="Wingdings" pitchFamily="2" charset="2"/>
              </a:rPr>
              <a:t>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Ответы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071678"/>
            <a:ext cx="7467600" cy="3900502"/>
          </a:xfrm>
        </p:spPr>
        <p:txBody>
          <a:bodyPr/>
          <a:lstStyle/>
          <a:p>
            <a:pPr marL="457200" indent="-457200">
              <a:buNone/>
            </a:pPr>
            <a:r>
              <a:rPr lang="ru-RU" dirty="0" smtClean="0"/>
              <a:t>1. 2), 3), 4), 5)</a:t>
            </a:r>
          </a:p>
          <a:p>
            <a:pPr marL="457200" indent="-457200">
              <a:buNone/>
            </a:pPr>
            <a:r>
              <a:rPr lang="ru-RU" dirty="0" smtClean="0"/>
              <a:t>2. 2), 3)</a:t>
            </a:r>
          </a:p>
          <a:p>
            <a:pPr marL="457200" indent="-457200">
              <a:buNone/>
            </a:pPr>
            <a:r>
              <a:rPr lang="ru-RU" dirty="0" smtClean="0"/>
              <a:t>3. 2), 4)</a:t>
            </a:r>
          </a:p>
          <a:p>
            <a:pPr marL="457200" indent="-457200">
              <a:buNone/>
            </a:pPr>
            <a:r>
              <a:rPr lang="ru-RU" dirty="0" smtClean="0"/>
              <a:t>4. 1)</a:t>
            </a:r>
          </a:p>
          <a:p>
            <a:pPr marL="457200" indent="-457200">
              <a:buNone/>
            </a:pPr>
            <a:r>
              <a:rPr lang="ru-RU" dirty="0" smtClean="0"/>
              <a:t>5. 1) </a:t>
            </a:r>
            <a:r>
              <a:rPr lang="ru-RU" dirty="0" err="1" smtClean="0"/>
              <a:t>а³в</a:t>
            </a:r>
            <a:r>
              <a:rPr lang="ru-RU" dirty="0" smtClean="0"/>
              <a:t>³,  2) а¹</a:t>
            </a:r>
            <a:r>
              <a:rPr lang="ru-RU" dirty="0" smtClean="0">
                <a:latin typeface="Constantia"/>
              </a:rPr>
              <a:t>⁵,  3) 27х⁶,  4) 16с¹²</a:t>
            </a:r>
          </a:p>
          <a:p>
            <a:pPr marL="457200" indent="-457200">
              <a:buNone/>
            </a:pPr>
            <a:r>
              <a:rPr lang="ru-RU" dirty="0" smtClean="0">
                <a:latin typeface="Constantia"/>
              </a:rPr>
              <a:t>6. </a:t>
            </a:r>
            <a:r>
              <a:rPr lang="ru-RU" dirty="0" smtClean="0">
                <a:latin typeface="+mj-lt"/>
              </a:rPr>
              <a:t>1)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³,  2) </a:t>
            </a:r>
            <a:r>
              <a:rPr lang="ru-RU" dirty="0" err="1" smtClean="0">
                <a:latin typeface="+mj-lt"/>
              </a:rPr>
              <a:t>х</a:t>
            </a:r>
            <a:r>
              <a:rPr lang="ru-RU" dirty="0" smtClean="0">
                <a:latin typeface="+mj-lt"/>
              </a:rPr>
              <a:t>³,  3) </a:t>
            </a:r>
            <a:r>
              <a:rPr lang="ru-RU" dirty="0" err="1" smtClean="0">
                <a:latin typeface="Constantia"/>
              </a:rPr>
              <a:t>х</a:t>
            </a:r>
            <a:r>
              <a:rPr lang="ru-RU" dirty="0" smtClean="0">
                <a:latin typeface="Constantia"/>
              </a:rPr>
              <a:t>³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Литература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Уроки алгебры в 7 классе, авторы: В.И. Жохов, Л.Б. Крайнева. Москва «Просвещение», 2014 г.</a:t>
            </a:r>
          </a:p>
          <a:p>
            <a:r>
              <a:rPr lang="ru-RU" dirty="0" smtClean="0"/>
              <a:t>Алгебра, 7 класс, учебник для общеобразовательных учреждений. Авторы: Ю.Н. Макарычев, Н.Г. </a:t>
            </a:r>
            <a:r>
              <a:rPr lang="ru-RU" dirty="0" err="1" smtClean="0"/>
              <a:t>Миндюк</a:t>
            </a:r>
            <a:r>
              <a:rPr lang="ru-RU" dirty="0" smtClean="0"/>
              <a:t> и др. Москва «Просвещение», 2011 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315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Презентация к уроку алгебры по теме «Функции у=х² и у=х³ и их графики» для учащихся 7 класса</vt:lpstr>
      <vt:lpstr>1. Определите без вычислений, какие из точек не принадлежат графику функции у=х²:</vt:lpstr>
      <vt:lpstr>2. Сколько общих точек могут иметь парабола у=х² и прямая?</vt:lpstr>
      <vt:lpstr>3. Определите без вычислений, какие из точек не принадлежат графику функции у=х³</vt:lpstr>
      <vt:lpstr>4. Сколько общих точек могут иметь график функции у=х³ и прямая:</vt:lpstr>
      <vt:lpstr>5. Возведите в степень:</vt:lpstr>
      <vt:lpstr>6. Какое выражение надо подставить вместо знака *, чтобы получилось тождество:</vt:lpstr>
      <vt:lpstr>Ответы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18</cp:revision>
  <dcterms:created xsi:type="dcterms:W3CDTF">2014-12-27T18:11:16Z</dcterms:created>
  <dcterms:modified xsi:type="dcterms:W3CDTF">2014-12-27T19:16:53Z</dcterms:modified>
</cp:coreProperties>
</file>