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97" r:id="rId3"/>
    <p:sldId id="257" r:id="rId4"/>
    <p:sldId id="258" r:id="rId5"/>
    <p:sldId id="259" r:id="rId6"/>
    <p:sldId id="326" r:id="rId7"/>
    <p:sldId id="325" r:id="rId8"/>
    <p:sldId id="260" r:id="rId9"/>
    <p:sldId id="283" r:id="rId10"/>
    <p:sldId id="299" r:id="rId11"/>
    <p:sldId id="301" r:id="rId12"/>
    <p:sldId id="302" r:id="rId13"/>
    <p:sldId id="298" r:id="rId14"/>
    <p:sldId id="261" r:id="rId15"/>
    <p:sldId id="289" r:id="rId16"/>
    <p:sldId id="295" r:id="rId17"/>
    <p:sldId id="263" r:id="rId18"/>
    <p:sldId id="290" r:id="rId19"/>
    <p:sldId id="282" r:id="rId20"/>
    <p:sldId id="291" r:id="rId21"/>
    <p:sldId id="321" r:id="rId22"/>
    <p:sldId id="268" r:id="rId23"/>
    <p:sldId id="314" r:id="rId24"/>
    <p:sldId id="286" r:id="rId25"/>
    <p:sldId id="294" r:id="rId26"/>
    <p:sldId id="281" r:id="rId27"/>
    <p:sldId id="273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22" autoAdjust="0"/>
    <p:restoredTop sz="94660"/>
  </p:normalViewPr>
  <p:slideViewPr>
    <p:cSldViewPr>
      <p:cViewPr varScale="1">
        <p:scale>
          <a:sx n="70" d="100"/>
          <a:sy n="70" d="100"/>
        </p:scale>
        <p:origin x="-117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7.xml"/><Relationship Id="rId1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913F-1606-40E5-89B3-A903EBBED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70EE-3D53-4C92-A089-33DD6E2DC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A596-F915-40D6-962A-D86350545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7956-0A7D-491A-9C79-5C3F6CD14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9B67-7040-4D96-845C-CEA126527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570D4-9281-46D0-A4EE-7257DFCE8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8A59A-5E99-4080-9B20-6109DF477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A281-1C22-4B08-94EA-D920691F2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D5F0-55D3-4DCB-A0F5-9E4444E1A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DBF-7E70-4E98-B320-731D85367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F30A-517B-467A-8E25-F700831DC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7726-5E0B-4234-8DBA-4CC22B87C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A81829-C0BA-49FC-89E7-E5F1D8210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848600" cy="2665412"/>
          </a:xfrm>
        </p:spPr>
        <p:txBody>
          <a:bodyPr/>
          <a:lstStyle/>
          <a:p>
            <a:pPr eaLnBrk="1" hangingPunct="1"/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/>
            </a:r>
            <a:br>
              <a:rPr lang="ru-RU" sz="5400" smtClean="0"/>
            </a:br>
            <a:endParaRPr lang="ru-RU" sz="5400" smtClean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8400" y="4941888"/>
            <a:ext cx="5238750" cy="1163637"/>
          </a:xfrm>
        </p:spPr>
        <p:txBody>
          <a:bodyPr/>
          <a:lstStyle/>
          <a:p>
            <a:pPr algn="r" eaLnBrk="1" hangingPunct="1">
              <a:defRPr/>
            </a:pPr>
            <a:endParaRPr lang="ru-RU" sz="2400" dirty="0" smtClean="0">
              <a:latin typeface="Arial" charset="0"/>
            </a:endParaRPr>
          </a:p>
          <a:p>
            <a:pPr algn="r" eaLnBrk="1" hangingPunct="1"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Рогудеева Лилия Анатольевна</a:t>
            </a:r>
          </a:p>
          <a:p>
            <a:pPr algn="r" eaLnBrk="1" hangingPunct="1"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учитель ИЗО, МХК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928802"/>
            <a:ext cx="684411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/>
              <a:t>Современные технологии</a:t>
            </a:r>
          </a:p>
          <a:p>
            <a:pPr>
              <a:defRPr/>
            </a:pPr>
            <a:r>
              <a:rPr lang="ru-RU" sz="3200" b="1" dirty="0"/>
              <a:t> </a:t>
            </a:r>
            <a:r>
              <a:rPr lang="ru-RU" sz="3200" b="1" dirty="0"/>
              <a:t>в </a:t>
            </a:r>
            <a:r>
              <a:rPr lang="ru-RU" sz="3200" b="1" dirty="0"/>
              <a:t>художественном образовании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28604"/>
            <a:ext cx="605005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Новобурейская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</a:t>
            </a:r>
          </a:p>
        </p:txBody>
      </p:sp>
      <p:pic>
        <p:nvPicPr>
          <p:cNvPr id="4102" name="Picture 8" descr="vneuroch_deyat"/>
          <p:cNvPicPr>
            <a:picLocks noChangeAspect="1" noChangeArrowheads="1"/>
          </p:cNvPicPr>
          <p:nvPr/>
        </p:nvPicPr>
        <p:blipFill>
          <a:blip r:embed="rId2"/>
          <a:srcRect r="62984"/>
          <a:stretch>
            <a:fillRect/>
          </a:stretch>
        </p:blipFill>
        <p:spPr bwMode="auto">
          <a:xfrm>
            <a:off x="0" y="0"/>
            <a:ext cx="987425" cy="321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619250" y="2349500"/>
            <a:ext cx="6337300" cy="3743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 b="1" dirty="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algn="just">
              <a:defRPr/>
            </a:pPr>
            <a:endParaRPr lang="ru-RU" sz="2400" b="1" dirty="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B050"/>
                </a:solidFill>
                <a:effectLst/>
                <a:latin typeface="Times New Roman" pitchFamily="18" charset="0"/>
              </a:rPr>
              <a:t>                                           Ученик</a:t>
            </a:r>
          </a:p>
          <a:p>
            <a:pPr algn="just">
              <a:defRPr/>
            </a:pPr>
            <a:endParaRPr lang="ru-RU" b="1" dirty="0">
              <a:solidFill>
                <a:srgbClr val="00B050"/>
              </a:solidFill>
              <a:effectLst/>
              <a:latin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B050"/>
                </a:solidFill>
                <a:effectLst/>
                <a:latin typeface="Times New Roman" pitchFamily="18" charset="0"/>
              </a:rPr>
              <a:t>   Учитель                                  Ученик</a:t>
            </a:r>
          </a:p>
          <a:p>
            <a:pPr algn="just">
              <a:defRPr/>
            </a:pPr>
            <a:r>
              <a:rPr lang="ru-RU" b="1" dirty="0">
                <a:solidFill>
                  <a:srgbClr val="00B050"/>
                </a:solidFill>
                <a:effectLst/>
                <a:latin typeface="Times New Roman" pitchFamily="18" charset="0"/>
              </a:rPr>
              <a:t>                                           </a:t>
            </a:r>
          </a:p>
          <a:p>
            <a:pPr algn="just">
              <a:defRPr/>
            </a:pPr>
            <a:r>
              <a:rPr lang="ru-RU" b="1" dirty="0">
                <a:solidFill>
                  <a:srgbClr val="00B050"/>
                </a:solidFill>
                <a:effectLst/>
                <a:latin typeface="Times New Roman" pitchFamily="18" charset="0"/>
              </a:rPr>
              <a:t>                                             Ученик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00B050"/>
                </a:solidFill>
                <a:effectLst/>
                <a:latin typeface="Times New Roman" pitchFamily="18" charset="0"/>
              </a:rPr>
              <a:t>                                                                   </a:t>
            </a:r>
          </a:p>
          <a:p>
            <a:pPr>
              <a:defRPr/>
            </a:pP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285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4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Пассивный метод</a:t>
            </a: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3419475" y="3357563"/>
            <a:ext cx="2089150" cy="7921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3635375" y="4221163"/>
            <a:ext cx="237648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419475" y="4292600"/>
            <a:ext cx="2160588" cy="7207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pic>
        <p:nvPicPr>
          <p:cNvPr id="13319" name="Picture 7" descr="I:\т.а\картинки школа\школьное\2c53e25a5c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7363" y="5286375"/>
            <a:ext cx="103663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http://im6-tub-ru.yandex.net/i?id=51224698-0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83113"/>
            <a:ext cx="245745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619250" y="2349500"/>
            <a:ext cx="6337300" cy="3743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 b="1" dirty="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algn="just">
              <a:defRPr/>
            </a:pPr>
            <a:endParaRPr lang="ru-RU" sz="2400" b="1" dirty="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B050"/>
                </a:solidFill>
                <a:effectLst/>
                <a:latin typeface="Times New Roman" pitchFamily="18" charset="0"/>
              </a:rPr>
              <a:t>                                           Ученик</a:t>
            </a:r>
          </a:p>
          <a:p>
            <a:pPr algn="just">
              <a:defRPr/>
            </a:pPr>
            <a:endParaRPr lang="ru-RU" b="1" dirty="0">
              <a:solidFill>
                <a:srgbClr val="00B050"/>
              </a:solidFill>
              <a:effectLst/>
              <a:latin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B050"/>
                </a:solidFill>
                <a:effectLst/>
                <a:latin typeface="Times New Roman" pitchFamily="18" charset="0"/>
              </a:rPr>
              <a:t>   Учитель                                  Ученик</a:t>
            </a:r>
          </a:p>
          <a:p>
            <a:pPr algn="just">
              <a:defRPr/>
            </a:pPr>
            <a:r>
              <a:rPr lang="ru-RU" b="1" dirty="0">
                <a:solidFill>
                  <a:srgbClr val="00B050"/>
                </a:solidFill>
                <a:effectLst/>
                <a:latin typeface="Times New Roman" pitchFamily="18" charset="0"/>
              </a:rPr>
              <a:t>                                           </a:t>
            </a:r>
          </a:p>
          <a:p>
            <a:pPr algn="just">
              <a:defRPr/>
            </a:pPr>
            <a:r>
              <a:rPr lang="ru-RU" b="1" dirty="0">
                <a:solidFill>
                  <a:srgbClr val="00B050"/>
                </a:solidFill>
                <a:effectLst/>
                <a:latin typeface="Times New Roman" pitchFamily="18" charset="0"/>
              </a:rPr>
              <a:t>                                             Ученик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00B050"/>
                </a:solidFill>
                <a:effectLst/>
                <a:latin typeface="Times New Roman" pitchFamily="18" charset="0"/>
              </a:rPr>
              <a:t>                                                                   </a:t>
            </a:r>
          </a:p>
          <a:p>
            <a:pPr>
              <a:defRPr/>
            </a:pP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42938" y="12144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4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Активный метод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3419475" y="3357563"/>
            <a:ext cx="2089150" cy="7921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V="1">
            <a:off x="3635375" y="4221163"/>
            <a:ext cx="2376488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3419475" y="4292600"/>
            <a:ext cx="2160588" cy="7207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H="1">
            <a:off x="3348038" y="3284538"/>
            <a:ext cx="2087562" cy="7921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>
            <a:off x="3563938" y="4292600"/>
            <a:ext cx="2376487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H="1" flipV="1">
            <a:off x="3348038" y="4365625"/>
            <a:ext cx="2232025" cy="719138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pic>
        <p:nvPicPr>
          <p:cNvPr id="14346" name="Picture 11" descr="http://im0-tub-ru.yandex.net/i?id=2529901-2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54538"/>
            <a:ext cx="35004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619250" y="2349500"/>
            <a:ext cx="6337300" cy="3743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 b="1" dirty="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algn="just">
              <a:defRPr/>
            </a:pPr>
            <a:endParaRPr lang="ru-RU" sz="2400" b="1" dirty="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                                          Ученик</a:t>
            </a:r>
          </a:p>
          <a:p>
            <a:pPr algn="just">
              <a:defRPr/>
            </a:pP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  Учитель                                  Ученик</a:t>
            </a:r>
          </a:p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                                          </a:t>
            </a:r>
          </a:p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                                            Ученик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                                                                  </a:t>
            </a:r>
          </a:p>
          <a:p>
            <a:pPr>
              <a:defRPr/>
            </a:pP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71500" y="1285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4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Интерактивный метод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V="1">
            <a:off x="3419475" y="3357563"/>
            <a:ext cx="2089150" cy="792162"/>
          </a:xfrm>
          <a:prstGeom prst="line">
            <a:avLst/>
          </a:prstGeom>
          <a:ln>
            <a:solidFill>
              <a:srgbClr val="7030A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flipV="1">
            <a:off x="3635375" y="4221163"/>
            <a:ext cx="2376488" cy="0"/>
          </a:xfrm>
          <a:prstGeom prst="line">
            <a:avLst/>
          </a:prstGeom>
          <a:ln>
            <a:solidFill>
              <a:srgbClr val="7030A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3419475" y="4292600"/>
            <a:ext cx="2160588" cy="720725"/>
          </a:xfrm>
          <a:prstGeom prst="line">
            <a:avLst/>
          </a:prstGeom>
          <a:ln>
            <a:solidFill>
              <a:srgbClr val="7030A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H="1">
            <a:off x="3348038" y="3284538"/>
            <a:ext cx="2087562" cy="792162"/>
          </a:xfrm>
          <a:prstGeom prst="line">
            <a:avLst/>
          </a:prstGeom>
          <a:ln>
            <a:solidFill>
              <a:srgbClr val="7030A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>
            <a:off x="3563938" y="4292600"/>
            <a:ext cx="2376487" cy="0"/>
          </a:xfrm>
          <a:prstGeom prst="line">
            <a:avLst/>
          </a:prstGeom>
          <a:ln>
            <a:solidFill>
              <a:srgbClr val="7030A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 flipV="1">
            <a:off x="3348038" y="4365625"/>
            <a:ext cx="2232025" cy="719138"/>
          </a:xfrm>
          <a:prstGeom prst="line">
            <a:avLst/>
          </a:prstGeom>
          <a:ln>
            <a:solidFill>
              <a:srgbClr val="7030A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6443663" y="3573463"/>
            <a:ext cx="360362" cy="503237"/>
          </a:xfrm>
          <a:prstGeom prst="line">
            <a:avLst/>
          </a:prstGeom>
          <a:ln>
            <a:solidFill>
              <a:srgbClr val="7030A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 flipV="1">
            <a:off x="6659563" y="3573463"/>
            <a:ext cx="360362" cy="503237"/>
          </a:xfrm>
          <a:prstGeom prst="line">
            <a:avLst/>
          </a:prstGeom>
          <a:ln>
            <a:solidFill>
              <a:srgbClr val="7030A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6372225" y="4437063"/>
            <a:ext cx="358775" cy="504825"/>
          </a:xfrm>
          <a:prstGeom prst="line">
            <a:avLst/>
          </a:prstGeom>
          <a:ln>
            <a:solidFill>
              <a:srgbClr val="7030A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6588125" y="4437063"/>
            <a:ext cx="360363" cy="504825"/>
          </a:xfrm>
          <a:prstGeom prst="line">
            <a:avLst/>
          </a:prstGeom>
          <a:ln>
            <a:solidFill>
              <a:srgbClr val="7030A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pic>
        <p:nvPicPr>
          <p:cNvPr id="15374" name="Picture 15" descr="http://im1-tub-ru.yandex.net/i?id=45125851-3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7388"/>
            <a:ext cx="357187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1171575" y="1089025"/>
            <a:ext cx="4914900" cy="4824413"/>
          </a:xfrm>
          <a:prstGeom prst="triangle">
            <a:avLst>
              <a:gd name="adj" fmla="val 4977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228975" y="1822450"/>
            <a:ext cx="800100" cy="3159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4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лекция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3059113" y="2205038"/>
            <a:ext cx="457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000375" y="2452688"/>
            <a:ext cx="12573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</a:rPr>
              <a:t>       </a:t>
            </a:r>
            <a:r>
              <a:rPr lang="ru-RU" sz="1400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чтение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771775" y="2924175"/>
            <a:ext cx="1714500" cy="630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</a:rPr>
              <a:t>             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Видео/ </a:t>
            </a:r>
          </a:p>
          <a:p>
            <a:pPr algn="l">
              <a:defRPr/>
            </a:pPr>
            <a:r>
              <a:rPr lang="ru-RU" sz="1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аудиоматериалы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543175" y="3711575"/>
            <a:ext cx="22860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400" dirty="0">
                <a:effectLst/>
                <a:latin typeface="Times New Roman" pitchFamily="18" charset="0"/>
              </a:rPr>
              <a:t>         </a:t>
            </a:r>
            <a:r>
              <a:rPr lang="ru-RU" sz="1400" b="1" dirty="0">
                <a:solidFill>
                  <a:srgbClr val="7030A0"/>
                </a:solidFill>
                <a:effectLst/>
                <a:latin typeface="Times New Roman" pitchFamily="18" charset="0"/>
              </a:rPr>
              <a:t>демонстрация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085975" y="4235450"/>
            <a:ext cx="29718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             Дискуссионные группы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543175" y="4759325"/>
            <a:ext cx="2676525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400" b="1" dirty="0">
                <a:solidFill>
                  <a:srgbClr val="7030A0"/>
                </a:solidFill>
                <a:effectLst/>
                <a:latin typeface="Times New Roman" pitchFamily="18" charset="0"/>
              </a:rPr>
              <a:t>Практика через действие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971675" y="5284788"/>
            <a:ext cx="354330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Обучение других/ </a:t>
            </a:r>
          </a:p>
          <a:p>
            <a:pPr algn="l">
              <a:defRPr/>
            </a:pPr>
            <a:r>
              <a:rPr lang="ru-RU" sz="1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немедленное применение обучения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1187450" y="5949950"/>
            <a:ext cx="6400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1547813" y="5157788"/>
            <a:ext cx="594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1835150" y="4581525"/>
            <a:ext cx="571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2124075" y="4149725"/>
            <a:ext cx="548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2339975" y="3573463"/>
            <a:ext cx="502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2771775" y="2852738"/>
            <a:ext cx="4686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6948488" y="1700213"/>
            <a:ext cx="685800" cy="3159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5%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6877050" y="2349500"/>
            <a:ext cx="6858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10%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6886575" y="2976563"/>
            <a:ext cx="6858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20%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6877050" y="3644900"/>
            <a:ext cx="6858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30%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877050" y="4149725"/>
            <a:ext cx="6858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50%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6877050" y="4652963"/>
            <a:ext cx="6858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75%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6877050" y="5300663"/>
            <a:ext cx="6858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90%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2411413" y="260350"/>
            <a:ext cx="2592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Пирамида обучения</a:t>
            </a:r>
          </a:p>
        </p:txBody>
      </p:sp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5724525" y="260350"/>
            <a:ext cx="25923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Средний процент усвоения</a:t>
            </a:r>
          </a:p>
          <a:p>
            <a:pPr>
              <a:spcBef>
                <a:spcPct val="50000"/>
              </a:spcBef>
              <a:defRPr/>
            </a:pPr>
            <a:endParaRPr lang="ru-RU" sz="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75" y="714375"/>
            <a:ext cx="7772400" cy="12668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</a:rPr>
              <a:t>Интерактивные методы обучения позволяют решать следующие задачи: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2071688"/>
            <a:ext cx="8358188" cy="4786312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ru-RU" smtClean="0">
                <a:latin typeface="Bookman Old Style" pitchFamily="18" charset="0"/>
              </a:rPr>
              <a:t>Активное включение каждого ученика в процесс усвоения учебного материала</a:t>
            </a:r>
          </a:p>
          <a:p>
            <a:pPr eaLnBrk="1" hangingPunct="1">
              <a:buClr>
                <a:schemeClr val="tx2"/>
              </a:buClr>
            </a:pPr>
            <a:r>
              <a:rPr lang="ru-RU" smtClean="0">
                <a:latin typeface="Bookman Old Style" pitchFamily="18" charset="0"/>
              </a:rPr>
              <a:t>Повышение познавательной мотивации</a:t>
            </a:r>
          </a:p>
          <a:p>
            <a:pPr eaLnBrk="1" hangingPunct="1">
              <a:buClr>
                <a:schemeClr val="tx2"/>
              </a:buClr>
            </a:pPr>
            <a:r>
              <a:rPr lang="ru-RU" smtClean="0">
                <a:latin typeface="Bookman Old Style" pitchFamily="18" charset="0"/>
              </a:rPr>
              <a:t>Обучение навыкам успешного общения(умения слушать и слышать друг друга, выстраивать диалог, задавать вопросы на понимание)</a:t>
            </a:r>
          </a:p>
          <a:p>
            <a:pPr eaLnBrk="1" hangingPunct="1">
              <a:buClr>
                <a:schemeClr val="tx2"/>
              </a:buClr>
            </a:pPr>
            <a:endParaRPr lang="ru-RU" sz="2800" smtClean="0"/>
          </a:p>
        </p:txBody>
      </p:sp>
      <p:pic>
        <p:nvPicPr>
          <p:cNvPr id="17413" name="Picture 5" descr="http://im4-tub-ru.yandex.net/i?id=152002528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928934"/>
            <a:ext cx="2357422" cy="263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75" y="714375"/>
            <a:ext cx="7772400" cy="12668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</a:rPr>
              <a:t>Интерактивные методы обучения позволяют решать следующие задачи: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1"/>
          </p:nvPr>
        </p:nvSpPr>
        <p:spPr>
          <a:xfrm>
            <a:off x="142875" y="2214563"/>
            <a:ext cx="6643688" cy="4357687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ru-RU" sz="2800" smtClean="0">
                <a:latin typeface="Bookman Old Style" pitchFamily="18" charset="0"/>
              </a:rPr>
              <a:t>Развитие навыков самостоятельной учебной деятельности: определение ведущих и промежуточных задач, умение предусматривать последствия своего выбора, его объективная оценка</a:t>
            </a:r>
          </a:p>
          <a:p>
            <a:pPr eaLnBrk="1" hangingPunct="1">
              <a:buClr>
                <a:schemeClr val="tx2"/>
              </a:buClr>
            </a:pPr>
            <a:r>
              <a:rPr lang="ru-RU" sz="2800" smtClean="0">
                <a:latin typeface="Bookman Old Style" pitchFamily="18" charset="0"/>
              </a:rPr>
              <a:t>Воспитание лидерских качеств</a:t>
            </a:r>
          </a:p>
          <a:p>
            <a:pPr eaLnBrk="1" hangingPunct="1"/>
            <a:endParaRPr lang="ru-RU" sz="1600" smtClean="0"/>
          </a:p>
        </p:txBody>
      </p:sp>
      <p:pic>
        <p:nvPicPr>
          <p:cNvPr id="18437" name="Picture 5" descr="http://im0-tub-ru.yandex.net/i?id=268487169-6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6037" y="4214794"/>
            <a:ext cx="2607963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5800" y="785813"/>
            <a:ext cx="7772400" cy="13573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</a:rPr>
              <a:t>Интерактивные методы обучения позволяют решать следующие задачи: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685800" y="2214563"/>
            <a:ext cx="8458200" cy="4071937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ru-RU" sz="4000" smtClean="0">
                <a:latin typeface="Bookman Old Style" pitchFamily="18" charset="0"/>
              </a:rPr>
              <a:t>Умение работать с командой и в команде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>
                <a:latin typeface="Bookman Old Style" pitchFamily="18" charset="0"/>
              </a:rPr>
              <a:t>Принимать на себя ответственность за совместную и собственную деятельность по достижению результата</a:t>
            </a:r>
          </a:p>
          <a:p>
            <a:pPr eaLnBrk="1" hangingPunct="1"/>
            <a:endParaRPr lang="ru-RU" smtClean="0"/>
          </a:p>
        </p:txBody>
      </p:sp>
      <p:pic>
        <p:nvPicPr>
          <p:cNvPr id="19461" name="Picture 5" descr="http://im7-tub-ru.yandex.net/i?id=379112266-5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2206" y="2928934"/>
            <a:ext cx="271178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600" b="1" smtClean="0">
                <a:solidFill>
                  <a:srgbClr val="002060"/>
                </a:solidFill>
                <a:latin typeface="Bookman Old Style" pitchFamily="18" charset="0"/>
              </a:rPr>
              <a:t>Методические приёмы интерактивного обучения: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ru-RU" sz="3600" smtClean="0">
                <a:solidFill>
                  <a:srgbClr val="002060"/>
                </a:solidFill>
                <a:latin typeface="Bookman Old Style" pitchFamily="18" charset="0"/>
              </a:rPr>
              <a:t>Игра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ru-RU" sz="3600" smtClean="0">
                <a:solidFill>
                  <a:srgbClr val="002060"/>
                </a:solidFill>
                <a:latin typeface="Bookman Old Style" pitchFamily="18" charset="0"/>
              </a:rPr>
              <a:t>Парные и групповые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ru-RU" sz="3600" smtClean="0">
                <a:solidFill>
                  <a:srgbClr val="002060"/>
                </a:solidFill>
                <a:latin typeface="Bookman Old Style" pitchFamily="18" charset="0"/>
              </a:rPr>
              <a:t>Древо решений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ru-RU" sz="3600" smtClean="0">
                <a:solidFill>
                  <a:srgbClr val="002060"/>
                </a:solidFill>
                <a:latin typeface="Bookman Old Style" pitchFamily="18" charset="0"/>
              </a:rPr>
              <a:t>«Мозговой штурм»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ru-RU" sz="3600" smtClean="0">
                <a:solidFill>
                  <a:srgbClr val="002060"/>
                </a:solidFill>
                <a:latin typeface="Bookman Old Style" pitchFamily="18" charset="0"/>
              </a:rPr>
              <a:t>«Общая дискуссия»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ru-RU" sz="3600" smtClean="0">
                <a:solidFill>
                  <a:srgbClr val="002060"/>
                </a:solidFill>
                <a:latin typeface="Bookman Old Style" pitchFamily="18" charset="0"/>
              </a:rPr>
              <a:t>Проекты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ru-RU" sz="3600" smtClean="0">
                <a:solidFill>
                  <a:srgbClr val="002060"/>
                </a:solidFill>
                <a:latin typeface="Bookman Old Style" pitchFamily="18" charset="0"/>
              </a:rPr>
              <a:t>Кейсы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20485" name="Picture 5" descr="http://im0-tub-ru.yandex.net/i?id=827550102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1" y="4239706"/>
            <a:ext cx="3857620" cy="261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600" b="1" smtClean="0">
                <a:solidFill>
                  <a:srgbClr val="002060"/>
                </a:solidFill>
                <a:latin typeface="Times New Roman" pitchFamily="18" charset="0"/>
              </a:rPr>
              <a:t>Методические приёмы интерактивного обучения: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500063" y="2133600"/>
            <a:ext cx="8786812" cy="3595688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ru-RU" sz="4000" smtClean="0">
                <a:latin typeface="Bookman Old Style" pitchFamily="18" charset="0"/>
              </a:rPr>
              <a:t>Лекции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>
                <a:latin typeface="Bookman Old Style" pitchFamily="18" charset="0"/>
              </a:rPr>
              <a:t>Семинары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>
                <a:latin typeface="Bookman Old Style" pitchFamily="18" charset="0"/>
              </a:rPr>
              <a:t>«Общий галдёж»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>
                <a:latin typeface="Bookman Old Style" pitchFamily="18" charset="0"/>
              </a:rPr>
              <a:t>Словесные ассоциации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>
                <a:latin typeface="Bookman Old Style" pitchFamily="18" charset="0"/>
              </a:rPr>
              <a:t>ПОПС-формула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>
                <a:latin typeface="Bookman Old Style" pitchFamily="18" charset="0"/>
              </a:rPr>
              <a:t>Воспроизведение информации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1508" name="Picture 2" descr="C:\Documents and Settings\asu\Мои документы\РАБОТА\фото школа\я гражд 2013\IMG_3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00250"/>
            <a:ext cx="34290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sz="4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Классификация игр: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-214313" y="1428750"/>
            <a:ext cx="7215188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ru-RU" i="1" u="sng" smtClean="0">
                <a:latin typeface="Comic Sans MS" pitchFamily="66" charset="0"/>
              </a:rPr>
              <a:t>По игровой методике</a:t>
            </a:r>
            <a:r>
              <a:rPr lang="ru-RU" u="sng" smtClean="0">
                <a:latin typeface="Comic Sans MS" pitchFamily="66" charset="0"/>
              </a:rPr>
              <a:t>: </a:t>
            </a:r>
            <a:r>
              <a:rPr lang="ru-RU" smtClean="0">
                <a:latin typeface="Comic Sans MS" pitchFamily="66" charset="0"/>
              </a:rPr>
              <a:t>предметные, сюжетные, ролевые, деловые, имитационные, драматизация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ru-RU" i="1" u="sng" smtClean="0">
                <a:latin typeface="Comic Sans MS" pitchFamily="66" charset="0"/>
              </a:rPr>
              <a:t>По характеру педагогического процесса</a:t>
            </a:r>
            <a:r>
              <a:rPr lang="ru-RU" smtClean="0">
                <a:latin typeface="Comic Sans MS" pitchFamily="66" charset="0"/>
              </a:rPr>
              <a:t>: обучающие, познавательные, репродуктивные, творческие, обобщающие, диагностические, тренинговые, контролирующие, развивающие</a:t>
            </a:r>
          </a:p>
        </p:txBody>
      </p:sp>
      <p:pic>
        <p:nvPicPr>
          <p:cNvPr id="22532" name="Picture 5" descr="http://im1-tub-ru.yandex.net/i?id=101598525-2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1788" y="3786188"/>
            <a:ext cx="24622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342188" cy="8255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00125" y="1357313"/>
            <a:ext cx="5572125" cy="3071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C00000"/>
                </a:solidFill>
                <a:latin typeface="Bookman Old Style" pitchFamily="18" charset="0"/>
              </a:rPr>
              <a:t>«Любой человек может стать Ньютоном, если только яблоко упадет ему на голову. Но зачем же ждать, пока оно упадет; уж лучше стать тем, кто тряхнет дерево»</a:t>
            </a:r>
          </a:p>
        </p:txBody>
      </p:sp>
      <p:pic>
        <p:nvPicPr>
          <p:cNvPr id="5125" name="Picture 5" descr="F:\Современ технол худож образов\wpid-web_paint_s9_50_part.jpg"/>
          <p:cNvPicPr>
            <a:picLocks noChangeAspect="1" noChangeArrowheads="1"/>
          </p:cNvPicPr>
          <p:nvPr/>
        </p:nvPicPr>
        <p:blipFill>
          <a:blip r:embed="rId2"/>
          <a:srcRect b="11419"/>
          <a:stretch>
            <a:fillRect/>
          </a:stretch>
        </p:blipFill>
        <p:spPr bwMode="auto">
          <a:xfrm>
            <a:off x="4857752" y="4470706"/>
            <a:ext cx="4048129" cy="2387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8" descr="vneuroch_deyat"/>
          <p:cNvPicPr>
            <a:picLocks noChangeAspect="1" noChangeArrowheads="1"/>
          </p:cNvPicPr>
          <p:nvPr/>
        </p:nvPicPr>
        <p:blipFill>
          <a:blip r:embed="rId3"/>
          <a:srcRect r="62984"/>
          <a:stretch>
            <a:fillRect/>
          </a:stretch>
        </p:blipFill>
        <p:spPr bwMode="auto">
          <a:xfrm>
            <a:off x="0" y="0"/>
            <a:ext cx="987425" cy="321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Классификация игр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600325" y="1928813"/>
            <a:ext cx="6543675" cy="4114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Clr>
                <a:schemeClr val="tx2"/>
              </a:buClr>
            </a:pPr>
            <a:r>
              <a:rPr lang="ru-RU" sz="3600" i="1" u="sng" smtClean="0">
                <a:latin typeface="Comic Sans MS" pitchFamily="66" charset="0"/>
              </a:rPr>
              <a:t>По области деятельности</a:t>
            </a:r>
            <a:r>
              <a:rPr lang="ru-RU" sz="3600" i="1" smtClean="0">
                <a:latin typeface="Comic Sans MS" pitchFamily="66" charset="0"/>
              </a:rPr>
              <a:t>: </a:t>
            </a:r>
            <a:r>
              <a:rPr lang="ru-RU" sz="3600" smtClean="0">
                <a:latin typeface="Comic Sans MS" pitchFamily="66" charset="0"/>
              </a:rPr>
              <a:t>интеллектуальные, социальные, психологические, физические, трудовые</a:t>
            </a:r>
          </a:p>
          <a:p>
            <a:pPr algn="r" eaLnBrk="1" hangingPunct="1">
              <a:lnSpc>
                <a:spcPct val="90000"/>
              </a:lnSpc>
              <a:buClr>
                <a:schemeClr val="tx2"/>
              </a:buClr>
            </a:pPr>
            <a:r>
              <a:rPr lang="ru-RU" sz="3600" i="1" u="sng" smtClean="0">
                <a:latin typeface="Comic Sans MS" pitchFamily="66" charset="0"/>
              </a:rPr>
              <a:t>По игровой среде</a:t>
            </a:r>
            <a:r>
              <a:rPr lang="ru-RU" sz="3600" i="1" smtClean="0">
                <a:latin typeface="Comic Sans MS" pitchFamily="66" charset="0"/>
              </a:rPr>
              <a:t>: </a:t>
            </a:r>
            <a:r>
              <a:rPr lang="ru-RU" sz="3600" smtClean="0">
                <a:latin typeface="Comic Sans MS" pitchFamily="66" charset="0"/>
              </a:rPr>
              <a:t>компьютерные, технические, настольные, телевизионные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23556" name="Picture 5" descr="http://im5-tub-ru.yandex.net/i?id=132096121-6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928938"/>
            <a:ext cx="31432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445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7030A0"/>
                </a:solidFill>
                <a:latin typeface="Comic Sans MS" pitchFamily="66" charset="0"/>
              </a:rPr>
              <a:t>Древо решений</a:t>
            </a:r>
          </a:p>
        </p:txBody>
      </p:sp>
      <p:sp>
        <p:nvSpPr>
          <p:cNvPr id="83972" name="Freeform 4"/>
          <p:cNvSpPr>
            <a:spLocks/>
          </p:cNvSpPr>
          <p:nvPr/>
        </p:nvSpPr>
        <p:spPr bwMode="auto">
          <a:xfrm>
            <a:off x="2184400" y="1328738"/>
            <a:ext cx="3779838" cy="5845175"/>
          </a:xfrm>
          <a:custGeom>
            <a:avLst/>
            <a:gdLst/>
            <a:ahLst/>
            <a:cxnLst>
              <a:cxn ang="0">
                <a:pos x="869" y="461"/>
              </a:cxn>
              <a:cxn ang="0">
                <a:pos x="461" y="2865"/>
              </a:cxn>
              <a:cxn ang="0">
                <a:pos x="189" y="3001"/>
              </a:cxn>
              <a:cxn ang="0">
                <a:pos x="143" y="3137"/>
              </a:cxn>
              <a:cxn ang="0">
                <a:pos x="7" y="3273"/>
              </a:cxn>
              <a:cxn ang="0">
                <a:pos x="98" y="3273"/>
              </a:cxn>
              <a:cxn ang="0">
                <a:pos x="325" y="3183"/>
              </a:cxn>
              <a:cxn ang="0">
                <a:pos x="461" y="3137"/>
              </a:cxn>
              <a:cxn ang="0">
                <a:pos x="597" y="3273"/>
              </a:cxn>
              <a:cxn ang="0">
                <a:pos x="733" y="3228"/>
              </a:cxn>
              <a:cxn ang="0">
                <a:pos x="824" y="3092"/>
              </a:cxn>
              <a:cxn ang="0">
                <a:pos x="914" y="3092"/>
              </a:cxn>
              <a:cxn ang="0">
                <a:pos x="1050" y="3183"/>
              </a:cxn>
              <a:cxn ang="0">
                <a:pos x="1186" y="3273"/>
              </a:cxn>
              <a:cxn ang="0">
                <a:pos x="1232" y="3092"/>
              </a:cxn>
              <a:cxn ang="0">
                <a:pos x="1368" y="3228"/>
              </a:cxn>
              <a:cxn ang="0">
                <a:pos x="1595" y="3319"/>
              </a:cxn>
              <a:cxn ang="0">
                <a:pos x="1504" y="3092"/>
              </a:cxn>
              <a:cxn ang="0">
                <a:pos x="1595" y="3047"/>
              </a:cxn>
              <a:cxn ang="0">
                <a:pos x="1912" y="3228"/>
              </a:cxn>
              <a:cxn ang="0">
                <a:pos x="1867" y="3092"/>
              </a:cxn>
              <a:cxn ang="0">
                <a:pos x="2094" y="3183"/>
              </a:cxn>
              <a:cxn ang="0">
                <a:pos x="2230" y="3228"/>
              </a:cxn>
              <a:cxn ang="0">
                <a:pos x="1186" y="461"/>
              </a:cxn>
              <a:cxn ang="0">
                <a:pos x="869" y="461"/>
              </a:cxn>
            </a:cxnLst>
            <a:rect l="0" t="0" r="r" b="b"/>
            <a:pathLst>
              <a:path w="2381" h="3682">
                <a:moveTo>
                  <a:pt x="869" y="461"/>
                </a:moveTo>
                <a:cubicBezTo>
                  <a:pt x="748" y="862"/>
                  <a:pt x="574" y="2442"/>
                  <a:pt x="461" y="2865"/>
                </a:cubicBezTo>
                <a:cubicBezTo>
                  <a:pt x="348" y="3288"/>
                  <a:pt x="242" y="2956"/>
                  <a:pt x="189" y="3001"/>
                </a:cubicBezTo>
                <a:cubicBezTo>
                  <a:pt x="136" y="3046"/>
                  <a:pt x="173" y="3092"/>
                  <a:pt x="143" y="3137"/>
                </a:cubicBezTo>
                <a:cubicBezTo>
                  <a:pt x="113" y="3182"/>
                  <a:pt x="14" y="3250"/>
                  <a:pt x="7" y="3273"/>
                </a:cubicBezTo>
                <a:cubicBezTo>
                  <a:pt x="0" y="3296"/>
                  <a:pt x="45" y="3288"/>
                  <a:pt x="98" y="3273"/>
                </a:cubicBezTo>
                <a:cubicBezTo>
                  <a:pt x="151" y="3258"/>
                  <a:pt x="264" y="3206"/>
                  <a:pt x="325" y="3183"/>
                </a:cubicBezTo>
                <a:cubicBezTo>
                  <a:pt x="386" y="3160"/>
                  <a:pt x="416" y="3122"/>
                  <a:pt x="461" y="3137"/>
                </a:cubicBezTo>
                <a:cubicBezTo>
                  <a:pt x="506" y="3152"/>
                  <a:pt x="552" y="3258"/>
                  <a:pt x="597" y="3273"/>
                </a:cubicBezTo>
                <a:cubicBezTo>
                  <a:pt x="642" y="3288"/>
                  <a:pt x="695" y="3258"/>
                  <a:pt x="733" y="3228"/>
                </a:cubicBezTo>
                <a:cubicBezTo>
                  <a:pt x="771" y="3198"/>
                  <a:pt x="794" y="3115"/>
                  <a:pt x="824" y="3092"/>
                </a:cubicBezTo>
                <a:cubicBezTo>
                  <a:pt x="854" y="3069"/>
                  <a:pt x="876" y="3077"/>
                  <a:pt x="914" y="3092"/>
                </a:cubicBezTo>
                <a:cubicBezTo>
                  <a:pt x="952" y="3107"/>
                  <a:pt x="1005" y="3153"/>
                  <a:pt x="1050" y="3183"/>
                </a:cubicBezTo>
                <a:cubicBezTo>
                  <a:pt x="1095" y="3213"/>
                  <a:pt x="1156" y="3288"/>
                  <a:pt x="1186" y="3273"/>
                </a:cubicBezTo>
                <a:cubicBezTo>
                  <a:pt x="1216" y="3258"/>
                  <a:pt x="1202" y="3099"/>
                  <a:pt x="1232" y="3092"/>
                </a:cubicBezTo>
                <a:cubicBezTo>
                  <a:pt x="1262" y="3085"/>
                  <a:pt x="1308" y="3190"/>
                  <a:pt x="1368" y="3228"/>
                </a:cubicBezTo>
                <a:cubicBezTo>
                  <a:pt x="1428" y="3266"/>
                  <a:pt x="1572" y="3342"/>
                  <a:pt x="1595" y="3319"/>
                </a:cubicBezTo>
                <a:cubicBezTo>
                  <a:pt x="1618" y="3296"/>
                  <a:pt x="1504" y="3137"/>
                  <a:pt x="1504" y="3092"/>
                </a:cubicBezTo>
                <a:cubicBezTo>
                  <a:pt x="1504" y="3047"/>
                  <a:pt x="1527" y="3024"/>
                  <a:pt x="1595" y="3047"/>
                </a:cubicBezTo>
                <a:cubicBezTo>
                  <a:pt x="1663" y="3070"/>
                  <a:pt x="1867" y="3221"/>
                  <a:pt x="1912" y="3228"/>
                </a:cubicBezTo>
                <a:cubicBezTo>
                  <a:pt x="1957" y="3235"/>
                  <a:pt x="1837" y="3099"/>
                  <a:pt x="1867" y="3092"/>
                </a:cubicBezTo>
                <a:cubicBezTo>
                  <a:pt x="1897" y="3085"/>
                  <a:pt x="2034" y="3160"/>
                  <a:pt x="2094" y="3183"/>
                </a:cubicBezTo>
                <a:cubicBezTo>
                  <a:pt x="2154" y="3206"/>
                  <a:pt x="2381" y="3682"/>
                  <a:pt x="2230" y="3228"/>
                </a:cubicBezTo>
                <a:cubicBezTo>
                  <a:pt x="2079" y="2774"/>
                  <a:pt x="1413" y="922"/>
                  <a:pt x="1186" y="461"/>
                </a:cubicBezTo>
                <a:cubicBezTo>
                  <a:pt x="959" y="0"/>
                  <a:pt x="990" y="60"/>
                  <a:pt x="869" y="461"/>
                </a:cubicBezTo>
                <a:close/>
              </a:path>
            </a:pathLst>
          </a:custGeom>
          <a:solidFill>
            <a:srgbClr val="99330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563938" y="2708275"/>
            <a:ext cx="6477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ПРОБЛЕМА</a:t>
            </a:r>
          </a:p>
        </p:txBody>
      </p:sp>
      <p:sp>
        <p:nvSpPr>
          <p:cNvPr id="83975" name="Freeform 7"/>
          <p:cNvSpPr>
            <a:spLocks/>
          </p:cNvSpPr>
          <p:nvPr/>
        </p:nvSpPr>
        <p:spPr bwMode="auto">
          <a:xfrm rot="4301888" flipV="1">
            <a:off x="2058194" y="1766094"/>
            <a:ext cx="1428750" cy="1728788"/>
          </a:xfrm>
          <a:custGeom>
            <a:avLst/>
            <a:gdLst/>
            <a:ahLst/>
            <a:cxnLst>
              <a:cxn ang="0">
                <a:pos x="1293" y="832"/>
              </a:cxn>
              <a:cxn ang="0">
                <a:pos x="613" y="469"/>
              </a:cxn>
              <a:cxn ang="0">
                <a:pos x="386" y="242"/>
              </a:cxn>
              <a:cxn ang="0">
                <a:pos x="341" y="197"/>
              </a:cxn>
              <a:cxn ang="0">
                <a:pos x="205" y="106"/>
              </a:cxn>
              <a:cxn ang="0">
                <a:pos x="68" y="15"/>
              </a:cxn>
              <a:cxn ang="0">
                <a:pos x="23" y="197"/>
              </a:cxn>
              <a:cxn ang="0">
                <a:pos x="205" y="333"/>
              </a:cxn>
              <a:cxn ang="0">
                <a:pos x="295" y="514"/>
              </a:cxn>
              <a:cxn ang="0">
                <a:pos x="477" y="696"/>
              </a:cxn>
              <a:cxn ang="0">
                <a:pos x="749" y="741"/>
              </a:cxn>
              <a:cxn ang="0">
                <a:pos x="976" y="968"/>
              </a:cxn>
              <a:cxn ang="0">
                <a:pos x="1202" y="1195"/>
              </a:cxn>
              <a:cxn ang="0">
                <a:pos x="1248" y="1240"/>
              </a:cxn>
              <a:cxn ang="0">
                <a:pos x="1293" y="832"/>
              </a:cxn>
            </a:cxnLst>
            <a:rect l="0" t="0" r="r" b="b"/>
            <a:pathLst>
              <a:path w="1399" h="1300">
                <a:moveTo>
                  <a:pt x="1293" y="832"/>
                </a:moveTo>
                <a:cubicBezTo>
                  <a:pt x="1187" y="704"/>
                  <a:pt x="764" y="567"/>
                  <a:pt x="613" y="469"/>
                </a:cubicBezTo>
                <a:cubicBezTo>
                  <a:pt x="462" y="371"/>
                  <a:pt x="431" y="287"/>
                  <a:pt x="386" y="242"/>
                </a:cubicBezTo>
                <a:cubicBezTo>
                  <a:pt x="341" y="197"/>
                  <a:pt x="371" y="220"/>
                  <a:pt x="341" y="197"/>
                </a:cubicBezTo>
                <a:cubicBezTo>
                  <a:pt x="311" y="174"/>
                  <a:pt x="251" y="136"/>
                  <a:pt x="205" y="106"/>
                </a:cubicBezTo>
                <a:cubicBezTo>
                  <a:pt x="159" y="76"/>
                  <a:pt x="98" y="0"/>
                  <a:pt x="68" y="15"/>
                </a:cubicBezTo>
                <a:cubicBezTo>
                  <a:pt x="38" y="30"/>
                  <a:pt x="0" y="144"/>
                  <a:pt x="23" y="197"/>
                </a:cubicBezTo>
                <a:cubicBezTo>
                  <a:pt x="46" y="250"/>
                  <a:pt x="160" y="280"/>
                  <a:pt x="205" y="333"/>
                </a:cubicBezTo>
                <a:cubicBezTo>
                  <a:pt x="250" y="386"/>
                  <a:pt x="250" y="454"/>
                  <a:pt x="295" y="514"/>
                </a:cubicBezTo>
                <a:cubicBezTo>
                  <a:pt x="340" y="574"/>
                  <a:pt x="402" y="658"/>
                  <a:pt x="477" y="696"/>
                </a:cubicBezTo>
                <a:cubicBezTo>
                  <a:pt x="552" y="734"/>
                  <a:pt x="666" y="696"/>
                  <a:pt x="749" y="741"/>
                </a:cubicBezTo>
                <a:cubicBezTo>
                  <a:pt x="832" y="786"/>
                  <a:pt x="901" y="892"/>
                  <a:pt x="976" y="968"/>
                </a:cubicBezTo>
                <a:cubicBezTo>
                  <a:pt x="1051" y="1044"/>
                  <a:pt x="1157" y="1150"/>
                  <a:pt x="1202" y="1195"/>
                </a:cubicBezTo>
                <a:cubicBezTo>
                  <a:pt x="1247" y="1240"/>
                  <a:pt x="1240" y="1300"/>
                  <a:pt x="1248" y="1240"/>
                </a:cubicBezTo>
                <a:cubicBezTo>
                  <a:pt x="1256" y="1180"/>
                  <a:pt x="1399" y="960"/>
                  <a:pt x="1293" y="832"/>
                </a:cubicBezTo>
                <a:close/>
              </a:path>
            </a:pathLst>
          </a:custGeom>
          <a:solidFill>
            <a:srgbClr val="99330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76" name="Freeform 8"/>
          <p:cNvSpPr>
            <a:spLocks/>
          </p:cNvSpPr>
          <p:nvPr/>
        </p:nvSpPr>
        <p:spPr bwMode="auto">
          <a:xfrm flipH="1">
            <a:off x="5076825" y="3357563"/>
            <a:ext cx="1884363" cy="2063750"/>
          </a:xfrm>
          <a:custGeom>
            <a:avLst/>
            <a:gdLst/>
            <a:ahLst/>
            <a:cxnLst>
              <a:cxn ang="0">
                <a:pos x="1293" y="832"/>
              </a:cxn>
              <a:cxn ang="0">
                <a:pos x="613" y="469"/>
              </a:cxn>
              <a:cxn ang="0">
                <a:pos x="386" y="242"/>
              </a:cxn>
              <a:cxn ang="0">
                <a:pos x="341" y="197"/>
              </a:cxn>
              <a:cxn ang="0">
                <a:pos x="205" y="106"/>
              </a:cxn>
              <a:cxn ang="0">
                <a:pos x="68" y="15"/>
              </a:cxn>
              <a:cxn ang="0">
                <a:pos x="23" y="197"/>
              </a:cxn>
              <a:cxn ang="0">
                <a:pos x="205" y="333"/>
              </a:cxn>
              <a:cxn ang="0">
                <a:pos x="295" y="514"/>
              </a:cxn>
              <a:cxn ang="0">
                <a:pos x="477" y="696"/>
              </a:cxn>
              <a:cxn ang="0">
                <a:pos x="749" y="741"/>
              </a:cxn>
              <a:cxn ang="0">
                <a:pos x="976" y="968"/>
              </a:cxn>
              <a:cxn ang="0">
                <a:pos x="1202" y="1195"/>
              </a:cxn>
              <a:cxn ang="0">
                <a:pos x="1248" y="1240"/>
              </a:cxn>
              <a:cxn ang="0">
                <a:pos x="1293" y="832"/>
              </a:cxn>
            </a:cxnLst>
            <a:rect l="0" t="0" r="r" b="b"/>
            <a:pathLst>
              <a:path w="1399" h="1300">
                <a:moveTo>
                  <a:pt x="1293" y="832"/>
                </a:moveTo>
                <a:cubicBezTo>
                  <a:pt x="1187" y="704"/>
                  <a:pt x="764" y="567"/>
                  <a:pt x="613" y="469"/>
                </a:cubicBezTo>
                <a:cubicBezTo>
                  <a:pt x="462" y="371"/>
                  <a:pt x="431" y="287"/>
                  <a:pt x="386" y="242"/>
                </a:cubicBezTo>
                <a:cubicBezTo>
                  <a:pt x="341" y="197"/>
                  <a:pt x="371" y="220"/>
                  <a:pt x="341" y="197"/>
                </a:cubicBezTo>
                <a:cubicBezTo>
                  <a:pt x="311" y="174"/>
                  <a:pt x="251" y="136"/>
                  <a:pt x="205" y="106"/>
                </a:cubicBezTo>
                <a:cubicBezTo>
                  <a:pt x="159" y="76"/>
                  <a:pt x="98" y="0"/>
                  <a:pt x="68" y="15"/>
                </a:cubicBezTo>
                <a:cubicBezTo>
                  <a:pt x="38" y="30"/>
                  <a:pt x="0" y="144"/>
                  <a:pt x="23" y="197"/>
                </a:cubicBezTo>
                <a:cubicBezTo>
                  <a:pt x="46" y="250"/>
                  <a:pt x="160" y="280"/>
                  <a:pt x="205" y="333"/>
                </a:cubicBezTo>
                <a:cubicBezTo>
                  <a:pt x="250" y="386"/>
                  <a:pt x="250" y="454"/>
                  <a:pt x="295" y="514"/>
                </a:cubicBezTo>
                <a:cubicBezTo>
                  <a:pt x="340" y="574"/>
                  <a:pt x="402" y="658"/>
                  <a:pt x="477" y="696"/>
                </a:cubicBezTo>
                <a:cubicBezTo>
                  <a:pt x="552" y="734"/>
                  <a:pt x="666" y="696"/>
                  <a:pt x="749" y="741"/>
                </a:cubicBezTo>
                <a:cubicBezTo>
                  <a:pt x="832" y="786"/>
                  <a:pt x="901" y="892"/>
                  <a:pt x="976" y="968"/>
                </a:cubicBezTo>
                <a:cubicBezTo>
                  <a:pt x="1051" y="1044"/>
                  <a:pt x="1157" y="1150"/>
                  <a:pt x="1202" y="1195"/>
                </a:cubicBezTo>
                <a:cubicBezTo>
                  <a:pt x="1247" y="1240"/>
                  <a:pt x="1240" y="1300"/>
                  <a:pt x="1248" y="1240"/>
                </a:cubicBezTo>
                <a:cubicBezTo>
                  <a:pt x="1256" y="1180"/>
                  <a:pt x="1399" y="960"/>
                  <a:pt x="1293" y="832"/>
                </a:cubicBezTo>
                <a:close/>
              </a:path>
            </a:pathLst>
          </a:custGeom>
          <a:solidFill>
            <a:srgbClr val="99330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77" name="Freeform 9"/>
          <p:cNvSpPr>
            <a:spLocks/>
          </p:cNvSpPr>
          <p:nvPr/>
        </p:nvSpPr>
        <p:spPr bwMode="auto">
          <a:xfrm flipH="1">
            <a:off x="4500563" y="1557338"/>
            <a:ext cx="1235075" cy="2063750"/>
          </a:xfrm>
          <a:custGeom>
            <a:avLst/>
            <a:gdLst/>
            <a:ahLst/>
            <a:cxnLst>
              <a:cxn ang="0">
                <a:pos x="1293" y="832"/>
              </a:cxn>
              <a:cxn ang="0">
                <a:pos x="613" y="469"/>
              </a:cxn>
              <a:cxn ang="0">
                <a:pos x="386" y="242"/>
              </a:cxn>
              <a:cxn ang="0">
                <a:pos x="341" y="197"/>
              </a:cxn>
              <a:cxn ang="0">
                <a:pos x="205" y="106"/>
              </a:cxn>
              <a:cxn ang="0">
                <a:pos x="68" y="15"/>
              </a:cxn>
              <a:cxn ang="0">
                <a:pos x="23" y="197"/>
              </a:cxn>
              <a:cxn ang="0">
                <a:pos x="205" y="333"/>
              </a:cxn>
              <a:cxn ang="0">
                <a:pos x="295" y="514"/>
              </a:cxn>
              <a:cxn ang="0">
                <a:pos x="477" y="696"/>
              </a:cxn>
              <a:cxn ang="0">
                <a:pos x="749" y="741"/>
              </a:cxn>
              <a:cxn ang="0">
                <a:pos x="976" y="968"/>
              </a:cxn>
              <a:cxn ang="0">
                <a:pos x="1202" y="1195"/>
              </a:cxn>
              <a:cxn ang="0">
                <a:pos x="1248" y="1240"/>
              </a:cxn>
              <a:cxn ang="0">
                <a:pos x="1293" y="832"/>
              </a:cxn>
            </a:cxnLst>
            <a:rect l="0" t="0" r="r" b="b"/>
            <a:pathLst>
              <a:path w="1399" h="1300">
                <a:moveTo>
                  <a:pt x="1293" y="832"/>
                </a:moveTo>
                <a:cubicBezTo>
                  <a:pt x="1187" y="704"/>
                  <a:pt x="764" y="567"/>
                  <a:pt x="613" y="469"/>
                </a:cubicBezTo>
                <a:cubicBezTo>
                  <a:pt x="462" y="371"/>
                  <a:pt x="431" y="287"/>
                  <a:pt x="386" y="242"/>
                </a:cubicBezTo>
                <a:cubicBezTo>
                  <a:pt x="341" y="197"/>
                  <a:pt x="371" y="220"/>
                  <a:pt x="341" y="197"/>
                </a:cubicBezTo>
                <a:cubicBezTo>
                  <a:pt x="311" y="174"/>
                  <a:pt x="251" y="136"/>
                  <a:pt x="205" y="106"/>
                </a:cubicBezTo>
                <a:cubicBezTo>
                  <a:pt x="159" y="76"/>
                  <a:pt x="98" y="0"/>
                  <a:pt x="68" y="15"/>
                </a:cubicBezTo>
                <a:cubicBezTo>
                  <a:pt x="38" y="30"/>
                  <a:pt x="0" y="144"/>
                  <a:pt x="23" y="197"/>
                </a:cubicBezTo>
                <a:cubicBezTo>
                  <a:pt x="46" y="250"/>
                  <a:pt x="160" y="280"/>
                  <a:pt x="205" y="333"/>
                </a:cubicBezTo>
                <a:cubicBezTo>
                  <a:pt x="250" y="386"/>
                  <a:pt x="250" y="454"/>
                  <a:pt x="295" y="514"/>
                </a:cubicBezTo>
                <a:cubicBezTo>
                  <a:pt x="340" y="574"/>
                  <a:pt x="402" y="658"/>
                  <a:pt x="477" y="696"/>
                </a:cubicBezTo>
                <a:cubicBezTo>
                  <a:pt x="552" y="734"/>
                  <a:pt x="666" y="696"/>
                  <a:pt x="749" y="741"/>
                </a:cubicBezTo>
                <a:cubicBezTo>
                  <a:pt x="832" y="786"/>
                  <a:pt x="901" y="892"/>
                  <a:pt x="976" y="968"/>
                </a:cubicBezTo>
                <a:cubicBezTo>
                  <a:pt x="1051" y="1044"/>
                  <a:pt x="1157" y="1150"/>
                  <a:pt x="1202" y="1195"/>
                </a:cubicBezTo>
                <a:cubicBezTo>
                  <a:pt x="1247" y="1240"/>
                  <a:pt x="1240" y="1300"/>
                  <a:pt x="1248" y="1240"/>
                </a:cubicBezTo>
                <a:cubicBezTo>
                  <a:pt x="1256" y="1180"/>
                  <a:pt x="1399" y="960"/>
                  <a:pt x="1293" y="832"/>
                </a:cubicBezTo>
                <a:close/>
              </a:path>
            </a:pathLst>
          </a:custGeom>
          <a:solidFill>
            <a:srgbClr val="99330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 rot="-2297410">
            <a:off x="4859338" y="4076700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ВАРИАНТ РЕШЕНИЯ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 rot="-3302755">
            <a:off x="3860800" y="2413001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ВАРИАНТ РЕШЕНИЯ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 rot="1652658">
            <a:off x="1476375" y="2492375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ВАРИАНТ РЕШЕНИЯ</a:t>
            </a:r>
          </a:p>
        </p:txBody>
      </p:sp>
      <p:grpSp>
        <p:nvGrpSpPr>
          <p:cNvPr id="24587" name="Group 16"/>
          <p:cNvGrpSpPr>
            <a:grpSpLocks/>
          </p:cNvGrpSpPr>
          <p:nvPr/>
        </p:nvGrpSpPr>
        <p:grpSpPr bwMode="auto">
          <a:xfrm>
            <a:off x="684213" y="3860800"/>
            <a:ext cx="2616200" cy="2063750"/>
            <a:chOff x="612" y="1963"/>
            <a:chExt cx="1648" cy="1300"/>
          </a:xfrm>
        </p:grpSpPr>
        <p:sp>
          <p:nvSpPr>
            <p:cNvPr id="83978" name="Freeform 10"/>
            <p:cNvSpPr>
              <a:spLocks/>
            </p:cNvSpPr>
            <p:nvPr/>
          </p:nvSpPr>
          <p:spPr bwMode="auto">
            <a:xfrm>
              <a:off x="861" y="1963"/>
              <a:ext cx="1399" cy="1300"/>
            </a:xfrm>
            <a:custGeom>
              <a:avLst/>
              <a:gdLst/>
              <a:ahLst/>
              <a:cxnLst>
                <a:cxn ang="0">
                  <a:pos x="1293" y="832"/>
                </a:cxn>
                <a:cxn ang="0">
                  <a:pos x="613" y="469"/>
                </a:cxn>
                <a:cxn ang="0">
                  <a:pos x="386" y="242"/>
                </a:cxn>
                <a:cxn ang="0">
                  <a:pos x="341" y="197"/>
                </a:cxn>
                <a:cxn ang="0">
                  <a:pos x="205" y="106"/>
                </a:cxn>
                <a:cxn ang="0">
                  <a:pos x="68" y="15"/>
                </a:cxn>
                <a:cxn ang="0">
                  <a:pos x="23" y="197"/>
                </a:cxn>
                <a:cxn ang="0">
                  <a:pos x="205" y="333"/>
                </a:cxn>
                <a:cxn ang="0">
                  <a:pos x="295" y="514"/>
                </a:cxn>
                <a:cxn ang="0">
                  <a:pos x="477" y="696"/>
                </a:cxn>
                <a:cxn ang="0">
                  <a:pos x="749" y="741"/>
                </a:cxn>
                <a:cxn ang="0">
                  <a:pos x="976" y="968"/>
                </a:cxn>
                <a:cxn ang="0">
                  <a:pos x="1202" y="1195"/>
                </a:cxn>
                <a:cxn ang="0">
                  <a:pos x="1248" y="1240"/>
                </a:cxn>
                <a:cxn ang="0">
                  <a:pos x="1293" y="832"/>
                </a:cxn>
              </a:cxnLst>
              <a:rect l="0" t="0" r="r" b="b"/>
              <a:pathLst>
                <a:path w="1399" h="1300">
                  <a:moveTo>
                    <a:pt x="1293" y="832"/>
                  </a:moveTo>
                  <a:cubicBezTo>
                    <a:pt x="1187" y="704"/>
                    <a:pt x="764" y="567"/>
                    <a:pt x="613" y="469"/>
                  </a:cubicBezTo>
                  <a:cubicBezTo>
                    <a:pt x="462" y="371"/>
                    <a:pt x="431" y="287"/>
                    <a:pt x="386" y="242"/>
                  </a:cubicBezTo>
                  <a:cubicBezTo>
                    <a:pt x="341" y="197"/>
                    <a:pt x="371" y="220"/>
                    <a:pt x="341" y="197"/>
                  </a:cubicBezTo>
                  <a:cubicBezTo>
                    <a:pt x="311" y="174"/>
                    <a:pt x="251" y="136"/>
                    <a:pt x="205" y="106"/>
                  </a:cubicBezTo>
                  <a:cubicBezTo>
                    <a:pt x="159" y="76"/>
                    <a:pt x="98" y="0"/>
                    <a:pt x="68" y="15"/>
                  </a:cubicBezTo>
                  <a:cubicBezTo>
                    <a:pt x="38" y="30"/>
                    <a:pt x="0" y="144"/>
                    <a:pt x="23" y="197"/>
                  </a:cubicBezTo>
                  <a:cubicBezTo>
                    <a:pt x="46" y="250"/>
                    <a:pt x="160" y="280"/>
                    <a:pt x="205" y="333"/>
                  </a:cubicBezTo>
                  <a:cubicBezTo>
                    <a:pt x="250" y="386"/>
                    <a:pt x="250" y="454"/>
                    <a:pt x="295" y="514"/>
                  </a:cubicBezTo>
                  <a:cubicBezTo>
                    <a:pt x="340" y="574"/>
                    <a:pt x="402" y="658"/>
                    <a:pt x="477" y="696"/>
                  </a:cubicBezTo>
                  <a:cubicBezTo>
                    <a:pt x="552" y="734"/>
                    <a:pt x="666" y="696"/>
                    <a:pt x="749" y="741"/>
                  </a:cubicBezTo>
                  <a:cubicBezTo>
                    <a:pt x="832" y="786"/>
                    <a:pt x="901" y="892"/>
                    <a:pt x="976" y="968"/>
                  </a:cubicBezTo>
                  <a:cubicBezTo>
                    <a:pt x="1051" y="1044"/>
                    <a:pt x="1157" y="1150"/>
                    <a:pt x="1202" y="1195"/>
                  </a:cubicBezTo>
                  <a:cubicBezTo>
                    <a:pt x="1247" y="1240"/>
                    <a:pt x="1240" y="1300"/>
                    <a:pt x="1248" y="1240"/>
                  </a:cubicBezTo>
                  <a:cubicBezTo>
                    <a:pt x="1256" y="1180"/>
                    <a:pt x="1399" y="960"/>
                    <a:pt x="1293" y="832"/>
                  </a:cubicBezTo>
                  <a:close/>
                </a:path>
              </a:pathLst>
            </a:custGeom>
            <a:solidFill>
              <a:srgbClr val="9933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982" name="Text Box 14"/>
            <p:cNvSpPr txBox="1">
              <a:spLocks noChangeArrowheads="1"/>
            </p:cNvSpPr>
            <p:nvPr/>
          </p:nvSpPr>
          <p:spPr bwMode="auto">
            <a:xfrm rot="2320401">
              <a:off x="612" y="2341"/>
              <a:ext cx="15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ВАРИАНТ РЕШЕНИЯ</a:t>
              </a:r>
            </a:p>
          </p:txBody>
        </p:sp>
      </p:grpSp>
      <p:sp>
        <p:nvSpPr>
          <p:cNvPr id="83983" name="AutoShape 15"/>
          <p:cNvSpPr>
            <a:spLocks noChangeArrowheads="1"/>
          </p:cNvSpPr>
          <p:nvPr/>
        </p:nvSpPr>
        <p:spPr bwMode="auto">
          <a:xfrm rot="10031744">
            <a:off x="900113" y="3213100"/>
            <a:ext cx="647700" cy="6492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 rot="8311307">
            <a:off x="4500563" y="1700213"/>
            <a:ext cx="647700" cy="6492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auto">
          <a:xfrm rot="10800000">
            <a:off x="2771775" y="1989138"/>
            <a:ext cx="647700" cy="6492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87" name="AutoShape 19"/>
          <p:cNvSpPr>
            <a:spLocks noChangeArrowheads="1"/>
          </p:cNvSpPr>
          <p:nvPr/>
        </p:nvSpPr>
        <p:spPr bwMode="auto">
          <a:xfrm rot="10031744">
            <a:off x="1692275" y="1484313"/>
            <a:ext cx="647700" cy="6492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88" name="AutoShape 20"/>
          <p:cNvSpPr>
            <a:spLocks noChangeArrowheads="1"/>
          </p:cNvSpPr>
          <p:nvPr/>
        </p:nvSpPr>
        <p:spPr bwMode="auto">
          <a:xfrm rot="11009388">
            <a:off x="1908175" y="3933825"/>
            <a:ext cx="647700" cy="6492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89" name="AutoShape 21"/>
          <p:cNvSpPr>
            <a:spLocks noChangeArrowheads="1"/>
          </p:cNvSpPr>
          <p:nvPr/>
        </p:nvSpPr>
        <p:spPr bwMode="auto">
          <a:xfrm rot="9710920">
            <a:off x="5940425" y="3068638"/>
            <a:ext cx="647700" cy="6492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90" name="AutoShape 22"/>
          <p:cNvSpPr>
            <a:spLocks noChangeArrowheads="1"/>
          </p:cNvSpPr>
          <p:nvPr/>
        </p:nvSpPr>
        <p:spPr bwMode="auto">
          <a:xfrm rot="10031744">
            <a:off x="5148263" y="3716338"/>
            <a:ext cx="647700" cy="6492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91" name="AutoShape 23"/>
          <p:cNvSpPr>
            <a:spLocks noChangeArrowheads="1"/>
          </p:cNvSpPr>
          <p:nvPr/>
        </p:nvSpPr>
        <p:spPr bwMode="auto">
          <a:xfrm rot="10031744">
            <a:off x="5219700" y="981075"/>
            <a:ext cx="647700" cy="6492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92" name="AutoShape 24"/>
          <p:cNvSpPr>
            <a:spLocks noChangeArrowheads="1"/>
          </p:cNvSpPr>
          <p:nvPr/>
        </p:nvSpPr>
        <p:spPr bwMode="auto">
          <a:xfrm rot="10800000">
            <a:off x="611188" y="5589588"/>
            <a:ext cx="647700" cy="6492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179388" y="6237288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ПРИЕМУЩЕСТВА</a:t>
            </a:r>
          </a:p>
        </p:txBody>
      </p:sp>
      <p:sp>
        <p:nvSpPr>
          <p:cNvPr id="83994" name="AutoShape 26"/>
          <p:cNvSpPr>
            <a:spLocks noChangeArrowheads="1"/>
          </p:cNvSpPr>
          <p:nvPr/>
        </p:nvSpPr>
        <p:spPr bwMode="auto">
          <a:xfrm rot="-3326085">
            <a:off x="5652294" y="4580731"/>
            <a:ext cx="647700" cy="6492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95" name="AutoShape 27"/>
          <p:cNvSpPr>
            <a:spLocks noChangeArrowheads="1"/>
          </p:cNvSpPr>
          <p:nvPr/>
        </p:nvSpPr>
        <p:spPr bwMode="auto">
          <a:xfrm rot="-3326085">
            <a:off x="6804819" y="3572669"/>
            <a:ext cx="647700" cy="6492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96" name="AutoShape 28"/>
          <p:cNvSpPr>
            <a:spLocks noChangeArrowheads="1"/>
          </p:cNvSpPr>
          <p:nvPr/>
        </p:nvSpPr>
        <p:spPr bwMode="auto">
          <a:xfrm rot="-19710374">
            <a:off x="1619250" y="2492375"/>
            <a:ext cx="647700" cy="6492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97" name="AutoShape 29"/>
          <p:cNvSpPr>
            <a:spLocks noChangeArrowheads="1"/>
          </p:cNvSpPr>
          <p:nvPr/>
        </p:nvSpPr>
        <p:spPr bwMode="auto">
          <a:xfrm rot="-3326085">
            <a:off x="5580857" y="1843881"/>
            <a:ext cx="647700" cy="6492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98" name="AutoShape 30"/>
          <p:cNvSpPr>
            <a:spLocks noChangeArrowheads="1"/>
          </p:cNvSpPr>
          <p:nvPr/>
        </p:nvSpPr>
        <p:spPr bwMode="auto">
          <a:xfrm rot="-3326085">
            <a:off x="4860132" y="2851944"/>
            <a:ext cx="647700" cy="6492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3999" name="AutoShape 31"/>
          <p:cNvSpPr>
            <a:spLocks noChangeArrowheads="1"/>
          </p:cNvSpPr>
          <p:nvPr/>
        </p:nvSpPr>
        <p:spPr bwMode="auto">
          <a:xfrm rot="-21045267">
            <a:off x="1547813" y="4941888"/>
            <a:ext cx="647700" cy="6492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4000" name="AutoShape 32"/>
          <p:cNvSpPr>
            <a:spLocks noChangeArrowheads="1"/>
          </p:cNvSpPr>
          <p:nvPr/>
        </p:nvSpPr>
        <p:spPr bwMode="auto">
          <a:xfrm rot="-18886851">
            <a:off x="611982" y="4148931"/>
            <a:ext cx="647700" cy="6492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4001" name="AutoShape 33"/>
          <p:cNvSpPr>
            <a:spLocks noChangeArrowheads="1"/>
          </p:cNvSpPr>
          <p:nvPr/>
        </p:nvSpPr>
        <p:spPr bwMode="auto">
          <a:xfrm rot="-19341797">
            <a:off x="2411413" y="2924175"/>
            <a:ext cx="647700" cy="6492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4002" name="AutoShape 34"/>
          <p:cNvSpPr>
            <a:spLocks noChangeArrowheads="1"/>
          </p:cNvSpPr>
          <p:nvPr/>
        </p:nvSpPr>
        <p:spPr bwMode="auto">
          <a:xfrm rot="-10508686">
            <a:off x="7451725" y="5516563"/>
            <a:ext cx="647700" cy="6492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84003" name="Text Box 35"/>
          <p:cNvSpPr txBox="1">
            <a:spLocks noChangeArrowheads="1"/>
          </p:cNvSpPr>
          <p:nvPr/>
        </p:nvSpPr>
        <p:spPr bwMode="auto">
          <a:xfrm>
            <a:off x="6516688" y="6308725"/>
            <a:ext cx="2303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НЕДОСТАТКИ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285875"/>
            <a:ext cx="7772400" cy="107156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Bookman Old Style" pitchFamily="18" charset="0"/>
              </a:rPr>
              <a:t>Проектная деятельность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2357438"/>
            <a:ext cx="8786812" cy="4000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>Самостоятельное исследование различных тем, проводимое учениками в течение некоторого времени.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>Этот прием может быть использован для  изменения ценностных ориентаций учащихся, улучшения климата в коллективе, индивидуализации и дифференциации обучения.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>Его лучше использовать, когда дети уже могут выполнять самостоятельный поиск.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25604" name="Picture 5" descr="http://im4-tub-ru.yandex.net/i?id=86302748-6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7463"/>
            <a:ext cx="2262187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Bookman Old Style" pitchFamily="18" charset="0"/>
              </a:rPr>
              <a:t>ПОПС – формула:</a:t>
            </a:r>
            <a:br>
              <a:rPr lang="ru-RU" sz="4000" b="1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4000" b="1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07375" cy="4114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  <a:latin typeface="Comic Sans MS" pitchFamily="66" charset="0"/>
              </a:rPr>
              <a:t>П </a:t>
            </a: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– позиция (</a:t>
            </a:r>
            <a:r>
              <a:rPr lang="ru-RU" b="1" i="1" smtClean="0">
                <a:solidFill>
                  <a:srgbClr val="7030A0"/>
                </a:solidFill>
                <a:latin typeface="Comic Sans MS" pitchFamily="66" charset="0"/>
              </a:rPr>
              <a:t>«Я считаю, что…»</a:t>
            </a: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endParaRPr lang="ru-RU" b="1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/>
            <a:r>
              <a:rPr lang="ru-RU" b="1" smtClean="0">
                <a:solidFill>
                  <a:srgbClr val="7030A0"/>
                </a:solidFill>
                <a:latin typeface="Comic Sans MS" pitchFamily="66" charset="0"/>
              </a:rPr>
              <a:t>О </a:t>
            </a: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– объяснение (или обоснование) (</a:t>
            </a:r>
            <a:r>
              <a:rPr lang="ru-RU" b="1" i="1" smtClean="0">
                <a:solidFill>
                  <a:srgbClr val="7030A0"/>
                </a:solidFill>
                <a:latin typeface="Comic Sans MS" pitchFamily="66" charset="0"/>
              </a:rPr>
              <a:t>«Потому что …»</a:t>
            </a: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endParaRPr lang="ru-RU" b="1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/>
            <a:r>
              <a:rPr lang="ru-RU" b="1" smtClean="0">
                <a:solidFill>
                  <a:srgbClr val="7030A0"/>
                </a:solidFill>
                <a:latin typeface="Comic Sans MS" pitchFamily="66" charset="0"/>
              </a:rPr>
              <a:t>П</a:t>
            </a: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 – пример (</a:t>
            </a:r>
            <a:r>
              <a:rPr lang="ru-RU" b="1" i="1" smtClean="0">
                <a:solidFill>
                  <a:srgbClr val="7030A0"/>
                </a:solidFill>
                <a:latin typeface="Comic Sans MS" pitchFamily="66" charset="0"/>
              </a:rPr>
              <a:t>«Я могу это доказать это на примере …»</a:t>
            </a: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endParaRPr lang="ru-RU" b="1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/>
            <a:r>
              <a:rPr lang="ru-RU" b="1" smtClean="0">
                <a:solidFill>
                  <a:srgbClr val="7030A0"/>
                </a:solidFill>
                <a:latin typeface="Comic Sans MS" pitchFamily="66" charset="0"/>
              </a:rPr>
              <a:t>С </a:t>
            </a:r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– следствие (или суждение) (</a:t>
            </a:r>
            <a:r>
              <a:rPr lang="ru-RU" b="1" i="1" smtClean="0">
                <a:solidFill>
                  <a:srgbClr val="7030A0"/>
                </a:solidFill>
                <a:latin typeface="Comic Sans MS" pitchFamily="66" charset="0"/>
              </a:rPr>
              <a:t>«Исходя из этого, я делаю вывод о том, что…»).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6097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7030A0"/>
                </a:solidFill>
                <a:latin typeface="Comic Sans MS" pitchFamily="66" charset="0"/>
              </a:rPr>
              <a:t>Правила управления успехом на уроке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14500"/>
            <a:ext cx="9001125" cy="51435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400" b="1" smtClean="0">
                <a:solidFill>
                  <a:srgbClr val="0070C0"/>
                </a:solidFill>
                <a:latin typeface="Book Antiqua" pitchFamily="18" charset="0"/>
              </a:rPr>
              <a:t>1. Уметь видеть реальные сдвиги, изменения и достоинства детей, вовремя поддерживать ученика.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400" b="1" smtClean="0">
                <a:solidFill>
                  <a:srgbClr val="0070C0"/>
                </a:solidFill>
                <a:latin typeface="Book Antiqua" pitchFamily="18" charset="0"/>
              </a:rPr>
              <a:t>2. Авторитет, личность учителя – залог успеха учащихся.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400" b="1" smtClean="0">
                <a:solidFill>
                  <a:srgbClr val="0070C0"/>
                </a:solidFill>
                <a:latin typeface="Book Antiqua" pitchFamily="18" charset="0"/>
              </a:rPr>
              <a:t>3. Благоприятный психологический климат на уроке.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400" b="1" smtClean="0">
                <a:solidFill>
                  <a:srgbClr val="0070C0"/>
                </a:solidFill>
                <a:latin typeface="Book Antiqua" pitchFamily="18" charset="0"/>
              </a:rPr>
              <a:t>4. Способность учителя удивлять.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400" b="1" smtClean="0">
                <a:solidFill>
                  <a:srgbClr val="0070C0"/>
                </a:solidFill>
                <a:latin typeface="Book Antiqua" pitchFamily="18" charset="0"/>
              </a:rPr>
              <a:t>5 . Умение правильно оценить интерактивную деятельность.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</p:txBody>
      </p:sp>
      <p:pic>
        <p:nvPicPr>
          <p:cNvPr id="31748" name="Picture 5" descr="http://im4-tub-ru.yandex.net/i?id=513577537-6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454525"/>
            <a:ext cx="1928812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  <a:latin typeface="Bookman Old Style" pitchFamily="18" charset="0"/>
              </a:rPr>
              <a:t>Правила управления успехом на уроке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981200"/>
            <a:ext cx="8429625" cy="47339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3800" dirty="0" smtClean="0">
                <a:solidFill>
                  <a:srgbClr val="0070C0"/>
                </a:solidFill>
                <a:latin typeface="Book Antiqua" pitchFamily="18" charset="0"/>
              </a:rPr>
              <a:t>5. Любовь к детям.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3800" dirty="0" smtClean="0">
                <a:solidFill>
                  <a:srgbClr val="0070C0"/>
                </a:solidFill>
                <a:latin typeface="Book Antiqua" pitchFamily="18" charset="0"/>
              </a:rPr>
              <a:t>6. Индивидуальный подход.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3800" dirty="0" smtClean="0">
                <a:solidFill>
                  <a:srgbClr val="0070C0"/>
                </a:solidFill>
                <a:latin typeface="Book Antiqua" pitchFamily="18" charset="0"/>
              </a:rPr>
              <a:t>7. Умение учителя выдавать домашние задания.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3800" dirty="0" smtClean="0">
                <a:solidFill>
                  <a:srgbClr val="0070C0"/>
                </a:solidFill>
                <a:latin typeface="Book Antiqua" pitchFamily="18" charset="0"/>
              </a:rPr>
              <a:t>8. Комментирование отметки.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3800" dirty="0" smtClean="0">
                <a:solidFill>
                  <a:srgbClr val="0070C0"/>
                </a:solidFill>
                <a:latin typeface="Book Antiqua" pitchFamily="18" charset="0"/>
              </a:rPr>
              <a:t>9. Коллективная познавательная деятельность на уроке.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Picture 6" descr="C:\Documents and Settings\asu\Мои документы\РАБОТА\фото школа\я гражд 2013\IMG_3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000375"/>
            <a:ext cx="23336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7815262" cy="8572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  <a:latin typeface="Comic Sans MS" pitchFamily="66" charset="0"/>
              </a:rPr>
              <a:t>Выводы: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8929688" cy="542925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ru-RU" b="1" smtClean="0">
                <a:latin typeface="Book Antiqua" pitchFamily="18" charset="0"/>
              </a:rPr>
              <a:t>Интерактивные формы и методы относятся к числу инновационных и способствуют активизации познавательной деятельности учащихся, самостоятельному осмыслению учебного материала.</a:t>
            </a:r>
          </a:p>
          <a:p>
            <a:pPr eaLnBrk="1" hangingPunct="1">
              <a:buClr>
                <a:schemeClr val="tx2"/>
              </a:buClr>
            </a:pPr>
            <a:r>
              <a:rPr lang="ru-RU" b="1" smtClean="0">
                <a:latin typeface="Book Antiqua" pitchFamily="18" charset="0"/>
              </a:rPr>
              <a:t>Являются условием для самореализации личности учащихся в учебной деятельности.</a:t>
            </a:r>
          </a:p>
        </p:txBody>
      </p:sp>
      <p:pic>
        <p:nvPicPr>
          <p:cNvPr id="4" name="Picture 6" descr="C:\Documents and Settings\asu\Мои документы\РАБОТА\ИЗО ОБЖ\научно метод работа\неделя искусств\2013\IMG_3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857759"/>
            <a:ext cx="2571736" cy="1927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-1214438" y="1447800"/>
            <a:ext cx="10053638" cy="4114800"/>
          </a:xfrm>
        </p:spPr>
        <p:txBody>
          <a:bodyPr/>
          <a:lstStyle/>
          <a:p>
            <a:pPr lvl="4" algn="ctr" eaLnBrk="1" hangingPunct="1">
              <a:buFontTx/>
              <a:buNone/>
            </a:pPr>
            <a:r>
              <a:rPr lang="ru-RU" sz="4800" b="1" smtClean="0"/>
              <a:t> </a:t>
            </a:r>
            <a:r>
              <a:rPr lang="ru-RU" sz="4800" b="1" i="1" smtClean="0">
                <a:solidFill>
                  <a:srgbClr val="C00000"/>
                </a:solidFill>
                <a:latin typeface="Comic Sans MS" pitchFamily="66" charset="0"/>
              </a:rPr>
              <a:t>Желаем</a:t>
            </a:r>
            <a:r>
              <a:rPr lang="ru-RU" sz="4800" b="1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800" b="1" i="1" smtClean="0">
                <a:solidFill>
                  <a:srgbClr val="C00000"/>
                </a:solidFill>
                <a:latin typeface="Comic Sans MS" pitchFamily="66" charset="0"/>
              </a:rPr>
              <a:t>успеха </a:t>
            </a:r>
          </a:p>
          <a:p>
            <a:pPr lvl="4" algn="ctr" eaLnBrk="1" hangingPunct="1">
              <a:buFontTx/>
              <a:buNone/>
            </a:pPr>
            <a:r>
              <a:rPr lang="ru-RU" sz="4800" b="1" i="1" smtClean="0">
                <a:solidFill>
                  <a:srgbClr val="C00000"/>
                </a:solidFill>
                <a:latin typeface="Comic Sans MS" pitchFamily="66" charset="0"/>
              </a:rPr>
              <a:t>в применении интерактивных методов в работе!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571625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</a:rPr>
              <a:t>Современная педагогика ориентирована на то, чтобы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428875" y="3000375"/>
            <a:ext cx="6715125" cy="3452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latin typeface="Bookman Old Style" pitchFamily="18" charset="0"/>
              </a:rPr>
              <a:t>   </a:t>
            </a:r>
            <a:r>
              <a:rPr lang="ru-RU" sz="3600" b="1" smtClean="0">
                <a:solidFill>
                  <a:srgbClr val="002060"/>
                </a:solidFill>
                <a:latin typeface="Bookman Old Style" pitchFamily="18" charset="0"/>
              </a:rPr>
              <a:t>- ребёнок научился учиться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rgbClr val="002060"/>
                </a:solidFill>
                <a:latin typeface="Bookman Old Style" pitchFamily="18" charset="0"/>
              </a:rPr>
              <a:t>  - открыл в себе энергию познания, постоянного стремления к получению новых знаний.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</a:t>
            </a:r>
          </a:p>
        </p:txBody>
      </p:sp>
      <p:pic>
        <p:nvPicPr>
          <p:cNvPr id="6148" name="Picture 4" descr="F:\Современ технол худож образов\f777e9c893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702"/>
            <a:ext cx="2500298" cy="2500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0"/>
            <a:ext cx="77724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</a:rPr>
              <a:t>Успех процесса обучения во многом зависит от взаимоотношений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ru-RU" sz="4400" smtClean="0">
                <a:latin typeface="Bookman Old Style" pitchFamily="18" charset="0"/>
              </a:rPr>
              <a:t>Учителя с детьми</a:t>
            </a:r>
          </a:p>
          <a:p>
            <a:pPr eaLnBrk="1" hangingPunct="1">
              <a:buClr>
                <a:schemeClr val="tx2"/>
              </a:buClr>
            </a:pPr>
            <a:r>
              <a:rPr lang="ru-RU" sz="4400" smtClean="0">
                <a:latin typeface="Bookman Old Style" pitchFamily="18" charset="0"/>
              </a:rPr>
              <a:t>Детей друг с другом</a:t>
            </a:r>
          </a:p>
          <a:p>
            <a:pPr eaLnBrk="1" hangingPunct="1">
              <a:buClr>
                <a:schemeClr val="tx2"/>
              </a:buClr>
            </a:pPr>
            <a:r>
              <a:rPr lang="ru-RU" sz="4400" smtClean="0">
                <a:latin typeface="Bookman Old Style" pitchFamily="18" charset="0"/>
              </a:rPr>
              <a:t>Каждого ребёнка с учителем</a:t>
            </a:r>
          </a:p>
          <a:p>
            <a:pPr eaLnBrk="1" hangingPunct="1">
              <a:buClr>
                <a:schemeClr val="tx2"/>
              </a:buClr>
            </a:pPr>
            <a:r>
              <a:rPr lang="ru-RU" sz="4400" smtClean="0">
                <a:latin typeface="Bookman Old Style" pitchFamily="18" charset="0"/>
              </a:rPr>
              <a:t>Ученика с коллективом</a:t>
            </a:r>
          </a:p>
        </p:txBody>
      </p:sp>
      <p:pic>
        <p:nvPicPr>
          <p:cNvPr id="7172" name="Picture 4" descr="F:\Современ технол худож образов\z_a910e7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7213" y="4143380"/>
            <a:ext cx="2456787" cy="170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57313"/>
            <a:ext cx="8229600" cy="1143000"/>
          </a:xfrm>
        </p:spPr>
        <p:txBody>
          <a:bodyPr/>
          <a:lstStyle/>
          <a:p>
            <a:pPr eaLnBrk="1" hangingPunct="1"/>
            <a:r>
              <a:rPr lang="ru-RU" sz="4600" b="1" smtClean="0">
                <a:solidFill>
                  <a:srgbClr val="C00000"/>
                </a:solidFill>
                <a:latin typeface="Times New Roman" pitchFamily="18" charset="0"/>
              </a:rPr>
              <a:t>Идея сотрудничества</a:t>
            </a:r>
            <a:br>
              <a:rPr lang="ru-RU" sz="46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600" b="1" smtClean="0">
                <a:solidFill>
                  <a:srgbClr val="C00000"/>
                </a:solidFill>
                <a:latin typeface="Times New Roman" pitchFamily="18" charset="0"/>
              </a:rPr>
              <a:t> исходит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857375" y="2643188"/>
            <a:ext cx="6557963" cy="38100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ru-RU" sz="3600" smtClean="0">
                <a:latin typeface="Bookman Old Style" pitchFamily="18" charset="0"/>
              </a:rPr>
              <a:t>От древних мудрецов</a:t>
            </a:r>
          </a:p>
          <a:p>
            <a:pPr eaLnBrk="1" hangingPunct="1">
              <a:buClr>
                <a:schemeClr val="tx2"/>
              </a:buClr>
            </a:pPr>
            <a:r>
              <a:rPr lang="ru-RU" sz="3600" smtClean="0">
                <a:latin typeface="Bookman Old Style" pitchFamily="18" charset="0"/>
              </a:rPr>
              <a:t>Проходит через философию многих духовных учений, классической педагогики и психологии</a:t>
            </a:r>
          </a:p>
        </p:txBody>
      </p:sp>
      <p:pic>
        <p:nvPicPr>
          <p:cNvPr id="8196" name="Picture 4" descr="F:\Современ технол худож образов\10mrimicvtg.jpg"/>
          <p:cNvPicPr>
            <a:picLocks noChangeAspect="1" noChangeArrowheads="1"/>
          </p:cNvPicPr>
          <p:nvPr/>
        </p:nvPicPr>
        <p:blipFill>
          <a:blip r:embed="rId2"/>
          <a:srcRect b="19460"/>
          <a:stretch>
            <a:fillRect/>
          </a:stretch>
        </p:blipFill>
        <p:spPr bwMode="auto">
          <a:xfrm>
            <a:off x="0" y="5143488"/>
            <a:ext cx="205083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Bookman Old Style" pitchFamily="18" charset="0"/>
              </a:rPr>
              <a:t>Современные образовательные технологии</a:t>
            </a:r>
            <a:r>
              <a:rPr lang="ru-RU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</a:p>
          <a:p>
            <a:pPr eaLnBrk="1" hangingPunct="1"/>
            <a:r>
              <a:rPr lang="ru-RU" sz="2800" smtClean="0">
                <a:latin typeface="Bookman Old Style" pitchFamily="18" charset="0"/>
              </a:rPr>
              <a:t>технология развивающего обучения;</a:t>
            </a:r>
          </a:p>
          <a:p>
            <a:pPr eaLnBrk="1" hangingPunct="1"/>
            <a:r>
              <a:rPr lang="ru-RU" sz="2800" smtClean="0">
                <a:latin typeface="Bookman Old Style" pitchFamily="18" charset="0"/>
              </a:rPr>
              <a:t>здоровьесберегающие;</a:t>
            </a:r>
          </a:p>
          <a:p>
            <a:pPr eaLnBrk="1" hangingPunct="1"/>
            <a:r>
              <a:rPr lang="ru-RU" sz="2800" smtClean="0">
                <a:latin typeface="Bookman Old Style" pitchFamily="18" charset="0"/>
              </a:rPr>
              <a:t>проектные;</a:t>
            </a:r>
          </a:p>
          <a:p>
            <a:pPr eaLnBrk="1" hangingPunct="1"/>
            <a:r>
              <a:rPr lang="ru-RU" sz="2800" smtClean="0">
                <a:latin typeface="Bookman Old Style" pitchFamily="18" charset="0"/>
              </a:rPr>
              <a:t>информационно-коммуникационные   технологии; </a:t>
            </a:r>
          </a:p>
          <a:p>
            <a:pPr eaLnBrk="1" hangingPunct="1"/>
            <a:r>
              <a:rPr lang="ru-RU" sz="2800" smtClean="0">
                <a:latin typeface="Bookman Old Style" pitchFamily="18" charset="0"/>
              </a:rPr>
              <a:t>интерактивные технологии;</a:t>
            </a:r>
          </a:p>
          <a:p>
            <a:pPr eaLnBrk="1" hangingPunct="1"/>
            <a:r>
              <a:rPr lang="ru-RU" sz="2800" smtClean="0">
                <a:latin typeface="Bookman Old Style" pitchFamily="18" charset="0"/>
              </a:rPr>
              <a:t>игровые технологии.</a:t>
            </a:r>
            <a:r>
              <a:rPr lang="ru-RU" sz="2800" b="1" smtClean="0">
                <a:latin typeface="Bookman Old Style" pitchFamily="18" charset="0"/>
              </a:rPr>
              <a:t> </a:t>
            </a:r>
            <a:endParaRPr lang="ru-RU" sz="2800" smtClean="0">
              <a:latin typeface="Bookman Old Style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9220" name="Picture 4" descr="F:\Современ технол худож образов\74523610_3105276_school04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68859"/>
            <a:ext cx="2643174" cy="268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928934"/>
            <a:ext cx="566603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Интерактивные </a:t>
            </a:r>
          </a:p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методы обучения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5" name="Picture 5" descr="I:\РАБОТА\Мои рисунки\рисунки\картинки11\школа\JC_handshak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5572125"/>
            <a:ext cx="1943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I:\РАБОТА\Мои рисунки\рисунки\картинки11\дидлы картинки\e07c8374ed48.jpg"/>
          <p:cNvPicPr>
            <a:picLocks noChangeAspect="1" noChangeArrowheads="1"/>
          </p:cNvPicPr>
          <p:nvPr/>
        </p:nvPicPr>
        <p:blipFill>
          <a:blip r:embed="rId3"/>
          <a:srcRect l="10363" t="12863" r="6864" b="12862"/>
          <a:stretch>
            <a:fillRect/>
          </a:stretch>
        </p:blipFill>
        <p:spPr bwMode="auto">
          <a:xfrm>
            <a:off x="0" y="4572008"/>
            <a:ext cx="292895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00188"/>
            <a:ext cx="8382000" cy="44434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latin typeface="Bookman Old Style" pitchFamily="18" charset="0"/>
              </a:rPr>
              <a:t>Личностно - ориентированный подход в образовательном процессе помогают обеспечить </a:t>
            </a:r>
            <a:r>
              <a:rPr lang="ru-RU" sz="3600" b="1" smtClean="0">
                <a:latin typeface="Bookman Old Style" pitchFamily="18" charset="0"/>
              </a:rPr>
              <a:t>интерактивные методики.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latin typeface="Bookman Old Style" pitchFamily="18" charset="0"/>
              </a:rPr>
              <a:t>В переводе с английского языка</a:t>
            </a:r>
            <a:r>
              <a:rPr lang="en-US" sz="3600" smtClean="0">
                <a:latin typeface="Bookman Old Style" pitchFamily="18" charset="0"/>
              </a:rPr>
              <a:t> interact </a:t>
            </a:r>
            <a:r>
              <a:rPr lang="ru-RU" sz="3600" smtClean="0">
                <a:latin typeface="Bookman Old Style" pitchFamily="18" charset="0"/>
              </a:rPr>
              <a:t>– «находиться во взаимодействии, общаться»</a:t>
            </a:r>
          </a:p>
        </p:txBody>
      </p:sp>
      <p:pic>
        <p:nvPicPr>
          <p:cNvPr id="11267" name="Picture 3" descr="I:\РАБОТА\Мои рисунки\Организатор клипов (Microsoft)\j043440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786313"/>
            <a:ext cx="13620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60350"/>
            <a:ext cx="7599363" cy="46038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3063"/>
            <a:ext cx="7772400" cy="4857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smtClean="0"/>
              <a:t>      </a:t>
            </a:r>
            <a:r>
              <a:rPr lang="ru-RU" smtClean="0">
                <a:solidFill>
                  <a:srgbClr val="7030A0"/>
                </a:solidFill>
                <a:latin typeface="Bookman Old Style" pitchFamily="18" charset="0"/>
              </a:rPr>
              <a:t>Интерактивные методы обучения – система правил организации продуктивного взаимодействия учащихся между собой и с учителем в форме учебных, деловых, ролевых игр, дискуссий, при котором происходит освоение нового опыта и получение новых знаний.</a:t>
            </a:r>
            <a:endParaRPr lang="ru-RU" sz="4000" smtClean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2292" name="Picture 4" descr="I:\РАБОТА\Мои рисунки\Организатор клипов (Microsoft)\j043800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786188"/>
            <a:ext cx="2516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726</TotalTime>
  <Words>720</Words>
  <Application>Microsoft PowerPoint</Application>
  <PresentationFormat>Экран (4:3)</PresentationFormat>
  <Paragraphs>144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Times New Roman</vt:lpstr>
      <vt:lpstr>Bookman Old Style</vt:lpstr>
      <vt:lpstr>Wingdings</vt:lpstr>
      <vt:lpstr>Comic Sans MS</vt:lpstr>
      <vt:lpstr>Book Antiqua</vt:lpstr>
      <vt:lpstr>Тема5</vt:lpstr>
      <vt:lpstr>  </vt:lpstr>
      <vt:lpstr>Слайд 2</vt:lpstr>
      <vt:lpstr>Современная педагогика ориентирована на то, чтобы</vt:lpstr>
      <vt:lpstr>Успех процесса обучения во многом зависит от взаимоотношений</vt:lpstr>
      <vt:lpstr>Идея сотрудничества  исходит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Интерактивные методы обучения позволяют решать следующие задачи: </vt:lpstr>
      <vt:lpstr>Интерактивные методы обучения позволяют решать следующие задачи: </vt:lpstr>
      <vt:lpstr>Интерактивные методы обучения позволяют решать следующие задачи: </vt:lpstr>
      <vt:lpstr>Методические приёмы интерактивного обучения:</vt:lpstr>
      <vt:lpstr>Методические приёмы интерактивного обучения:</vt:lpstr>
      <vt:lpstr>Классификация игр:</vt:lpstr>
      <vt:lpstr>Классификация игр</vt:lpstr>
      <vt:lpstr>Древо решений</vt:lpstr>
      <vt:lpstr>Проектная деятельность</vt:lpstr>
      <vt:lpstr>ПОПС – формула: </vt:lpstr>
      <vt:lpstr>Правила управления успехом на уроке</vt:lpstr>
      <vt:lpstr>Правила управления успехом на уроке</vt:lpstr>
      <vt:lpstr>Выводы:</vt:lpstr>
      <vt:lpstr>Слайд 27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методы обучения в начальной школе</dc:title>
  <dc:creator>сухушина</dc:creator>
  <cp:lastModifiedBy>asu</cp:lastModifiedBy>
  <cp:revision>103</cp:revision>
  <cp:lastPrinted>1601-01-01T00:00:00Z</cp:lastPrinted>
  <dcterms:created xsi:type="dcterms:W3CDTF">2008-02-28T07:19:45Z</dcterms:created>
  <dcterms:modified xsi:type="dcterms:W3CDTF">2015-02-18T07:33:47Z</dcterms:modified>
</cp:coreProperties>
</file>