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83" r:id="rId7"/>
    <p:sldId id="279" r:id="rId8"/>
    <p:sldId id="263" r:id="rId9"/>
    <p:sldId id="282" r:id="rId10"/>
    <p:sldId id="278" r:id="rId11"/>
    <p:sldId id="266" r:id="rId12"/>
    <p:sldId id="267" r:id="rId13"/>
    <p:sldId id="268" r:id="rId14"/>
    <p:sldId id="270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0715729549111"/>
          <c:y val="5.7648633468179195E-2"/>
          <c:w val="0.54841590693453235"/>
          <c:h val="0.48103040200515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Лист1!$A$4:$A$7</c:f>
              <c:strCache>
                <c:ptCount val="4"/>
                <c:pt idx="0">
                  <c:v>общение в соц.сетях</c:v>
                </c:pt>
                <c:pt idx="1">
                  <c:v>работа с документами</c:v>
                </c:pt>
                <c:pt idx="2">
                  <c:v>просмотр фильмов</c:v>
                </c:pt>
                <c:pt idx="3">
                  <c:v>все варианты</c:v>
                </c:pt>
              </c:strCache>
            </c:strRef>
          </c:cat>
          <c:val>
            <c:numRef>
              <c:f>Лист1!$B$4:$B$7</c:f>
              <c:numCache>
                <c:formatCode>0%</c:formatCode>
                <c:ptCount val="4"/>
                <c:pt idx="0">
                  <c:v>0.7</c:v>
                </c:pt>
                <c:pt idx="1">
                  <c:v>0.5</c:v>
                </c:pt>
                <c:pt idx="2">
                  <c:v>0.3</c:v>
                </c:pt>
                <c:pt idx="3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Лист1!$A$4:$A$7</c:f>
              <c:strCache>
                <c:ptCount val="4"/>
                <c:pt idx="0">
                  <c:v>общение в соц.сетях</c:v>
                </c:pt>
                <c:pt idx="1">
                  <c:v>работа с документами</c:v>
                </c:pt>
                <c:pt idx="2">
                  <c:v>просмотр фильмов</c:v>
                </c:pt>
                <c:pt idx="3">
                  <c:v>все варианты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Лист1!$A$4:$A$7</c:f>
              <c:strCache>
                <c:ptCount val="4"/>
                <c:pt idx="0">
                  <c:v>общение в соц.сетях</c:v>
                </c:pt>
                <c:pt idx="1">
                  <c:v>работа с документами</c:v>
                </c:pt>
                <c:pt idx="2">
                  <c:v>просмотр фильмов</c:v>
                </c:pt>
                <c:pt idx="3">
                  <c:v>все варианты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40480"/>
        <c:axId val="127942016"/>
      </c:barChart>
      <c:catAx>
        <c:axId val="127940480"/>
        <c:scaling>
          <c:orientation val="minMax"/>
        </c:scaling>
        <c:delete val="0"/>
        <c:axPos val="b"/>
        <c:majorTickMark val="out"/>
        <c:minorTickMark val="none"/>
        <c:tickLblPos val="nextTo"/>
        <c:crossAx val="127942016"/>
        <c:crosses val="autoZero"/>
        <c:auto val="1"/>
        <c:lblAlgn val="ctr"/>
        <c:lblOffset val="100"/>
        <c:noMultiLvlLbl val="0"/>
      </c:catAx>
      <c:valAx>
        <c:axId val="1279420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7940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работа с документами</c:v>
                </c:pt>
                <c:pt idx="1">
                  <c:v>комунальные услуги</c:v>
                </c:pt>
                <c:pt idx="2">
                  <c:v>благодарили</c:v>
                </c:pt>
                <c:pt idx="3">
                  <c:v>просили продлить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</c:v>
                </c:pt>
                <c:pt idx="1">
                  <c:v>0.6</c:v>
                </c:pt>
                <c:pt idx="2">
                  <c:v>1</c:v>
                </c:pt>
                <c:pt idx="3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работа с документами</c:v>
                </c:pt>
                <c:pt idx="1">
                  <c:v>комунальные услуги</c:v>
                </c:pt>
                <c:pt idx="2">
                  <c:v>благодарили</c:v>
                </c:pt>
                <c:pt idx="3">
                  <c:v>просили продлить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работа с документами</c:v>
                </c:pt>
                <c:pt idx="1">
                  <c:v>комунальные услуги</c:v>
                </c:pt>
                <c:pt idx="2">
                  <c:v>благодарили</c:v>
                </c:pt>
                <c:pt idx="3">
                  <c:v>просили продлить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25504"/>
        <c:axId val="64327040"/>
      </c:barChart>
      <c:catAx>
        <c:axId val="64325504"/>
        <c:scaling>
          <c:orientation val="minMax"/>
        </c:scaling>
        <c:delete val="0"/>
        <c:axPos val="b"/>
        <c:majorTickMark val="out"/>
        <c:minorTickMark val="none"/>
        <c:tickLblPos val="nextTo"/>
        <c:crossAx val="64327040"/>
        <c:crosses val="autoZero"/>
        <c:auto val="1"/>
        <c:lblAlgn val="ctr"/>
        <c:lblOffset val="100"/>
        <c:noMultiLvlLbl val="0"/>
      </c:catAx>
      <c:valAx>
        <c:axId val="643270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4325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8229600" cy="1049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latin typeface="+mn-lt"/>
              </a:rPr>
              <a:t>ПРОЕКТ</a:t>
            </a:r>
            <a:br>
              <a:rPr lang="ru-RU" sz="3200" dirty="0">
                <a:latin typeface="+mn-lt"/>
              </a:rPr>
            </a:br>
            <a:r>
              <a:rPr lang="ru-RU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С компьютером на «Ты»</a:t>
            </a:r>
            <a:br>
              <a:rPr lang="ru-RU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</a:b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4133" y="3645024"/>
            <a:ext cx="8424936" cy="3501008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Координатор проекта – Куздыбаева Гульнара Сергеевна, заместитель директора по ВР МБОУ СОШ№19 </a:t>
            </a:r>
            <a:r>
              <a:rPr lang="ru-RU" sz="2400" dirty="0" smtClean="0"/>
              <a:t>г. Заполярный</a:t>
            </a:r>
            <a:endParaRPr lang="ru-RU" sz="2400" dirty="0"/>
          </a:p>
          <a:p>
            <a:pPr algn="l"/>
            <a:r>
              <a:rPr lang="ru-RU" sz="2400" dirty="0"/>
              <a:t>Авторы проекта:</a:t>
            </a:r>
          </a:p>
          <a:p>
            <a:pPr algn="l"/>
            <a:r>
              <a:rPr lang="ru-RU" sz="2400" dirty="0"/>
              <a:t>•	Алтынаманова Даяна Радиковна, учащаяся 11 В класса </a:t>
            </a:r>
            <a:r>
              <a:rPr lang="ru-RU" sz="2400" dirty="0" smtClean="0"/>
              <a:t> </a:t>
            </a:r>
          </a:p>
          <a:p>
            <a:pPr algn="l"/>
            <a:r>
              <a:rPr lang="ru-RU" sz="2400" dirty="0"/>
              <a:t> </a:t>
            </a:r>
            <a:r>
              <a:rPr lang="ru-RU" sz="2400" dirty="0" smtClean="0"/>
              <a:t>           МБОУ </a:t>
            </a:r>
            <a:r>
              <a:rPr lang="ru-RU" sz="2400" dirty="0"/>
              <a:t>СОШ №19 </a:t>
            </a:r>
            <a:r>
              <a:rPr lang="ru-RU" sz="2400" dirty="0" smtClean="0"/>
              <a:t>г. Заполярный</a:t>
            </a:r>
            <a:endParaRPr lang="ru-RU" sz="2400" dirty="0"/>
          </a:p>
          <a:p>
            <a:pPr algn="l"/>
            <a:r>
              <a:rPr lang="ru-RU" sz="2400" dirty="0"/>
              <a:t>•	Ивлева Эльвира Сергеевна, учащаяся 11 В класса </a:t>
            </a:r>
            <a:endParaRPr lang="ru-RU" sz="2400" dirty="0" smtClean="0"/>
          </a:p>
          <a:p>
            <a:pPr algn="l"/>
            <a:r>
              <a:rPr lang="ru-RU" sz="2400" dirty="0"/>
              <a:t> </a:t>
            </a:r>
            <a:r>
              <a:rPr lang="ru-RU" sz="2400" dirty="0" smtClean="0"/>
              <a:t>           МБОУ </a:t>
            </a:r>
            <a:r>
              <a:rPr lang="ru-RU" sz="2400" dirty="0"/>
              <a:t>СОШ №19 </a:t>
            </a:r>
            <a:r>
              <a:rPr lang="ru-RU" sz="2400" dirty="0" smtClean="0"/>
              <a:t>г. Заполярный</a:t>
            </a:r>
            <a:endParaRPr lang="ru-RU" sz="2400" dirty="0"/>
          </a:p>
          <a:p>
            <a:pPr algn="l"/>
            <a:endParaRPr lang="ru-RU" sz="2400" dirty="0"/>
          </a:p>
        </p:txBody>
      </p:sp>
      <p:pic>
        <p:nvPicPr>
          <p:cNvPr id="1026" name="Picture 2" descr="G:\курсы проект\P1020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61" y="692696"/>
            <a:ext cx="4139952" cy="310496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0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08" y="85437"/>
            <a:ext cx="8741963" cy="2119427"/>
          </a:xfrm>
        </p:spPr>
        <p:txBody>
          <a:bodyPr/>
          <a:lstStyle/>
          <a:p>
            <a:pPr marL="137160" lvl="0" indent="0" algn="ctr">
              <a:buClr>
                <a:prstClr val="white">
                  <a:shade val="95000"/>
                </a:prstClr>
              </a:buClr>
              <a:buNone/>
            </a:pPr>
            <a:r>
              <a:rPr lang="ru-RU" b="1" dirty="0" smtClean="0">
                <a:solidFill>
                  <a:prstClr val="white"/>
                </a:solidFill>
              </a:rPr>
              <a:t>На основании обучающего курса был составлен </a:t>
            </a:r>
            <a:r>
              <a:rPr lang="ru-RU" b="1" dirty="0">
                <a:solidFill>
                  <a:prstClr val="white"/>
                </a:solidFill>
              </a:rPr>
              <a:t>план </a:t>
            </a:r>
            <a:r>
              <a:rPr lang="ru-RU" b="1" dirty="0" smtClean="0">
                <a:solidFill>
                  <a:prstClr val="white"/>
                </a:solidFill>
              </a:rPr>
              <a:t>его реализации, в котором за каждый этап проекта распределены ответственные.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026" name="Picture 2" descr="G:\курсы проект\даяна\DSC097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3" b="10725"/>
          <a:stretch/>
        </p:blipFill>
        <p:spPr bwMode="auto">
          <a:xfrm>
            <a:off x="1115616" y="2924944"/>
            <a:ext cx="6840760" cy="405986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курсы проект\даяна\DSC097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3" b="10725"/>
          <a:stretch/>
        </p:blipFill>
        <p:spPr bwMode="auto">
          <a:xfrm>
            <a:off x="144964" y="1484784"/>
            <a:ext cx="8531492" cy="50632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2400" b="1" dirty="0"/>
              <a:t>После того, как мы убедились в существовании данной проблемы и составили обучающий курс, мы обратились к директору школы Меркушевой Татьяне Владимировне за разрешением заниматься в компьютерном кабинете школы</a:t>
            </a:r>
            <a:r>
              <a:rPr lang="ru-RU" dirty="0"/>
              <a:t>.</a:t>
            </a:r>
          </a:p>
        </p:txBody>
      </p:sp>
      <p:pic>
        <p:nvPicPr>
          <p:cNvPr id="5122" name="Picture 2" descr="G:\курсы проект\_0sVXhFaB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7"/>
          <a:stretch/>
        </p:blipFill>
        <p:spPr bwMode="auto">
          <a:xfrm>
            <a:off x="755576" y="1988840"/>
            <a:ext cx="7416824" cy="46126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408712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2400" b="1" dirty="0" smtClean="0"/>
              <a:t> Жители </a:t>
            </a:r>
            <a:r>
              <a:rPr lang="ru-RU" sz="2400" b="1" dirty="0"/>
              <a:t>города были </a:t>
            </a:r>
            <a:r>
              <a:rPr lang="ru-RU" sz="2400" b="1" dirty="0" smtClean="0"/>
              <a:t>информированы </a:t>
            </a:r>
            <a:r>
              <a:rPr lang="ru-RU" sz="2400" b="1" dirty="0"/>
              <a:t>через интернет ресурсы, а также доски объявлений в </a:t>
            </a:r>
            <a:r>
              <a:rPr lang="ru-RU" sz="2400" b="1" dirty="0" smtClean="0"/>
              <a:t>городе о </a:t>
            </a:r>
            <a:r>
              <a:rPr lang="ru-RU" sz="2400" b="1" dirty="0"/>
              <a:t>наборе пожилых людей для обучения </a:t>
            </a:r>
            <a:r>
              <a:rPr lang="ru-RU" sz="2400" b="1" dirty="0" smtClean="0"/>
              <a:t>компьютерной </a:t>
            </a:r>
            <a:r>
              <a:rPr lang="ru-RU" sz="2400" b="1" dirty="0"/>
              <a:t>грамотности. </a:t>
            </a:r>
          </a:p>
          <a:p>
            <a:pPr marL="137160" indent="0" algn="ctr">
              <a:buNone/>
            </a:pPr>
            <a:r>
              <a:rPr lang="ru-RU" sz="2400" b="1" dirty="0"/>
              <a:t>В течение 5 дней была набрана группа из 10 человек</a:t>
            </a:r>
            <a:r>
              <a:rPr lang="ru-RU" dirty="0"/>
              <a:t>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6146" name="Picture 2" descr="G:\курсы проект\P10201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9" b="21945"/>
          <a:stretch/>
        </p:blipFill>
        <p:spPr bwMode="auto">
          <a:xfrm>
            <a:off x="1043608" y="3861158"/>
            <a:ext cx="6740941" cy="29968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курсы проект\P10201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6" r="23875" b="15335"/>
          <a:stretch/>
        </p:blipFill>
        <p:spPr bwMode="auto">
          <a:xfrm rot="21019372">
            <a:off x="-96714" y="1800372"/>
            <a:ext cx="4884930" cy="325725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курсы проект\USRB9ijeF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 r="20977" b="18332"/>
          <a:stretch/>
        </p:blipFill>
        <p:spPr bwMode="auto">
          <a:xfrm rot="717784">
            <a:off x="4795518" y="1916832"/>
            <a:ext cx="4572236" cy="302433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768" y="-34916"/>
            <a:ext cx="5987008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Результаты анкетирования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41844"/>
              </p:ext>
            </p:extLst>
          </p:nvPr>
        </p:nvGraphicFramePr>
        <p:xfrm>
          <a:off x="107950" y="836613"/>
          <a:ext cx="8856663" cy="583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24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579296" cy="619272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000" b="1" dirty="0"/>
              <a:t>По окончании </a:t>
            </a:r>
            <a:r>
              <a:rPr lang="ru-RU" sz="2000" b="1" dirty="0" smtClean="0"/>
              <a:t>курсов </a:t>
            </a:r>
            <a:r>
              <a:rPr lang="ru-RU" sz="2000" b="1" dirty="0"/>
              <a:t>обучающиеся должны были создать поздравительную открытку своим </a:t>
            </a:r>
            <a:r>
              <a:rPr lang="ru-RU" sz="2000" b="1" dirty="0" smtClean="0"/>
              <a:t>близким.</a:t>
            </a:r>
            <a:endParaRPr lang="ru-RU" sz="2000" b="1" dirty="0"/>
          </a:p>
        </p:txBody>
      </p:sp>
      <p:pic>
        <p:nvPicPr>
          <p:cNvPr id="7170" name="Picture 2" descr="G:\курсы проект\P10201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0"/>
          <a:stretch/>
        </p:blipFill>
        <p:spPr bwMode="auto">
          <a:xfrm>
            <a:off x="70535" y="1052736"/>
            <a:ext cx="8981249" cy="525658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57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104456" cy="86409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5328592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b="1" dirty="0" smtClean="0"/>
              <a:t>	Уже </a:t>
            </a:r>
            <a:r>
              <a:rPr lang="ru-RU" b="1" dirty="0"/>
              <a:t>на первых этапах </a:t>
            </a:r>
            <a:r>
              <a:rPr lang="ru-RU" b="1" dirty="0" smtClean="0"/>
              <a:t> проекта </a:t>
            </a:r>
            <a:r>
              <a:rPr lang="ru-RU" b="1" dirty="0"/>
              <a:t>«С компьютером на «Ты»» </a:t>
            </a:r>
            <a:r>
              <a:rPr lang="ru-RU" b="1" dirty="0" smtClean="0"/>
              <a:t>было понятно</a:t>
            </a:r>
            <a:r>
              <a:rPr lang="ru-RU" b="1" dirty="0"/>
              <a:t>, что он не просто жизнеспособен, а имеет большой успех среди пожилого населения. Положительная динамика обучения наблюдается по всем диагностируемым показателям. Нельзя не учитывать устные благодарственные отзывы от </a:t>
            </a:r>
            <a:r>
              <a:rPr lang="ru-RU" b="1" dirty="0" smtClean="0"/>
              <a:t>пенсионеров.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8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44" y="31622"/>
            <a:ext cx="468052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Результаты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8892480" cy="576064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sz="2400" b="1" dirty="0"/>
              <a:t>Качественные результаты проекта:</a:t>
            </a:r>
          </a:p>
          <a:p>
            <a:pPr marL="137160" indent="0">
              <a:buNone/>
            </a:pPr>
            <a:r>
              <a:rPr lang="ru-RU" sz="2400" b="1" dirty="0"/>
              <a:t>•	Проведение анкетирования до и после прохождения </a:t>
            </a:r>
            <a:r>
              <a:rPr lang="ru-RU" sz="2400" b="1" dirty="0" smtClean="0"/>
              <a:t> </a:t>
            </a:r>
          </a:p>
          <a:p>
            <a:pPr marL="13716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курсов </a:t>
            </a:r>
            <a:r>
              <a:rPr lang="ru-RU" sz="2400" b="1" dirty="0"/>
              <a:t>с целью получения качественных и </a:t>
            </a:r>
            <a:endParaRPr lang="ru-RU" sz="2400" b="1" dirty="0" smtClean="0"/>
          </a:p>
          <a:p>
            <a:pPr marL="13716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количественных </a:t>
            </a:r>
            <a:r>
              <a:rPr lang="ru-RU" sz="2400" b="1" dirty="0"/>
              <a:t>результатов по проведению курсов;</a:t>
            </a:r>
          </a:p>
          <a:p>
            <a:pPr marL="137160" indent="0">
              <a:buNone/>
            </a:pPr>
            <a:r>
              <a:rPr lang="ru-RU" sz="2400" b="1" dirty="0"/>
              <a:t>•	Снятие барьеров в общении, расширение зоны общения </a:t>
            </a:r>
            <a:endParaRPr lang="ru-RU" sz="2400" b="1" dirty="0" smtClean="0"/>
          </a:p>
          <a:p>
            <a:pPr marL="13716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пожилых </a:t>
            </a:r>
            <a:r>
              <a:rPr lang="ru-RU" sz="2400" b="1" dirty="0"/>
              <a:t>людей;</a:t>
            </a:r>
          </a:p>
          <a:p>
            <a:pPr marL="137160" indent="0">
              <a:buNone/>
            </a:pPr>
            <a:r>
              <a:rPr lang="ru-RU" sz="2400" b="1" dirty="0"/>
              <a:t>•	Уверенное пользование </a:t>
            </a:r>
            <a:r>
              <a:rPr lang="ru-RU" sz="2400" b="1" dirty="0" smtClean="0"/>
              <a:t>компьютером;</a:t>
            </a:r>
            <a:endParaRPr lang="ru-RU" sz="2400" b="1" dirty="0"/>
          </a:p>
          <a:p>
            <a:pPr marL="137160" indent="0">
              <a:buNone/>
            </a:pPr>
            <a:r>
              <a:rPr lang="ru-RU" sz="2400" b="1" dirty="0"/>
              <a:t>•	Практическое использование пенсионерами </a:t>
            </a:r>
            <a:endParaRPr lang="ru-RU" sz="2400" b="1" dirty="0" smtClean="0"/>
          </a:p>
          <a:p>
            <a:pPr marL="13716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государственных </a:t>
            </a:r>
            <a:r>
              <a:rPr lang="ru-RU" sz="2400" b="1" dirty="0"/>
              <a:t>услуг, предоставляемых в электронном </a:t>
            </a:r>
            <a:r>
              <a:rPr lang="ru-RU" sz="2400" b="1" dirty="0" smtClean="0"/>
              <a:t>  </a:t>
            </a:r>
          </a:p>
          <a:p>
            <a:pPr marL="13716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виде</a:t>
            </a:r>
            <a:r>
              <a:rPr lang="ru-RU" sz="2400" b="1" dirty="0"/>
              <a:t>;</a:t>
            </a:r>
          </a:p>
          <a:p>
            <a:pPr marL="137160" indent="0">
              <a:buNone/>
            </a:pPr>
            <a:r>
              <a:rPr lang="ru-RU" sz="2400" b="1" dirty="0"/>
              <a:t>•	Свободное владение общением в социальных сетях;</a:t>
            </a:r>
          </a:p>
          <a:p>
            <a:pPr marL="137160" indent="0">
              <a:buNone/>
            </a:pPr>
            <a:r>
              <a:rPr lang="ru-RU" sz="2400" b="1" dirty="0"/>
              <a:t>•	Умение организовать свой досуг </a:t>
            </a:r>
            <a:r>
              <a:rPr lang="ru-RU" sz="2400" b="1" dirty="0" smtClean="0"/>
              <a:t>посредством </a:t>
            </a:r>
            <a:r>
              <a:rPr lang="ru-RU" sz="2400" b="1" dirty="0"/>
              <a:t>Интернета</a:t>
            </a:r>
            <a:r>
              <a:rPr lang="ru-RU" sz="2400" b="1" dirty="0" smtClean="0"/>
              <a:t>.</a:t>
            </a:r>
          </a:p>
          <a:p>
            <a:pPr marL="137160" indent="0">
              <a:buNone/>
            </a:pPr>
            <a:r>
              <a:rPr lang="ru-RU" sz="2400" b="1" dirty="0"/>
              <a:t>•	Благодарственное письмо</a:t>
            </a:r>
          </a:p>
          <a:p>
            <a:pPr marL="137160" indent="0">
              <a:buNone/>
            </a:pPr>
            <a:r>
              <a:rPr lang="ru-RU" sz="2400" b="1" dirty="0"/>
              <a:t>•	Заметка в городской газете «Заполярный </a:t>
            </a:r>
            <a:r>
              <a:rPr lang="ru-RU" sz="2400" b="1" dirty="0" smtClean="0"/>
              <a:t>вестник»</a:t>
            </a:r>
            <a:endParaRPr lang="ru-RU" sz="2400" b="1" dirty="0"/>
          </a:p>
          <a:p>
            <a:pPr marL="137160" indent="0">
              <a:buNone/>
            </a:pPr>
            <a:endParaRPr lang="ru-RU" sz="2400" b="1" dirty="0"/>
          </a:p>
          <a:p>
            <a:pPr marL="13716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2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19268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/>
              <a:t>Количественные результаты:</a:t>
            </a:r>
          </a:p>
          <a:p>
            <a:pPr marL="137160" indent="0">
              <a:buNone/>
            </a:pPr>
            <a:r>
              <a:rPr lang="ru-RU" b="1" dirty="0"/>
              <a:t>•	Был разработан и апробирован курс обучения </a:t>
            </a:r>
            <a:endParaRPr lang="ru-RU" b="1" dirty="0" smtClean="0"/>
          </a:p>
          <a:p>
            <a:pPr marL="13716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пожилых </a:t>
            </a:r>
            <a:r>
              <a:rPr lang="ru-RU" b="1" dirty="0"/>
              <a:t>людей.</a:t>
            </a:r>
          </a:p>
          <a:p>
            <a:pPr marL="137160" indent="0">
              <a:buNone/>
            </a:pPr>
            <a:r>
              <a:rPr lang="ru-RU" b="1" dirty="0"/>
              <a:t>•	Составлены и проведены опрос и анкета</a:t>
            </a:r>
          </a:p>
          <a:p>
            <a:pPr marL="137160" indent="0">
              <a:buNone/>
            </a:pPr>
            <a:r>
              <a:rPr lang="ru-RU" b="1" dirty="0"/>
              <a:t>•	Было подготовлено 10 презентаций по темам </a:t>
            </a:r>
            <a:endParaRPr lang="ru-RU" b="1" dirty="0" smtClean="0"/>
          </a:p>
          <a:p>
            <a:pPr marL="13716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проекта</a:t>
            </a:r>
            <a:r>
              <a:rPr lang="ru-RU" b="1" dirty="0"/>
              <a:t>;</a:t>
            </a:r>
          </a:p>
          <a:p>
            <a:pPr marL="137160" indent="0">
              <a:buNone/>
            </a:pPr>
            <a:r>
              <a:rPr lang="ru-RU" b="1" dirty="0"/>
              <a:t>•	Привлечено было 10 пожилых людей;</a:t>
            </a:r>
          </a:p>
          <a:p>
            <a:pPr marL="137160" indent="0">
              <a:buNone/>
            </a:pPr>
            <a:r>
              <a:rPr lang="ru-RU" b="1" dirty="0"/>
              <a:t>•	Обучено </a:t>
            </a:r>
            <a:r>
              <a:rPr lang="ru-RU" b="1" dirty="0" smtClean="0"/>
              <a:t>10 </a:t>
            </a:r>
            <a:r>
              <a:rPr lang="ru-RU" b="1" dirty="0"/>
              <a:t>пожилых людей;</a:t>
            </a:r>
          </a:p>
          <a:p>
            <a:pPr marL="137160" indent="0">
              <a:buNone/>
            </a:pPr>
            <a:r>
              <a:rPr lang="ru-RU" b="1" dirty="0"/>
              <a:t>•	Составлены и распечатаны 10 поздравительных </a:t>
            </a:r>
            <a:endParaRPr lang="ru-RU" b="1" dirty="0" smtClean="0"/>
          </a:p>
          <a:p>
            <a:pPr marL="13716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открыток</a:t>
            </a:r>
            <a:r>
              <a:rPr lang="ru-RU" b="1" dirty="0"/>
              <a:t>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9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Список использованной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0465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err="1">
                <a:ea typeface="Times New Roman"/>
                <a:cs typeface="Times New Roman"/>
              </a:rPr>
              <a:t>Авдевнин</a:t>
            </a:r>
            <a:r>
              <a:rPr lang="ru-RU" sz="2400" b="1" dirty="0">
                <a:ea typeface="Times New Roman"/>
                <a:cs typeface="Times New Roman"/>
              </a:rPr>
              <a:t> С.П. «Компьютерная академия для пенсионеров» [Электронный ресурс] / С.П. Авдевнин.-2012</a:t>
            </a:r>
            <a:endParaRPr lang="ru-RU" sz="24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ea typeface="Times New Roman"/>
                <a:cs typeface="Times New Roman"/>
              </a:rPr>
              <a:t>Касаткина М.И. Адаптация пожилых людей к жизни в доме - интернате [Текст] // Социальное обслуживание.- 2006.- №4.- с. 9.</a:t>
            </a:r>
            <a:endParaRPr lang="ru-RU" sz="24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ea typeface="Times New Roman"/>
                <a:cs typeface="Times New Roman"/>
              </a:rPr>
              <a:t>Основы социальной работы. Учебник. [Текст] / Под ред. П.Д. </a:t>
            </a:r>
            <a:r>
              <a:rPr lang="ru-RU" sz="2400" b="1" dirty="0" err="1">
                <a:ea typeface="Times New Roman"/>
                <a:cs typeface="Times New Roman"/>
              </a:rPr>
              <a:t>Павленка</a:t>
            </a:r>
            <a:r>
              <a:rPr lang="ru-RU" sz="2400" b="1" dirty="0">
                <a:ea typeface="Times New Roman"/>
                <a:cs typeface="Times New Roman"/>
              </a:rPr>
              <a:t>. М., 2001</a:t>
            </a:r>
            <a:endParaRPr lang="ru-RU" sz="2400" b="1" dirty="0">
              <a:ea typeface="Calibri"/>
              <a:cs typeface="Times New Roman"/>
            </a:endParaRP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8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250704" cy="70609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2636912"/>
            <a:ext cx="9108504" cy="4709160"/>
          </a:xfrm>
        </p:spPr>
        <p:txBody>
          <a:bodyPr/>
          <a:lstStyle/>
          <a:p>
            <a:pPr marL="137160" indent="0" algn="just">
              <a:buNone/>
            </a:pPr>
            <a:r>
              <a:rPr lang="ru-RU" b="1" dirty="0" smtClean="0"/>
              <a:t>	</a:t>
            </a:r>
            <a:endParaRPr lang="ru-RU" b="1" dirty="0"/>
          </a:p>
        </p:txBody>
      </p:sp>
      <p:pic>
        <p:nvPicPr>
          <p:cNvPr id="2050" name="Picture 2" descr="G:\курсы проект\P10201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596" b="23441"/>
          <a:stretch/>
        </p:blipFill>
        <p:spPr bwMode="auto">
          <a:xfrm>
            <a:off x="1763688" y="260648"/>
            <a:ext cx="6991150" cy="419078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119" y="4620081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>
                <a:solidFill>
                  <a:prstClr val="white"/>
                </a:solidFill>
              </a:rPr>
              <a:t>Иногда в силу жизненных событий пожилые люди становятся опекунами учащихся школ, и они не могут чувствовать себя свободно в условиях современной школы. </a:t>
            </a:r>
          </a:p>
        </p:txBody>
      </p:sp>
    </p:spTree>
    <p:extLst>
      <p:ext uri="{BB962C8B-B14F-4D97-AF65-F5344CB8AC3E}">
        <p14:creationId xmlns:p14="http://schemas.microsoft.com/office/powerpoint/2010/main" val="39932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03"/>
            <a:ext cx="2818656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+mn-lt"/>
              </a:rPr>
              <a:t>Цель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709160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dirty="0"/>
              <a:t>Оказание помощи пожилым людям в получении необходимых знаний и навыков, требующихся для работы на компьютере и в сети Интернет</a:t>
            </a:r>
            <a:r>
              <a:rPr lang="ru-RU" dirty="0"/>
              <a:t>.</a:t>
            </a:r>
          </a:p>
        </p:txBody>
      </p:sp>
      <p:pic>
        <p:nvPicPr>
          <p:cNvPr id="3074" name="Picture 2" descr="G:\курсы проект\P10201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8"/>
          <a:stretch/>
        </p:blipFill>
        <p:spPr bwMode="auto">
          <a:xfrm>
            <a:off x="539552" y="2060848"/>
            <a:ext cx="7920880" cy="487321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06688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Задачи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4709160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b="1" dirty="0"/>
              <a:t>Провести опрос на выявление целевой </a:t>
            </a:r>
            <a:endParaRPr lang="ru-RU" b="1" dirty="0" smtClean="0"/>
          </a:p>
          <a:p>
            <a:pPr marL="137160" indent="0">
              <a:buNone/>
            </a:pPr>
            <a:r>
              <a:rPr lang="ru-RU" b="1" dirty="0" smtClean="0"/>
              <a:t>         аудитории;</a:t>
            </a:r>
          </a:p>
          <a:p>
            <a:r>
              <a:rPr lang="ru-RU" b="1" dirty="0" smtClean="0"/>
              <a:t>    Изучить литературу;</a:t>
            </a:r>
            <a:endParaRPr lang="ru-RU" b="1" dirty="0"/>
          </a:p>
          <a:p>
            <a:r>
              <a:rPr lang="ru-RU" b="1" dirty="0"/>
              <a:t>	Определить методики обучения </a:t>
            </a:r>
            <a:r>
              <a:rPr lang="ru-RU" b="1" dirty="0" smtClean="0"/>
              <a:t>     	пенсионеров</a:t>
            </a:r>
            <a:r>
              <a:rPr lang="ru-RU" b="1" dirty="0"/>
              <a:t>; </a:t>
            </a:r>
          </a:p>
          <a:p>
            <a:r>
              <a:rPr lang="ru-RU" b="1" dirty="0"/>
              <a:t>	</a:t>
            </a:r>
            <a:r>
              <a:rPr lang="ru-RU" b="1" dirty="0" smtClean="0"/>
              <a:t>Создать </a:t>
            </a:r>
            <a:r>
              <a:rPr lang="ru-RU" b="1" dirty="0"/>
              <a:t>группы обучающихся;</a:t>
            </a:r>
          </a:p>
          <a:p>
            <a:r>
              <a:rPr lang="ru-RU" b="1" dirty="0"/>
              <a:t>	Рассчитать финансовые затраты;</a:t>
            </a:r>
          </a:p>
          <a:p>
            <a:r>
              <a:rPr lang="ru-RU" b="1" dirty="0"/>
              <a:t>	Определить источник финансирования;</a:t>
            </a:r>
          </a:p>
          <a:p>
            <a:r>
              <a:rPr lang="ru-RU" b="1" dirty="0"/>
              <a:t>	Реализовать проект на практике.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17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059016" cy="63408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Сроки реализации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b="1" dirty="0" smtClean="0"/>
              <a:t>Февраль и март </a:t>
            </a:r>
            <a:r>
              <a:rPr lang="ru-RU" b="1" dirty="0"/>
              <a:t>2015 года</a:t>
            </a:r>
          </a:p>
        </p:txBody>
      </p:sp>
      <p:pic>
        <p:nvPicPr>
          <p:cNvPr id="4098" name="Picture 2" descr="G:\курсы проект\P1020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8749"/>
            <a:ext cx="7632848" cy="572463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6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688632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2400" b="1" dirty="0">
                <a:solidFill>
                  <a:prstClr val="white"/>
                </a:solidFill>
                <a:ea typeface="Times New Roman"/>
                <a:cs typeface="Times New Roman"/>
              </a:rPr>
              <a:t>С чего же мы начали? Провели опрос среди людей пожилого возраста с целью определения проблем и перспектив по формированию информационной грамотности.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+mn-lt"/>
              </a:rPr>
              <a:t>Содержание и механизм реализации</a:t>
            </a:r>
            <a:endParaRPr lang="ru-RU" sz="3600" dirty="0">
              <a:latin typeface="+mn-lt"/>
            </a:endParaRPr>
          </a:p>
        </p:txBody>
      </p:sp>
      <p:pic>
        <p:nvPicPr>
          <p:cNvPr id="1026" name="Picture 2" descr="C:\Users\Vova\Desktop\FUrPFAOIBd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" b="43816"/>
          <a:stretch/>
        </p:blipFill>
        <p:spPr bwMode="auto">
          <a:xfrm>
            <a:off x="1187624" y="4368113"/>
            <a:ext cx="3650771" cy="23439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ova\Desktop\lZfESJoZCT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9" b="10722"/>
          <a:stretch/>
        </p:blipFill>
        <p:spPr bwMode="auto">
          <a:xfrm>
            <a:off x="107504" y="1794623"/>
            <a:ext cx="3201346" cy="25734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va\Desktop\pOrYZzvJDd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29588"/>
            <a:ext cx="3951333" cy="52891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4709160"/>
          </a:xfrm>
        </p:spPr>
        <p:txBody>
          <a:bodyPr/>
          <a:lstStyle/>
          <a:p>
            <a:pPr marL="137160" indent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опросе участвовали 25 человек в возрасте от 50 до 81 года.</a:t>
            </a:r>
          </a:p>
          <a:p>
            <a:pPr marL="137160" indent="0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51757116"/>
              </p:ext>
            </p:extLst>
          </p:nvPr>
        </p:nvGraphicFramePr>
        <p:xfrm>
          <a:off x="179512" y="836712"/>
          <a:ext cx="871296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03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32863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400" b="1" dirty="0" smtClean="0"/>
              <a:t>Затем была </a:t>
            </a:r>
            <a:r>
              <a:rPr lang="ru-RU" sz="2400" b="1" dirty="0"/>
              <a:t>получена информация и помощь по составлению курса обучения пожилых людей у заместителя директора по </a:t>
            </a:r>
            <a:r>
              <a:rPr lang="ru-RU" sz="2400" b="1" dirty="0" smtClean="0"/>
              <a:t>информатизации Бовиной Анжелики Владимировны.</a:t>
            </a:r>
            <a:endParaRPr lang="ru-RU" sz="2400" b="1" dirty="0"/>
          </a:p>
          <a:p>
            <a:pPr marL="137160" indent="0" algn="ctr">
              <a:buNone/>
            </a:pPr>
            <a:r>
              <a:rPr lang="ru-RU" sz="2400" b="1" dirty="0" smtClean="0"/>
              <a:t> </a:t>
            </a:r>
            <a:endParaRPr lang="ru-RU" sz="2400" b="1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2050" name="Picture 2" descr="G:\курсы проект\даяна\DSC097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7" b="5105"/>
          <a:stretch/>
        </p:blipFill>
        <p:spPr bwMode="auto">
          <a:xfrm>
            <a:off x="107504" y="1616792"/>
            <a:ext cx="8556630" cy="50131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смета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83280"/>
              </p:ext>
            </p:extLst>
          </p:nvPr>
        </p:nvGraphicFramePr>
        <p:xfrm>
          <a:off x="0" y="620688"/>
          <a:ext cx="9063111" cy="6079262"/>
        </p:xfrm>
        <a:graphic>
          <a:graphicData uri="http://schemas.openxmlformats.org/drawingml/2006/table">
            <a:tbl>
              <a:tblPr firstRow="1" firstCol="1" bandRow="1"/>
              <a:tblGrid>
                <a:gridCol w="2403338"/>
                <a:gridCol w="2325452"/>
                <a:gridCol w="2029467"/>
                <a:gridCol w="2304854"/>
              </a:tblGrid>
              <a:tr h="16901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Наименование запрашиваемых ресурсов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Источник предоставления ресурсов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Собственный вклад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Стоимость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5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Компьютерный класс, мультимедийное оборудование,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компьютеры с доступом в интернет, принтер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Директор школы №19 г. Заполярный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Бумага А-4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200р.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3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404</TotalTime>
  <Words>354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ПРОЕКТ С компьютером на «Ты» </vt:lpstr>
      <vt:lpstr>Проблема</vt:lpstr>
      <vt:lpstr>Цель</vt:lpstr>
      <vt:lpstr>Задачи</vt:lpstr>
      <vt:lpstr>Сроки реализации</vt:lpstr>
      <vt:lpstr>Содержание и механизм реализации</vt:lpstr>
      <vt:lpstr>Презентация PowerPoint</vt:lpstr>
      <vt:lpstr>Презентация PowerPoint</vt:lpstr>
      <vt:lpstr>смета</vt:lpstr>
      <vt:lpstr>Презентация PowerPoint</vt:lpstr>
      <vt:lpstr>Презентация PowerPoint</vt:lpstr>
      <vt:lpstr>Презентация PowerPoint</vt:lpstr>
      <vt:lpstr>Результаты анкетирования</vt:lpstr>
      <vt:lpstr>Презентация PowerPoint</vt:lpstr>
      <vt:lpstr>Заключение</vt:lpstr>
      <vt:lpstr>Результаты</vt:lpstr>
      <vt:lpstr>Презентация PowerPoint</vt:lpstr>
      <vt:lpstr>Список использованной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 компьютером на «Ты» </dc:title>
  <dc:creator>Кабинет 40</dc:creator>
  <cp:lastModifiedBy>Vova</cp:lastModifiedBy>
  <cp:revision>33</cp:revision>
  <dcterms:created xsi:type="dcterms:W3CDTF">2015-03-13T06:47:18Z</dcterms:created>
  <dcterms:modified xsi:type="dcterms:W3CDTF">2015-04-02T07:35:32Z</dcterms:modified>
</cp:coreProperties>
</file>