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86" r:id="rId3"/>
    <p:sldId id="258" r:id="rId4"/>
    <p:sldId id="284" r:id="rId5"/>
    <p:sldId id="285" r:id="rId6"/>
    <p:sldId id="259" r:id="rId7"/>
    <p:sldId id="287" r:id="rId8"/>
    <p:sldId id="262" r:id="rId9"/>
    <p:sldId id="257" r:id="rId10"/>
    <p:sldId id="288" r:id="rId11"/>
    <p:sldId id="289" r:id="rId12"/>
    <p:sldId id="267" r:id="rId13"/>
    <p:sldId id="273" r:id="rId14"/>
    <p:sldId id="263" r:id="rId15"/>
    <p:sldId id="266" r:id="rId16"/>
    <p:sldId id="290" r:id="rId17"/>
    <p:sldId id="292" r:id="rId18"/>
    <p:sldId id="260" r:id="rId19"/>
    <p:sldId id="279" r:id="rId20"/>
  </p:sldIdLst>
  <p:sldSz cx="9144000" cy="5143500" type="screen16x9"/>
  <p:notesSz cx="6858000" cy="9144000"/>
  <p:embeddedFontLst>
    <p:embeddedFont>
      <p:font typeface="Yellowtail" panose="020B0604020202020204" charset="0"/>
      <p:regular r:id="rId22"/>
    </p:embeddedFont>
    <p:embeddedFont>
      <p:font typeface="Neuton" panose="020B0604020202020204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C6AC98-1B58-4F10-B2A6-0ACAA4846B53}">
  <a:tblStyle styleId="{D3C6AC98-1B58-4F10-B2A6-0ACAA4846B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0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78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09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411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50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0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3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21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93B77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1" name="Shape 1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" name="Shape 3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9" name="Shape 3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" name="Shape 4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" name="Shape 6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7" name="Shape 67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8" name="Shape 6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9" name="Shape 6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9" name="Shape 8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0" name="Shape 9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96" name="Shape 9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1" name="Shape 11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9" name="Shape 11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BDCC6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7" name="Shape 127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8" name="Shape 12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9" name="Shape 12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49" name="Shape 14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0" name="Shape 15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4" name="Shape 16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8" name="Shape 16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1" name="Shape 17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76" name="Shape 17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9" name="Shape 17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grpSp>
        <p:nvGrpSpPr>
          <p:cNvPr id="186" name="Shape 186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7" name="Shape 187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89" name="Shape 189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2" name="Shape 192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02" name="Shape 202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274" name="Shape 274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5" name="Shape 27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76" name="Shape 27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6" name="Shape 29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1" name="Shape 31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2" name="Shape 31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5" name="Shape 31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8" name="Shape 31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3" name="Shape 32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6" name="Shape 32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31" name="Shape 331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2" name="Shape 332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340" name="Shape 340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1" name="Shape 34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42" name="Shape 34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3" name="Shape 34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2" name="Shape 36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63" name="Shape 36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4" name="Shape 36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9" name="Shape 36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3" name="Shape 37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77" name="Shape 37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81" name="Shape 38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84" name="Shape 38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92" name="Shape 39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97" name="Shape 39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98" name="Shape 39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3" name="Shape 403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4" name="Shape 404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05" name="Shape 40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25" name="Shape 42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26" name="Shape 42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27" name="Shape 42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0" name="Shape 430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32" name="Shape 43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36" name="Shape 43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0" name="Shape 440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4" name="Shape 444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7" name="Shape 44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52" name="Shape 45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55" name="Shape 45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460" name="Shape 460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1" name="Shape 461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bg>
      <p:bgPr>
        <a:solidFill>
          <a:srgbClr val="D9D9D9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Shape 465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66" name="Shape 46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67" name="Shape 46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68" name="Shape 46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2" name="Shape 47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3" name="Shape 47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3" name="Shape 48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6" name="Shape 48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87" name="Shape 48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88" name="Shape 48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89" name="Shape 48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0" name="Shape 490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94" name="Shape 494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98" name="Shape 49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99" name="Shape 49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0" name="Shape 50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1" name="Shape 50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2" name="Shape 50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3" name="Shape 50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4" name="Shape 504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6" name="Shape 50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07" name="Shape 50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8" name="Shape 50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9" name="Shape 50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0" name="Shape 5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1" name="Shape 5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14" name="Shape 514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17" name="Shape 51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522" name="Shape 522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3" name="Shape 52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24" name="Shape 524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25" name="Shape 52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0" name="Shape 540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1" name="Shape 541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44" name="Shape 544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45" name="Shape 54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46" name="Shape 54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7" name="Shape 54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8" name="Shape 54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51" name="Shape 551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55" name="Shape 55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59" name="Shape 55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0" name="Shape 560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63" name="Shape 56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64" name="Shape 56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5" name="Shape 56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66" name="Shape 56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7" name="Shape 56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71" name="Shape 571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74" name="Shape 574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75" name="Shape 57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Shape 596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97" name="Shape 597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99" name="Shape 599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04" name="Shape 604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06" name="Shape 606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BDCC64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Shape 6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12" name="Shape 6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14" name="Shape 614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15" name="Shape 61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19" name="Shape 619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1" name="Shape 62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22" name="Shape 62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DCC64"/>
              </a:buClr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ctrTitle"/>
          </p:nvPr>
        </p:nvSpPr>
        <p:spPr>
          <a:xfrm>
            <a:off x="509155" y="1402773"/>
            <a:ext cx="8188243" cy="2026228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sz="7200" dirty="0" smtClean="0">
                <a:latin typeface="Intro Script R H2 Base" panose="00000500000000000000" pitchFamily="50" charset="-52"/>
              </a:rPr>
              <a:t>«Учитель – больше, чем профессия»</a:t>
            </a:r>
            <a:endParaRPr lang="ru-RU" sz="7200" dirty="0">
              <a:latin typeface="Intro Script R H2 Base" panose="00000500000000000000" pitchFamily="50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ctrTitle" idx="4294967295"/>
          </p:nvPr>
        </p:nvSpPr>
        <p:spPr>
          <a:xfrm>
            <a:off x="872836" y="914400"/>
            <a:ext cx="7772400" cy="193604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3800" dirty="0">
                <a:solidFill>
                  <a:srgbClr val="FFFFFF"/>
                </a:solidFill>
              </a:rPr>
              <a:t>5</a:t>
            </a:r>
            <a:r>
              <a:rPr lang="en" sz="13800" dirty="0" smtClean="0">
                <a:solidFill>
                  <a:srgbClr val="FFFFFF"/>
                </a:solidFill>
              </a:rPr>
              <a:t>,</a:t>
            </a:r>
            <a:r>
              <a:rPr lang="ru-RU" sz="13800" dirty="0" smtClean="0">
                <a:solidFill>
                  <a:srgbClr val="FFFFFF"/>
                </a:solidFill>
              </a:rPr>
              <a:t>000</a:t>
            </a:r>
            <a:r>
              <a:rPr lang="en" sz="13800" dirty="0" smtClean="0">
                <a:solidFill>
                  <a:srgbClr val="FFFFFF"/>
                </a:solidFill>
              </a:rPr>
              <a:t>,</a:t>
            </a:r>
            <a:r>
              <a:rPr lang="ru-RU" sz="13800" dirty="0" smtClean="0">
                <a:solidFill>
                  <a:srgbClr val="FFFFFF"/>
                </a:solidFill>
              </a:rPr>
              <a:t>000</a:t>
            </a:r>
            <a:endParaRPr lang="en" sz="13800" dirty="0">
              <a:solidFill>
                <a:srgbClr val="FFFFFF"/>
              </a:solidFill>
            </a:endParaRPr>
          </a:p>
        </p:txBody>
      </p:sp>
      <p:sp>
        <p:nvSpPr>
          <p:cNvPr id="729" name="Shape 729"/>
          <p:cNvSpPr txBox="1">
            <a:spLocks noGrp="1"/>
          </p:cNvSpPr>
          <p:nvPr>
            <p:ph type="subTitle" idx="4294967295"/>
          </p:nvPr>
        </p:nvSpPr>
        <p:spPr>
          <a:xfrm>
            <a:off x="3117273" y="2458043"/>
            <a:ext cx="5850082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Intro Head R Base" panose="00000500000000000000" pitchFamily="50" charset="-52"/>
              </a:rPr>
              <a:t>— дефицит преподавателей в </a:t>
            </a:r>
            <a:r>
              <a:rPr lang="ru-RU" dirty="0" smtClean="0">
                <a:solidFill>
                  <a:srgbClr val="FFFFFF"/>
                </a:solidFill>
                <a:latin typeface="Intro Head R Base" panose="00000500000000000000" pitchFamily="50" charset="-52"/>
              </a:rPr>
              <a:t>мире</a:t>
            </a:r>
            <a:endParaRPr lang="en" dirty="0">
              <a:solidFill>
                <a:srgbClr val="FFFFFF"/>
              </a:solidFill>
              <a:latin typeface="Intro Head R Base" panose="00000500000000000000" pitchFamily="50" charset="-52"/>
            </a:endParaRPr>
          </a:p>
        </p:txBody>
      </p:sp>
      <p:sp>
        <p:nvSpPr>
          <p:cNvPr id="4" name="Shape 729"/>
          <p:cNvSpPr txBox="1">
            <a:spLocks/>
          </p:cNvSpPr>
          <p:nvPr/>
        </p:nvSpPr>
        <p:spPr>
          <a:xfrm>
            <a:off x="308263" y="1882421"/>
            <a:ext cx="1873828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Font typeface="Neuton"/>
              <a:buNone/>
            </a:pPr>
            <a:r>
              <a:rPr lang="ru-RU" dirty="0" smtClean="0">
                <a:solidFill>
                  <a:srgbClr val="FFFFFF"/>
                </a:solidFill>
                <a:latin typeface="Intro Head R Base" panose="00000500000000000000" pitchFamily="50" charset="-52"/>
              </a:rPr>
              <a:t>более</a:t>
            </a:r>
            <a:endParaRPr lang="en" dirty="0">
              <a:solidFill>
                <a:srgbClr val="FFFFFF"/>
              </a:solidFill>
              <a:latin typeface="Intro Head R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1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xfrm>
            <a:off x="635186" y="1008387"/>
            <a:ext cx="7116432" cy="98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>
                <a:latin typeface="Neuton"/>
                <a:ea typeface="Neuton"/>
                <a:cs typeface="Neuton"/>
                <a:sym typeface="Neuton"/>
              </a:rPr>
              <a:t>3. Кто такой </a:t>
            </a:r>
            <a:r>
              <a:rPr lang="ru-RU" dirty="0">
                <a:latin typeface="Neuton"/>
                <a:ea typeface="Neuton"/>
                <a:cs typeface="Neuton"/>
                <a:sym typeface="Neuton"/>
              </a:rPr>
              <a:t>современный учитель? 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635186" y="1995387"/>
            <a:ext cx="6285159" cy="12881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sz="1600" i="1" dirty="0"/>
              <a:t>В настоящее время, с развитием науки и переходом общества к новой ступени развития, очень важно осознавать, что </a:t>
            </a:r>
            <a:r>
              <a:rPr lang="ru-RU" sz="1600" b="1" i="1" dirty="0"/>
              <a:t>требования современного общества к учителю растут</a:t>
            </a:r>
            <a:r>
              <a:rPr lang="ru-RU" sz="1600" i="1" dirty="0"/>
              <a:t>. Вместе с тем растет и его вклад в развитие этого общества.</a:t>
            </a:r>
            <a:endParaRPr lang="en" sz="1600" i="1" dirty="0"/>
          </a:p>
        </p:txBody>
      </p:sp>
    </p:spTree>
    <p:extLst>
      <p:ext uri="{BB962C8B-B14F-4D97-AF65-F5344CB8AC3E}">
        <p14:creationId xmlns:p14="http://schemas.microsoft.com/office/powerpoint/2010/main" val="3641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888748" y="535020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3200" b="1" dirty="0" err="1">
                <a:latin typeface="Intro Script R H2 Base" panose="00000500000000000000" pitchFamily="50" charset="-52"/>
              </a:rPr>
              <a:t>Современный</a:t>
            </a:r>
            <a:r>
              <a:rPr lang="uk-UA" sz="3200" b="1" dirty="0">
                <a:latin typeface="Intro Script R H2 Base" panose="00000500000000000000" pitchFamily="50" charset="-52"/>
              </a:rPr>
              <a:t> учитель? </a:t>
            </a:r>
            <a:r>
              <a:rPr lang="uk-UA" sz="3200" b="1" dirty="0" err="1">
                <a:latin typeface="Intro Script R H2 Base" panose="00000500000000000000" pitchFamily="50" charset="-52"/>
              </a:rPr>
              <a:t>Кто</a:t>
            </a:r>
            <a:r>
              <a:rPr lang="uk-UA" sz="3200" b="1" dirty="0">
                <a:latin typeface="Intro Script R H2 Base" panose="00000500000000000000" pitchFamily="50" charset="-52"/>
              </a:rPr>
              <a:t> он?</a:t>
            </a:r>
            <a:endParaRPr lang="en" sz="3200" b="1" dirty="0">
              <a:latin typeface="Intro Script R H2 Base" panose="00000500000000000000" pitchFamily="50" charset="-52"/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2567275" y="18622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93B77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uk-UA" dirty="0" err="1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rPr>
              <a:t>Гражданин</a:t>
            </a:r>
            <a:endParaRPr lang="en"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745150" y="18622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CC6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uk-UA" dirty="0" err="1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rPr>
              <a:t>Профессионал</a:t>
            </a:r>
            <a:endParaRPr lang="en"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4389400" y="1862225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97BFA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uk-UA" dirty="0" err="1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rPr>
              <a:t>Творец</a:t>
            </a:r>
            <a:endParaRPr lang="en"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title"/>
          </p:nvPr>
        </p:nvSpPr>
        <p:spPr>
          <a:xfrm>
            <a:off x="764057" y="544422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dirty="0">
                <a:latin typeface="Intro Script R H2 Base" panose="00000500000000000000" pitchFamily="50" charset="-52"/>
              </a:rPr>
              <a:t> </a:t>
            </a:r>
            <a:r>
              <a:rPr lang="uk-UA" dirty="0" err="1" smtClean="0">
                <a:latin typeface="Intro Script R H2 Base" panose="00000500000000000000" pitchFamily="50" charset="-52"/>
              </a:rPr>
              <a:t>Функции</a:t>
            </a:r>
            <a:r>
              <a:rPr lang="uk-UA" dirty="0" smtClean="0">
                <a:latin typeface="Intro Script R H2 Base" panose="00000500000000000000" pitchFamily="50" charset="-52"/>
              </a:rPr>
              <a:t> </a:t>
            </a:r>
            <a:r>
              <a:rPr lang="uk-UA" dirty="0" err="1" smtClean="0">
                <a:latin typeface="Intro Script R H2 Base" panose="00000500000000000000" pitchFamily="50" charset="-52"/>
              </a:rPr>
              <a:t>современного</a:t>
            </a:r>
            <a:r>
              <a:rPr lang="uk-UA" dirty="0" smtClean="0">
                <a:latin typeface="Intro Script R H2 Base" panose="00000500000000000000" pitchFamily="50" charset="-52"/>
              </a:rPr>
              <a:t> учителя</a:t>
            </a:r>
            <a:r>
              <a:rPr lang="uk-UA" dirty="0">
                <a:latin typeface="Intro Script R H2 Base" panose="00000500000000000000" pitchFamily="50" charset="-52"/>
              </a:rPr>
              <a:t>:</a:t>
            </a:r>
            <a:endParaRPr lang="en" dirty="0">
              <a:latin typeface="Intro Script R H2 Base" panose="00000500000000000000" pitchFamily="50" charset="-52"/>
            </a:endParaRPr>
          </a:p>
        </p:txBody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28875" y="1555175"/>
            <a:ext cx="19371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600" b="1" dirty="0" err="1" smtClean="0"/>
              <a:t>Диагностическая</a:t>
            </a:r>
            <a:endParaRPr lang="uk-UA" sz="1600" b="1" dirty="0" smtClean="0"/>
          </a:p>
          <a:p>
            <a:pPr lvl="0">
              <a:buNone/>
            </a:pPr>
            <a:r>
              <a:rPr lang="ru-RU" sz="1200" dirty="0" smtClean="0"/>
              <a:t>связанная </a:t>
            </a:r>
            <a:r>
              <a:rPr lang="ru-RU" sz="1200" dirty="0"/>
              <a:t>с изучением учащихся уровня их воспитанности, </a:t>
            </a:r>
            <a:r>
              <a:rPr lang="ru-RU" sz="1200" dirty="0" err="1" smtClean="0"/>
              <a:t>обученности</a:t>
            </a:r>
            <a:r>
              <a:rPr lang="ru-RU" sz="1200" dirty="0" smtClean="0"/>
              <a:t>.</a:t>
            </a:r>
            <a:endParaRPr lang="en" sz="1200" dirty="0"/>
          </a:p>
        </p:txBody>
      </p:sp>
      <p:sp>
        <p:nvSpPr>
          <p:cNvPr id="756" name="Shape 756"/>
          <p:cNvSpPr txBox="1">
            <a:spLocks noGrp="1"/>
          </p:cNvSpPr>
          <p:nvPr>
            <p:ph type="body" idx="2"/>
          </p:nvPr>
        </p:nvSpPr>
        <p:spPr>
          <a:xfrm>
            <a:off x="2665176" y="1555175"/>
            <a:ext cx="232246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600" b="1" dirty="0" err="1" smtClean="0"/>
              <a:t>Прогностическая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1200" dirty="0" smtClean="0"/>
              <a:t>выражающаяся </a:t>
            </a:r>
            <a:r>
              <a:rPr lang="ru-RU" sz="1200" dirty="0"/>
              <a:t>в умении учителя определять направление воспитательной деятельности на каждом этапе воспитательной </a:t>
            </a:r>
            <a:r>
              <a:rPr lang="ru-RU" sz="1200" dirty="0" smtClean="0"/>
              <a:t>работы.</a:t>
            </a:r>
            <a:endParaRPr lang="en" sz="1200" dirty="0"/>
          </a:p>
        </p:txBody>
      </p:sp>
      <p:sp>
        <p:nvSpPr>
          <p:cNvPr id="757" name="Shape 757"/>
          <p:cNvSpPr txBox="1">
            <a:spLocks noGrp="1"/>
          </p:cNvSpPr>
          <p:nvPr>
            <p:ph type="body" idx="3"/>
          </p:nvPr>
        </p:nvSpPr>
        <p:spPr>
          <a:xfrm>
            <a:off x="5145405" y="1550393"/>
            <a:ext cx="2192482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400" b="1" dirty="0" err="1" smtClean="0"/>
              <a:t>Конструктивно-проектировочная</a:t>
            </a:r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ru-RU" sz="1200" dirty="0"/>
              <a:t>обеспечивающая отбор и организацию содержания учебного материала, </a:t>
            </a:r>
            <a:r>
              <a:rPr lang="ru-RU" sz="1200" dirty="0" smtClean="0"/>
              <a:t>постановку целей </a:t>
            </a:r>
            <a:r>
              <a:rPr lang="ru-RU" sz="1200" dirty="0"/>
              <a:t>обучения и </a:t>
            </a:r>
            <a:r>
              <a:rPr lang="ru-RU" sz="1200" dirty="0" smtClean="0"/>
              <a:t>воспитания.</a:t>
            </a:r>
            <a:endParaRPr sz="1200" dirty="0"/>
          </a:p>
        </p:txBody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28888" y="3123875"/>
            <a:ext cx="19371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600" b="1" dirty="0" err="1" smtClean="0"/>
              <a:t>Организаторская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ru-RU" sz="1200" dirty="0"/>
              <a:t>связанная с вовлечением учащихся в педагогический процесс и стимулированием их </a:t>
            </a:r>
            <a:r>
              <a:rPr lang="ru-RU" sz="1200" dirty="0" smtClean="0"/>
              <a:t>активности</a:t>
            </a:r>
            <a:r>
              <a:rPr lang="ru-RU" sz="1200" dirty="0"/>
              <a:t>.</a:t>
            </a:r>
            <a:endParaRPr lang="en" sz="1200" dirty="0"/>
          </a:p>
        </p:txBody>
      </p:sp>
      <p:sp>
        <p:nvSpPr>
          <p:cNvPr id="759" name="Shape 759"/>
          <p:cNvSpPr txBox="1">
            <a:spLocks noGrp="1"/>
          </p:cNvSpPr>
          <p:nvPr>
            <p:ph type="body" idx="2"/>
          </p:nvPr>
        </p:nvSpPr>
        <p:spPr>
          <a:xfrm>
            <a:off x="2675229" y="3133439"/>
            <a:ext cx="2302353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400" b="1" dirty="0" err="1" smtClean="0"/>
              <a:t>Информационная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1200" dirty="0"/>
              <a:t>связанная с передачей научной, мировоззренческой и нравственно-эстетической </a:t>
            </a:r>
            <a:r>
              <a:rPr lang="ru-RU" sz="1200" dirty="0" smtClean="0"/>
              <a:t>информации</a:t>
            </a:r>
            <a:r>
              <a:rPr lang="ru-RU" sz="1200" dirty="0"/>
              <a:t>.</a:t>
            </a:r>
            <a:endParaRPr lang="en" sz="1200" dirty="0"/>
          </a:p>
        </p:txBody>
      </p:sp>
      <p:sp>
        <p:nvSpPr>
          <p:cNvPr id="760" name="Shape 760"/>
          <p:cNvSpPr txBox="1">
            <a:spLocks noGrp="1"/>
          </p:cNvSpPr>
          <p:nvPr>
            <p:ph type="body" idx="3"/>
          </p:nvPr>
        </p:nvSpPr>
        <p:spPr>
          <a:xfrm>
            <a:off x="5145405" y="3123875"/>
            <a:ext cx="1937100" cy="156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1400" b="1" dirty="0" err="1" smtClean="0"/>
              <a:t>Коммуникативная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1200" dirty="0"/>
              <a:t>предполагающая установление доброжелательных взаимоотношений со всеми участниками педагогического </a:t>
            </a:r>
            <a:r>
              <a:rPr lang="ru-RU" sz="1200" dirty="0" smtClean="0"/>
              <a:t>процесса</a:t>
            </a:r>
            <a:r>
              <a:rPr lang="ru-RU" sz="1200" dirty="0"/>
              <a:t>.</a:t>
            </a:r>
            <a:endParaRPr sz="1200" dirty="0"/>
          </a:p>
        </p:txBody>
      </p:sp>
      <p:sp>
        <p:nvSpPr>
          <p:cNvPr id="761" name="Shape 761"/>
          <p:cNvSpPr/>
          <p:nvPr/>
        </p:nvSpPr>
        <p:spPr>
          <a:xfrm>
            <a:off x="2620305" y="1414915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491666" y="1466504"/>
            <a:ext cx="346227" cy="348325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2610846" y="2922046"/>
            <a:ext cx="419616" cy="422785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5032507" y="1483706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4954453" y="2956481"/>
            <a:ext cx="321749" cy="403662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529674" y="2943740"/>
            <a:ext cx="344085" cy="416403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462719" y="2007177"/>
            <a:ext cx="3257225" cy="300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b="1" dirty="0" smtClean="0"/>
              <a:t>Плюсы:</a:t>
            </a:r>
          </a:p>
          <a:p>
            <a:pPr marL="285750" indent="-285750"/>
            <a:r>
              <a:rPr lang="ru-RU" i="1" dirty="0" smtClean="0"/>
              <a:t>общение </a:t>
            </a:r>
            <a:r>
              <a:rPr lang="ru-RU" i="1" dirty="0"/>
              <a:t>с </a:t>
            </a:r>
            <a:r>
              <a:rPr lang="ru-RU" i="1" dirty="0" smtClean="0"/>
              <a:t>детьми,</a:t>
            </a:r>
          </a:p>
          <a:p>
            <a:pPr marL="285750" indent="-285750"/>
            <a:r>
              <a:rPr lang="ru-RU" i="1" dirty="0" smtClean="0"/>
              <a:t>умственную </a:t>
            </a:r>
            <a:r>
              <a:rPr lang="ru-RU" i="1" dirty="0"/>
              <a:t>работу, </a:t>
            </a:r>
            <a:endParaRPr lang="ru-RU" i="1" dirty="0" smtClean="0"/>
          </a:p>
          <a:p>
            <a:pPr marL="285750" indent="-285750"/>
            <a:r>
              <a:rPr lang="ru-RU" i="1" dirty="0" smtClean="0"/>
              <a:t>стабильность </a:t>
            </a:r>
            <a:r>
              <a:rPr lang="ru-RU" i="1" dirty="0"/>
              <a:t>в работе, </a:t>
            </a:r>
            <a:endParaRPr lang="ru-RU" i="1" dirty="0" smtClean="0"/>
          </a:p>
          <a:p>
            <a:pPr marL="285750" indent="-285750"/>
            <a:r>
              <a:rPr lang="ru-RU" i="1" dirty="0" smtClean="0"/>
              <a:t>длительный </a:t>
            </a:r>
            <a:r>
              <a:rPr lang="ru-RU" i="1" dirty="0"/>
              <a:t>отпуск, </a:t>
            </a:r>
            <a:endParaRPr lang="ru-RU" i="1" dirty="0" smtClean="0"/>
          </a:p>
          <a:p>
            <a:pPr marL="285750" indent="-285750"/>
            <a:r>
              <a:rPr lang="ru-RU" i="1" dirty="0" smtClean="0"/>
              <a:t>признание </a:t>
            </a:r>
            <a:r>
              <a:rPr lang="ru-RU" i="1" dirty="0"/>
              <a:t>со стороны общественности.</a:t>
            </a:r>
            <a:endParaRPr lang="en" i="1" dirty="0"/>
          </a:p>
        </p:txBody>
      </p:sp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930311" y="649320"/>
            <a:ext cx="4888597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>
                <a:latin typeface="Intro Script R H2 Base" panose="00000500000000000000" pitchFamily="50" charset="-52"/>
              </a:rPr>
              <a:t>Преимущества и недостатки профессии </a:t>
            </a:r>
            <a:r>
              <a:rPr lang="ru-RU" dirty="0">
                <a:latin typeface="Intro Script R H2 Base" panose="00000500000000000000" pitchFamily="50" charset="-52"/>
              </a:rPr>
              <a:t>учитель:</a:t>
            </a:r>
            <a:endParaRPr lang="en" dirty="0">
              <a:latin typeface="Intro Script R H2 Base" panose="00000500000000000000" pitchFamily="50" charset="-52"/>
            </a:endParaRPr>
          </a:p>
        </p:txBody>
      </p:sp>
      <p:sp>
        <p:nvSpPr>
          <p:cNvPr id="6" name="Shape 674"/>
          <p:cNvSpPr txBox="1">
            <a:spLocks noGrp="1"/>
          </p:cNvSpPr>
          <p:nvPr>
            <p:ph type="body" idx="1"/>
          </p:nvPr>
        </p:nvSpPr>
        <p:spPr>
          <a:xfrm>
            <a:off x="3966285" y="2007177"/>
            <a:ext cx="3202227" cy="300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b="1" dirty="0" smtClean="0"/>
              <a:t>Минусы:</a:t>
            </a:r>
            <a:endParaRPr lang="ru-RU" b="1" dirty="0"/>
          </a:p>
          <a:p>
            <a:pPr marL="285750" indent="-285750"/>
            <a:r>
              <a:rPr lang="ru-RU" i="1" dirty="0" smtClean="0"/>
              <a:t>большая </a:t>
            </a:r>
            <a:r>
              <a:rPr lang="ru-RU" i="1" dirty="0"/>
              <a:t>ответственность, </a:t>
            </a:r>
            <a:endParaRPr lang="ru-RU" i="1" dirty="0" smtClean="0"/>
          </a:p>
          <a:p>
            <a:pPr marL="285750" indent="-285750"/>
            <a:r>
              <a:rPr lang="ru-RU" i="1" dirty="0" smtClean="0"/>
              <a:t>невысокая </a:t>
            </a:r>
            <a:r>
              <a:rPr lang="ru-RU" i="1" dirty="0"/>
              <a:t>заработная плата, </a:t>
            </a:r>
            <a:endParaRPr lang="ru-RU" i="1" dirty="0" smtClean="0"/>
          </a:p>
          <a:p>
            <a:pPr marL="285750" indent="-285750"/>
            <a:r>
              <a:rPr lang="ru-RU" i="1" dirty="0" smtClean="0"/>
              <a:t>психологическое </a:t>
            </a:r>
            <a:r>
              <a:rPr lang="ru-RU" i="1" dirty="0"/>
              <a:t>давление и стрессовые ситуации.</a:t>
            </a:r>
            <a:endParaRPr lang="e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944" y="277335"/>
            <a:ext cx="4826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FF"/>
                </a:solidFill>
                <a:latin typeface="Intro Script R H2 Base" panose="00000500000000000000" pitchFamily="50" charset="-52"/>
              </a:rPr>
              <a:t>4. Достижения педагогов </a:t>
            </a:r>
            <a:endParaRPr lang="ru-RU" sz="5400" b="1" dirty="0" smtClean="0">
              <a:solidFill>
                <a:srgbClr val="FFFFFF"/>
              </a:solidFill>
              <a:latin typeface="Intro Script R H2 Base" panose="00000500000000000000" pitchFamily="50" charset="-52"/>
            </a:endParaRPr>
          </a:p>
          <a:p>
            <a:r>
              <a:rPr lang="ru-RU" sz="5400" b="1" dirty="0" smtClean="0">
                <a:solidFill>
                  <a:srgbClr val="FFFFFF"/>
                </a:solidFill>
                <a:latin typeface="Intro Script R H2 Base" panose="00000500000000000000" pitchFamily="50" charset="-52"/>
              </a:rPr>
              <a:t>нашей </a:t>
            </a:r>
            <a:r>
              <a:rPr lang="ru-RU" sz="5400" b="1" dirty="0">
                <a:solidFill>
                  <a:srgbClr val="FFFFFF"/>
                </a:solidFill>
                <a:latin typeface="Intro Script R H2 Base" panose="00000500000000000000" pitchFamily="50" charset="-52"/>
              </a:rPr>
              <a:t>школы.</a:t>
            </a:r>
            <a:endParaRPr lang="uk-UA" sz="5400" dirty="0">
              <a:latin typeface="Intro Script R H2 Base" panose="000005000000000000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subTitle" idx="4294967295"/>
          </p:nvPr>
        </p:nvSpPr>
        <p:spPr>
          <a:xfrm>
            <a:off x="1763791" y="301623"/>
            <a:ext cx="5582851" cy="8102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93B770"/>
                </a:solidFill>
              </a:rPr>
              <a:t>Благодарности Городского методического центра Департамента </a:t>
            </a:r>
            <a:r>
              <a:rPr lang="ru-RU" sz="2000" b="1" dirty="0" smtClean="0">
                <a:solidFill>
                  <a:srgbClr val="93B770"/>
                </a:solidFill>
              </a:rPr>
              <a:t>образования:</a:t>
            </a:r>
            <a:endParaRPr lang="en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9" y="1379483"/>
            <a:ext cx="906402" cy="906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94" y="2472481"/>
            <a:ext cx="2423132" cy="1683441"/>
          </a:xfrm>
          <a:prstGeom prst="rect">
            <a:avLst/>
          </a:prstGeom>
        </p:spPr>
      </p:pic>
      <p:sp>
        <p:nvSpPr>
          <p:cNvPr id="9" name="Shape 655"/>
          <p:cNvSpPr txBox="1">
            <a:spLocks/>
          </p:cNvSpPr>
          <p:nvPr/>
        </p:nvSpPr>
        <p:spPr>
          <a:xfrm>
            <a:off x="6112226" y="1359219"/>
            <a:ext cx="2896691" cy="86587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>
                <a:latin typeface="Intro Head R Base" panose="00000500000000000000" pitchFamily="50" charset="-52"/>
              </a:rPr>
              <a:t>Виктор Сергеевич Иванов</a:t>
            </a:r>
          </a:p>
          <a:p>
            <a:r>
              <a:rPr lang="ru-RU" sz="1800" dirty="0" smtClean="0">
                <a:latin typeface="Intro Head R Base" panose="00000500000000000000" pitchFamily="50" charset="-52"/>
              </a:rPr>
              <a:t> – учитель математики МБОУ №111</a:t>
            </a:r>
            <a:endParaRPr lang="en" sz="1800" dirty="0">
              <a:solidFill>
                <a:schemeClr val="dk2"/>
              </a:solidFill>
              <a:latin typeface="Intro Head R Base" panose="00000500000000000000" pitchFamily="50" charset="-52"/>
            </a:endParaRPr>
          </a:p>
        </p:txBody>
      </p:sp>
      <p:sp>
        <p:nvSpPr>
          <p:cNvPr id="11" name="Shape 655"/>
          <p:cNvSpPr txBox="1">
            <a:spLocks/>
          </p:cNvSpPr>
          <p:nvPr/>
        </p:nvSpPr>
        <p:spPr>
          <a:xfrm>
            <a:off x="1537301" y="1379483"/>
            <a:ext cx="2815403" cy="86587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>
                <a:latin typeface="Intro Head R Base" panose="00000500000000000000" pitchFamily="50" charset="-52"/>
              </a:rPr>
              <a:t>Анна Николаевна Петрова</a:t>
            </a:r>
          </a:p>
          <a:p>
            <a:r>
              <a:rPr lang="ru-RU" sz="1800" dirty="0" smtClean="0">
                <a:latin typeface="Intro Head R Base" panose="00000500000000000000" pitchFamily="50" charset="-52"/>
              </a:rPr>
              <a:t> – учитель-методист МБОУ №111</a:t>
            </a:r>
            <a:endParaRPr lang="en" sz="1800" dirty="0">
              <a:solidFill>
                <a:schemeClr val="dk2"/>
              </a:solidFill>
              <a:latin typeface="Intro Head R Base" panose="00000500000000000000" pitchFamily="50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17" y="1393667"/>
            <a:ext cx="878033" cy="8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subTitle" idx="4294967295"/>
          </p:nvPr>
        </p:nvSpPr>
        <p:spPr>
          <a:xfrm>
            <a:off x="2330228" y="301701"/>
            <a:ext cx="4449973" cy="8102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93B770"/>
                </a:solidFill>
              </a:rPr>
              <a:t>Благодарности работникам школьного музея</a:t>
            </a:r>
            <a:endParaRPr lang="en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7" y="1515404"/>
            <a:ext cx="2987073" cy="2075232"/>
          </a:xfrm>
          <a:prstGeom prst="rect">
            <a:avLst/>
          </a:prstGeom>
        </p:spPr>
      </p:pic>
      <p:sp>
        <p:nvSpPr>
          <p:cNvPr id="9" name="Shape 655"/>
          <p:cNvSpPr txBox="1">
            <a:spLocks/>
          </p:cNvSpPr>
          <p:nvPr/>
        </p:nvSpPr>
        <p:spPr>
          <a:xfrm>
            <a:off x="5220234" y="1537999"/>
            <a:ext cx="3355994" cy="39122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>
                <a:latin typeface="Intro Head R Base" panose="00000500000000000000" pitchFamily="50" charset="-52"/>
              </a:rPr>
              <a:t>Наталья Васильевна Прокопова</a:t>
            </a:r>
            <a:endParaRPr lang="en" sz="2000" dirty="0">
              <a:solidFill>
                <a:schemeClr val="dk2"/>
              </a:solidFill>
              <a:latin typeface="Intro Head R Base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99" y="3354296"/>
            <a:ext cx="878033" cy="878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99" y="2331538"/>
            <a:ext cx="878033" cy="878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13" y="1280412"/>
            <a:ext cx="906402" cy="906402"/>
          </a:xfrm>
          <a:prstGeom prst="rect">
            <a:avLst/>
          </a:prstGeom>
        </p:spPr>
      </p:pic>
      <p:sp>
        <p:nvSpPr>
          <p:cNvPr id="12" name="Shape 655"/>
          <p:cNvSpPr txBox="1">
            <a:spLocks/>
          </p:cNvSpPr>
          <p:nvPr/>
        </p:nvSpPr>
        <p:spPr>
          <a:xfrm>
            <a:off x="5220234" y="2592915"/>
            <a:ext cx="3355994" cy="39122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>
                <a:latin typeface="Intro Head R Base" panose="00000500000000000000" pitchFamily="50" charset="-52"/>
              </a:rPr>
              <a:t>Федор Русланович Ахмадулин</a:t>
            </a:r>
            <a:endParaRPr lang="en" sz="2000" dirty="0">
              <a:solidFill>
                <a:schemeClr val="dk2"/>
              </a:solidFill>
              <a:latin typeface="Intro Head R Base" panose="00000500000000000000" pitchFamily="50" charset="-52"/>
            </a:endParaRPr>
          </a:p>
        </p:txBody>
      </p:sp>
      <p:sp>
        <p:nvSpPr>
          <p:cNvPr id="13" name="Shape 655"/>
          <p:cNvSpPr txBox="1">
            <a:spLocks/>
          </p:cNvSpPr>
          <p:nvPr/>
        </p:nvSpPr>
        <p:spPr>
          <a:xfrm>
            <a:off x="5220234" y="3452217"/>
            <a:ext cx="3355994" cy="39122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 smtClean="0">
                <a:latin typeface="Intro Head R Base" panose="00000500000000000000" pitchFamily="50" charset="-52"/>
              </a:rPr>
              <a:t>Андрей Георгиевич </a:t>
            </a:r>
            <a:r>
              <a:rPr lang="ru-RU" sz="2000" dirty="0" err="1" smtClean="0">
                <a:latin typeface="Intro Head R Base" panose="00000500000000000000" pitchFamily="50" charset="-52"/>
              </a:rPr>
              <a:t>Ремякин</a:t>
            </a:r>
            <a:endParaRPr lang="en" sz="2000" dirty="0">
              <a:solidFill>
                <a:schemeClr val="dk2"/>
              </a:solidFill>
              <a:latin typeface="Intro Head R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6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488373" y="1153391"/>
            <a:ext cx="8084127" cy="161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buNone/>
            </a:pPr>
            <a:r>
              <a:rPr lang="ru-RU" sz="2400" dirty="0"/>
              <a:t>«Учитель,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сердцах...» </a:t>
            </a:r>
            <a:endParaRPr lang="en" sz="2400" dirty="0">
              <a:solidFill>
                <a:schemeClr val="dk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0391" y="2960427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3B3B3B"/>
                </a:solidFill>
                <a:latin typeface="Intro Script R H2 Base" panose="00000500000000000000" pitchFamily="50" charset="-52"/>
              </a:rPr>
              <a:t>(Ш. </a:t>
            </a:r>
            <a:r>
              <a:rPr lang="uk-UA" sz="2000" dirty="0" err="1">
                <a:solidFill>
                  <a:srgbClr val="3B3B3B"/>
                </a:solidFill>
                <a:latin typeface="Intro Script R H2 Base" panose="00000500000000000000" pitchFamily="50" charset="-52"/>
              </a:rPr>
              <a:t>Амонашвили</a:t>
            </a:r>
            <a:r>
              <a:rPr lang="uk-UA" sz="2000" dirty="0">
                <a:solidFill>
                  <a:srgbClr val="3B3B3B"/>
                </a:solidFill>
                <a:latin typeface="Intro Script R H2 Base" panose="00000500000000000000" pitchFamily="50" charset="-52"/>
              </a:rPr>
              <a:t>)</a:t>
            </a:r>
            <a:endParaRPr lang="uk-UA" sz="2000" dirty="0">
              <a:latin typeface="Intro Script R H2 Base" panose="000005000000000000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subTitle" idx="4294967295"/>
          </p:nvPr>
        </p:nvSpPr>
        <p:spPr>
          <a:xfrm>
            <a:off x="2574013" y="3221467"/>
            <a:ext cx="3951477" cy="81020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93B770"/>
                </a:solidFill>
              </a:rPr>
              <a:t>Есть вопросы?</a:t>
            </a:r>
            <a:endParaRPr sz="2000" dirty="0" smtClean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-RU" sz="1800" dirty="0" smtClean="0"/>
              <a:t>Задавайте на: </a:t>
            </a:r>
            <a:r>
              <a:rPr lang="en" sz="1800" dirty="0" smtClean="0"/>
              <a:t>user@mail.me</a:t>
            </a:r>
            <a:endParaRPr lang="en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b="23539"/>
          <a:stretch/>
        </p:blipFill>
        <p:spPr>
          <a:xfrm>
            <a:off x="2574013" y="591431"/>
            <a:ext cx="3758800" cy="257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xfrm>
            <a:off x="602673" y="790178"/>
            <a:ext cx="8094518" cy="98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>
                <a:latin typeface="Neuton"/>
                <a:ea typeface="Neuton"/>
                <a:cs typeface="Neuton"/>
                <a:sym typeface="Neuton"/>
              </a:rPr>
              <a:t>1. О важности профессии.</a:t>
            </a:r>
            <a:endParaRPr lang="en" sz="5400" dirty="0"/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602673" y="1777178"/>
            <a:ext cx="6546272" cy="142322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sz="1600" i="1" dirty="0"/>
              <a:t>В современном мире становится все больше информации и знаний, которые нужно получить, чтобы быть успешным. Поэтому данная профессия приобрела новое значение: </a:t>
            </a:r>
            <a:r>
              <a:rPr lang="ru-RU" sz="1600" b="1" i="1" dirty="0"/>
              <a:t>учитель теперь не является источником истин и догматов, он направляет ученика, учит его учиться, самостоятельно добывать информацию.</a:t>
            </a:r>
            <a:endParaRPr lang="en" sz="1600" b="1" i="1" dirty="0"/>
          </a:p>
        </p:txBody>
      </p:sp>
    </p:spTree>
    <p:extLst>
      <p:ext uri="{BB962C8B-B14F-4D97-AF65-F5344CB8AC3E}">
        <p14:creationId xmlns:p14="http://schemas.microsoft.com/office/powerpoint/2010/main" val="28281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129678" y="245958"/>
            <a:ext cx="6593700" cy="5229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uk-UA" sz="2400" b="1" dirty="0" err="1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Цитаты</a:t>
            </a:r>
            <a:r>
              <a:rPr lang="uk-UA" sz="2400" b="1" dirty="0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 великих людей:</a:t>
            </a:r>
            <a:endParaRPr lang="en" sz="4000" dirty="0">
              <a:solidFill>
                <a:schemeClr val="bg1">
                  <a:lumMod val="85000"/>
                </a:schemeClr>
              </a:solidFill>
              <a:latin typeface="Intro Script R H2 Base" panose="00000500000000000000" pitchFamily="50" charset="-52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333574" y="374068"/>
            <a:ext cx="948504" cy="11483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«</a:t>
            </a:r>
            <a:endParaRPr lang="en" sz="13800" dirty="0"/>
          </a:p>
        </p:txBody>
      </p:sp>
      <p:sp>
        <p:nvSpPr>
          <p:cNvPr id="5" name="Shape 643"/>
          <p:cNvSpPr txBox="1">
            <a:spLocks/>
          </p:cNvSpPr>
          <p:nvPr/>
        </p:nvSpPr>
        <p:spPr>
          <a:xfrm>
            <a:off x="1282078" y="1005693"/>
            <a:ext cx="6593700" cy="13530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Font typeface="Neuton"/>
              <a:buNone/>
            </a:pPr>
            <a:r>
              <a:rPr lang="ru-RU" b="1" dirty="0" smtClean="0">
                <a:solidFill>
                  <a:srgbClr val="93B770"/>
                </a:solidFill>
              </a:rPr>
              <a:t>Должность учителя превосходна, как никакая другая, выше которой ничего не может быть под солнцем…</a:t>
            </a:r>
            <a:endParaRPr lang="en" dirty="0"/>
          </a:p>
        </p:txBody>
      </p:sp>
      <p:sp>
        <p:nvSpPr>
          <p:cNvPr id="7" name="Shape 643"/>
          <p:cNvSpPr txBox="1">
            <a:spLocks/>
          </p:cNvSpPr>
          <p:nvPr/>
        </p:nvSpPr>
        <p:spPr>
          <a:xfrm>
            <a:off x="7875778" y="374068"/>
            <a:ext cx="948504" cy="1148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Font typeface="Neuton"/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»</a:t>
            </a:r>
            <a:endParaRPr lang="en" sz="13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59" y="2795569"/>
            <a:ext cx="1444337" cy="144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129678" y="245958"/>
            <a:ext cx="6593700" cy="5229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uk-UA" sz="2400" b="1" dirty="0" err="1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Цитаты</a:t>
            </a:r>
            <a:r>
              <a:rPr lang="uk-UA" sz="2400" b="1" dirty="0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 великих людей:</a:t>
            </a:r>
            <a:endParaRPr lang="en" sz="4000" dirty="0">
              <a:solidFill>
                <a:schemeClr val="bg1">
                  <a:lumMod val="85000"/>
                </a:schemeClr>
              </a:solidFill>
              <a:latin typeface="Intro Script R H2 Base" panose="00000500000000000000" pitchFamily="50" charset="-52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333574" y="374068"/>
            <a:ext cx="948504" cy="11483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«</a:t>
            </a:r>
            <a:endParaRPr lang="en" sz="13800" dirty="0"/>
          </a:p>
        </p:txBody>
      </p:sp>
      <p:sp>
        <p:nvSpPr>
          <p:cNvPr id="5" name="Shape 643"/>
          <p:cNvSpPr txBox="1">
            <a:spLocks/>
          </p:cNvSpPr>
          <p:nvPr/>
        </p:nvSpPr>
        <p:spPr>
          <a:xfrm>
            <a:off x="1282078" y="1005693"/>
            <a:ext cx="6593700" cy="13530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93B770"/>
                </a:solidFill>
              </a:rPr>
              <a:t> </a:t>
            </a:r>
            <a:r>
              <a:rPr lang="ru-RU" b="1" dirty="0" smtClean="0">
                <a:solidFill>
                  <a:srgbClr val="93B770"/>
                </a:solidFill>
              </a:rPr>
              <a:t>Педагог </a:t>
            </a:r>
            <a:r>
              <a:rPr lang="ru-RU" b="1" dirty="0">
                <a:solidFill>
                  <a:srgbClr val="93B770"/>
                </a:solidFill>
              </a:rPr>
              <a:t>– это не только воспитатель, педагог – это друг человека, который помогает нашему обществу подняться на высшую ступень </a:t>
            </a:r>
            <a:r>
              <a:rPr lang="ru-RU" b="1" dirty="0" smtClean="0">
                <a:solidFill>
                  <a:srgbClr val="93B770"/>
                </a:solidFill>
              </a:rPr>
              <a:t>культуры…</a:t>
            </a:r>
            <a:endParaRPr lang="en" dirty="0"/>
          </a:p>
        </p:txBody>
      </p:sp>
      <p:sp>
        <p:nvSpPr>
          <p:cNvPr id="7" name="Shape 643"/>
          <p:cNvSpPr txBox="1">
            <a:spLocks/>
          </p:cNvSpPr>
          <p:nvPr/>
        </p:nvSpPr>
        <p:spPr>
          <a:xfrm>
            <a:off x="7875778" y="374068"/>
            <a:ext cx="948504" cy="1148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Font typeface="Neuton"/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»</a:t>
            </a:r>
            <a:endParaRPr lang="en" sz="13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67" y="2797926"/>
            <a:ext cx="1476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129678" y="245958"/>
            <a:ext cx="6593700" cy="5229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uk-UA" sz="2400" b="1" dirty="0" err="1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Цитаты</a:t>
            </a:r>
            <a:r>
              <a:rPr lang="uk-UA" sz="2400" b="1" dirty="0">
                <a:solidFill>
                  <a:schemeClr val="bg1">
                    <a:lumMod val="85000"/>
                  </a:schemeClr>
                </a:solidFill>
                <a:latin typeface="Intro Script R H2 Base" panose="00000500000000000000" pitchFamily="50" charset="-52"/>
              </a:rPr>
              <a:t> великих людей:</a:t>
            </a:r>
            <a:endParaRPr lang="en" sz="4000" dirty="0">
              <a:solidFill>
                <a:schemeClr val="bg1">
                  <a:lumMod val="85000"/>
                </a:schemeClr>
              </a:solidFill>
              <a:latin typeface="Intro Script R H2 Base" panose="00000500000000000000" pitchFamily="50" charset="-52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333574" y="374068"/>
            <a:ext cx="948504" cy="11483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«</a:t>
            </a:r>
            <a:endParaRPr lang="en" sz="13800" dirty="0"/>
          </a:p>
        </p:txBody>
      </p:sp>
      <p:sp>
        <p:nvSpPr>
          <p:cNvPr id="5" name="Shape 643"/>
          <p:cNvSpPr txBox="1">
            <a:spLocks/>
          </p:cNvSpPr>
          <p:nvPr/>
        </p:nvSpPr>
        <p:spPr>
          <a:xfrm>
            <a:off x="1279082" y="768926"/>
            <a:ext cx="6294892" cy="17942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93B770"/>
                </a:solidFill>
              </a:rPr>
              <a:t>Педагог чувствует </a:t>
            </a:r>
            <a:r>
              <a:rPr lang="ru-RU" sz="2000" b="1" dirty="0">
                <a:solidFill>
                  <a:srgbClr val="93B770"/>
                </a:solidFill>
              </a:rPr>
              <a:t>себя живым звеном между прошедшим и будущим, могучим ратоборцем истины и добра и сознаёт, что его дело, скромное по наружности, - одно из величайших дел истории, что на этом зиждутся царства и им живут целые </a:t>
            </a:r>
            <a:r>
              <a:rPr lang="ru-RU" sz="2000" b="1" dirty="0" smtClean="0">
                <a:solidFill>
                  <a:srgbClr val="93B770"/>
                </a:solidFill>
              </a:rPr>
              <a:t>поколения…</a:t>
            </a:r>
            <a:endParaRPr lang="en" sz="2000" dirty="0"/>
          </a:p>
        </p:txBody>
      </p:sp>
      <p:sp>
        <p:nvSpPr>
          <p:cNvPr id="7" name="Shape 643"/>
          <p:cNvSpPr txBox="1">
            <a:spLocks/>
          </p:cNvSpPr>
          <p:nvPr/>
        </p:nvSpPr>
        <p:spPr>
          <a:xfrm>
            <a:off x="7875778" y="374068"/>
            <a:ext cx="948504" cy="1148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DCC64"/>
              </a:buClr>
              <a:buSzPct val="1000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algn="ctr">
              <a:spcBef>
                <a:spcPts val="0"/>
              </a:spcBef>
              <a:buFont typeface="Neuton"/>
              <a:buNone/>
            </a:pPr>
            <a:r>
              <a:rPr lang="ru-RU" sz="13800" b="1" dirty="0" smtClean="0">
                <a:solidFill>
                  <a:srgbClr val="93B770"/>
                </a:solidFill>
              </a:rPr>
              <a:t>»</a:t>
            </a:r>
            <a:endParaRPr lang="en" sz="13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18" y="2888864"/>
            <a:ext cx="1403220" cy="14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xfrm>
            <a:off x="635186" y="862915"/>
            <a:ext cx="7781450" cy="98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 smtClean="0">
                <a:latin typeface="Neuton"/>
                <a:ea typeface="Neuton"/>
                <a:cs typeface="Neuton"/>
                <a:sym typeface="Neuton"/>
              </a:rPr>
              <a:t>2. История </a:t>
            </a:r>
            <a:r>
              <a:rPr lang="ru-RU" sz="5400" dirty="0">
                <a:latin typeface="Neuton"/>
                <a:ea typeface="Neuton"/>
                <a:cs typeface="Neuton"/>
                <a:sym typeface="Neuton"/>
              </a:rPr>
              <a:t>праздника.</a:t>
            </a:r>
            <a:endParaRPr lang="en" sz="5400" dirty="0"/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635186" y="1766787"/>
            <a:ext cx="6285159" cy="12881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ru-RU" sz="1600" i="1" dirty="0"/>
              <a:t>В русском языке возникло примерно два века назад и закрепилось столетие назад. Понятие учитель выделилось среди более раннее возникших понятий воспитатель, мастер, наставник, магистр, проповедник, святой отец. В основном, полтора века назад задачу воспитания и обучение детей решала семья.</a:t>
            </a:r>
            <a:endParaRPr lang="en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1167701" y="936375"/>
            <a:ext cx="6865858" cy="327074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1719526" y="2025941"/>
            <a:ext cx="113926" cy="116427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/>
          <p:nvPr/>
        </p:nvSpPr>
        <p:spPr>
          <a:xfrm rot="-3064564">
            <a:off x="3242229" y="3113541"/>
            <a:ext cx="113924" cy="116431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/>
          <p:nvPr/>
        </p:nvSpPr>
        <p:spPr>
          <a:xfrm rot="8635344">
            <a:off x="3998588" y="1811198"/>
            <a:ext cx="113925" cy="116425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4657551" y="3606666"/>
            <a:ext cx="113926" cy="116427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/>
          <p:nvPr/>
        </p:nvSpPr>
        <p:spPr>
          <a:xfrm rot="-6114671">
            <a:off x="6407552" y="2265363"/>
            <a:ext cx="113927" cy="116430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/>
          <p:nvPr/>
        </p:nvSpPr>
        <p:spPr>
          <a:xfrm rot="2700000">
            <a:off x="6949628" y="3651690"/>
            <a:ext cx="113923" cy="116423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title" idx="4294967295"/>
          </p:nvPr>
        </p:nvSpPr>
        <p:spPr>
          <a:xfrm>
            <a:off x="800100" y="1476676"/>
            <a:ext cx="7524845" cy="155829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uk-UA" sz="5400" b="1" dirty="0">
                <a:solidFill>
                  <a:schemeClr val="tx1"/>
                </a:solidFill>
                <a:latin typeface="Intro Script R H2 Base" panose="00000500000000000000" pitchFamily="50" charset="-52"/>
              </a:rPr>
              <a:t>День Учителя — </a:t>
            </a:r>
            <a:r>
              <a:rPr lang="uk-UA" sz="5400" b="1" dirty="0" err="1">
                <a:solidFill>
                  <a:schemeClr val="tx1"/>
                </a:solidFill>
                <a:latin typeface="Intro Script R H2 Base" panose="00000500000000000000" pitchFamily="50" charset="-52"/>
              </a:rPr>
              <a:t>международный</a:t>
            </a:r>
            <a:r>
              <a:rPr lang="uk-UA" sz="5400" b="1" dirty="0">
                <a:solidFill>
                  <a:schemeClr val="tx1"/>
                </a:solidFill>
                <a:latin typeface="Intro Script R H2 Base" panose="00000500000000000000" pitchFamily="50" charset="-52"/>
              </a:rPr>
              <a:t> </a:t>
            </a:r>
            <a:r>
              <a:rPr lang="uk-UA" sz="5400" b="1" dirty="0" err="1">
                <a:solidFill>
                  <a:schemeClr val="tx1"/>
                </a:solidFill>
                <a:latin typeface="Intro Script R H2 Base" panose="00000500000000000000" pitchFamily="50" charset="-52"/>
              </a:rPr>
              <a:t>праздник</a:t>
            </a:r>
            <a:endParaRPr lang="en" sz="5400" b="1" dirty="0">
              <a:solidFill>
                <a:schemeClr val="tx1"/>
              </a:solidFill>
              <a:latin typeface="Intro Script R H2 Base" panose="000005000000000000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7316" y="2984819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333333"/>
                </a:solidFill>
                <a:latin typeface="Intro Head R Base" panose="00000500000000000000" pitchFamily="50" charset="-52"/>
              </a:rPr>
              <a:t>*отмечается более </a:t>
            </a:r>
            <a:r>
              <a:rPr lang="ru-RU" sz="1800" dirty="0">
                <a:solidFill>
                  <a:srgbClr val="333333"/>
                </a:solidFill>
                <a:latin typeface="Intro Head R Base" panose="00000500000000000000" pitchFamily="50" charset="-52"/>
              </a:rPr>
              <a:t>чем в 100 странах</a:t>
            </a:r>
            <a:endParaRPr lang="uk-UA" sz="1800" dirty="0">
              <a:latin typeface="Intro Head R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07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ctrTitle" idx="4294967295"/>
          </p:nvPr>
        </p:nvSpPr>
        <p:spPr>
          <a:xfrm>
            <a:off x="1412013" y="340416"/>
            <a:ext cx="6319871" cy="60608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ru-RU" sz="4400" dirty="0">
                <a:latin typeface="Intro Script R H2 Base" panose="00000500000000000000" pitchFamily="50" charset="-52"/>
              </a:rPr>
              <a:t>Всемирный день </a:t>
            </a:r>
            <a:r>
              <a:rPr lang="ru-RU" sz="4400" dirty="0" smtClean="0">
                <a:latin typeface="Intro Script R H2 Base" panose="00000500000000000000" pitchFamily="50" charset="-52"/>
              </a:rPr>
              <a:t>учителя</a:t>
            </a:r>
            <a:endParaRPr lang="en" sz="7200" dirty="0">
              <a:solidFill>
                <a:srgbClr val="666666"/>
              </a:solidFill>
              <a:latin typeface="Intro Script R H2 Base" panose="00000500000000000000" pitchFamily="50" charset="-52"/>
            </a:endParaRPr>
          </a:p>
        </p:txBody>
      </p:sp>
      <p:sp>
        <p:nvSpPr>
          <p:cNvPr id="667" name="Shape 667"/>
          <p:cNvSpPr txBox="1">
            <a:spLocks noGrp="1"/>
          </p:cNvSpPr>
          <p:nvPr>
            <p:ph type="subTitle" idx="4294967295"/>
          </p:nvPr>
        </p:nvSpPr>
        <p:spPr>
          <a:xfrm>
            <a:off x="5747803" y="1558336"/>
            <a:ext cx="3087918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a_DomIno" panose="03060902030302020204" pitchFamily="66" charset="-52"/>
              </a:rPr>
              <a:t>Международная организация </a:t>
            </a:r>
            <a:r>
              <a:rPr lang="ru-RU" sz="3200" dirty="0">
                <a:solidFill>
                  <a:schemeClr val="tx1"/>
                </a:solidFill>
                <a:latin typeface="a_DomIno" panose="03060902030302020204" pitchFamily="66" charset="-52"/>
              </a:rPr>
              <a:t>труда</a:t>
            </a:r>
            <a:endParaRPr lang="en" sz="3200" dirty="0">
              <a:solidFill>
                <a:schemeClr val="tx1"/>
              </a:solidFill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3382189" y="1378657"/>
            <a:ext cx="2130135" cy="2146222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5017728" y="1103962"/>
            <a:ext cx="549990" cy="937844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7B22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816983" y="3691556"/>
            <a:ext cx="3509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Intro Head R Base" panose="00000500000000000000" pitchFamily="50" charset="-52"/>
              </a:rPr>
              <a:t>5 </a:t>
            </a:r>
            <a:r>
              <a:rPr lang="ru-RU" sz="1800" dirty="0">
                <a:latin typeface="Intro Head R Base" panose="00000500000000000000" pitchFamily="50" charset="-52"/>
              </a:rPr>
              <a:t>октября 1994 </a:t>
            </a:r>
            <a:r>
              <a:rPr lang="ru-RU" sz="1800" dirty="0" smtClean="0">
                <a:latin typeface="Intro Head R Base" panose="00000500000000000000" pitchFamily="50" charset="-52"/>
              </a:rPr>
              <a:t>год</a:t>
            </a:r>
            <a:r>
              <a:rPr lang="uk-UA" sz="1800" dirty="0" smtClean="0">
                <a:latin typeface="Intro Head R Base" panose="00000500000000000000" pitchFamily="50" charset="-52"/>
              </a:rPr>
              <a:t> – </a:t>
            </a:r>
            <a:r>
              <a:rPr lang="ru-RU" sz="1800" dirty="0" smtClean="0">
                <a:latin typeface="Intro Head R Base" panose="00000500000000000000" pitchFamily="50" charset="-52"/>
              </a:rPr>
              <a:t>«</a:t>
            </a:r>
            <a:r>
              <a:rPr lang="ru-RU" sz="1800" dirty="0" err="1" smtClean="0">
                <a:latin typeface="Intro Head R Base" panose="00000500000000000000" pitchFamily="50" charset="-52"/>
              </a:rPr>
              <a:t>World</a:t>
            </a:r>
            <a:r>
              <a:rPr lang="ru-RU" sz="1800" dirty="0" smtClean="0">
                <a:latin typeface="Intro Head R Base" panose="00000500000000000000" pitchFamily="50" charset="-52"/>
              </a:rPr>
              <a:t> </a:t>
            </a:r>
            <a:r>
              <a:rPr lang="ru-RU" sz="1800" dirty="0" err="1">
                <a:latin typeface="Intro Head R Base" panose="00000500000000000000" pitchFamily="50" charset="-52"/>
              </a:rPr>
              <a:t>Teachers</a:t>
            </a:r>
            <a:r>
              <a:rPr lang="ru-RU" sz="1800" dirty="0">
                <a:latin typeface="Intro Head R Base" panose="00000500000000000000" pitchFamily="50" charset="-52"/>
              </a:rPr>
              <a:t>' </a:t>
            </a:r>
            <a:r>
              <a:rPr lang="ru-RU" sz="1800" dirty="0" err="1" smtClean="0">
                <a:latin typeface="Intro Head R Base" panose="00000500000000000000" pitchFamily="50" charset="-52"/>
              </a:rPr>
              <a:t>Day</a:t>
            </a:r>
            <a:r>
              <a:rPr lang="ru-RU" sz="1800" dirty="0" smtClean="0">
                <a:latin typeface="Intro Head R Base" panose="00000500000000000000" pitchFamily="50" charset="-52"/>
              </a:rPr>
              <a:t>»</a:t>
            </a:r>
            <a:endParaRPr lang="uk-UA" sz="1800" dirty="0">
              <a:latin typeface="Intro Head R Base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299" y="1805437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latin typeface="a_DomIno" panose="03060902030302020204" pitchFamily="66" charset="-52"/>
              </a:rPr>
              <a:t>ЮНЕСКО</a:t>
            </a:r>
            <a:endParaRPr lang="uk-UA" sz="3600" dirty="0">
              <a:latin typeface="a_DomIno" panose="03060902030302020204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 animBg="1"/>
      <p:bldP spid="66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930311" y="716973"/>
            <a:ext cx="6009600" cy="74818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4400" b="1" dirty="0">
                <a:latin typeface="Intro Script R H2 Base" panose="00000500000000000000" pitchFamily="50" charset="-52"/>
              </a:rPr>
              <a:t>Проблема </a:t>
            </a:r>
            <a:r>
              <a:rPr lang="uk-UA" sz="4400" b="1" dirty="0" err="1">
                <a:latin typeface="Intro Script R H2 Base" panose="00000500000000000000" pitchFamily="50" charset="-52"/>
              </a:rPr>
              <a:t>профессии</a:t>
            </a:r>
            <a:r>
              <a:rPr lang="uk-UA" sz="4400" b="1" dirty="0">
                <a:latin typeface="Intro Script R H2 Base" panose="00000500000000000000" pitchFamily="50" charset="-52"/>
              </a:rPr>
              <a:t>. </a:t>
            </a:r>
            <a:endParaRPr lang="en" sz="4400" dirty="0">
              <a:latin typeface="Intro Script R H2 Base" panose="00000500000000000000" pitchFamily="50" charset="-52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540327" y="1575198"/>
            <a:ext cx="6307281" cy="21031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>
              <a:buClr>
                <a:schemeClr val="dk1"/>
              </a:buClr>
              <a:buSzPct val="91666"/>
              <a:buNone/>
            </a:pPr>
            <a:r>
              <a:rPr lang="ru-RU" i="1" dirty="0"/>
              <a:t>В последние годы наблюдается массовый отток учителей, вызванный такими факторами, как </a:t>
            </a:r>
            <a:r>
              <a:rPr lang="ru-RU" b="1" i="1" dirty="0"/>
              <a:t>сокращение бюджета работников государственной службы, отсутствие нормальных условий работы, предстоящий выход на пенсию пожилых учителей, стресс, истощение физических и духовных </a:t>
            </a:r>
            <a:r>
              <a:rPr lang="ru-RU" b="1" i="1" dirty="0" smtClean="0"/>
              <a:t>сил.</a:t>
            </a:r>
            <a:endParaRPr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513</Words>
  <Application>Microsoft Office PowerPoint</Application>
  <PresentationFormat>Экран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a_DomIno</vt:lpstr>
      <vt:lpstr>Intro Head R Base</vt:lpstr>
      <vt:lpstr>Arial</vt:lpstr>
      <vt:lpstr>Intro Script R H2 Base</vt:lpstr>
      <vt:lpstr>Yellowtail</vt:lpstr>
      <vt:lpstr>Neuton</vt:lpstr>
      <vt:lpstr>Ceres template</vt:lpstr>
      <vt:lpstr>«Учитель – больше, чем профессия»</vt:lpstr>
      <vt:lpstr>1. О важности профессии.</vt:lpstr>
      <vt:lpstr>Цитаты великих людей:</vt:lpstr>
      <vt:lpstr>Цитаты великих людей:</vt:lpstr>
      <vt:lpstr>Цитаты великих людей:</vt:lpstr>
      <vt:lpstr>2. История праздника.</vt:lpstr>
      <vt:lpstr>День Учителя — международный праздник</vt:lpstr>
      <vt:lpstr>Всемирный день учителя</vt:lpstr>
      <vt:lpstr>Проблема профессии. </vt:lpstr>
      <vt:lpstr>5,000,000</vt:lpstr>
      <vt:lpstr>3. Кто такой современный учитель? </vt:lpstr>
      <vt:lpstr>Современный учитель? Кто он?</vt:lpstr>
      <vt:lpstr> Функции современного учителя:</vt:lpstr>
      <vt:lpstr>Преимущества и недостатки профессии учитель: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Miroslav</dc:creator>
  <cp:lastModifiedBy>Miroslav</cp:lastModifiedBy>
  <cp:revision>20</cp:revision>
  <dcterms:modified xsi:type="dcterms:W3CDTF">2017-10-06T15:15:30Z</dcterms:modified>
</cp:coreProperties>
</file>