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74" r:id="rId10"/>
    <p:sldId id="272" r:id="rId11"/>
    <p:sldId id="273" r:id="rId12"/>
    <p:sldId id="266" r:id="rId13"/>
    <p:sldId id="270" r:id="rId14"/>
    <p:sldId id="271" r:id="rId15"/>
    <p:sldId id="269" r:id="rId16"/>
    <p:sldId id="268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43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5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4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9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4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7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2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3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259A-51B8-4A21-8E44-BB30DFC647B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BD53-0A5C-4923-8013-DF96F545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9" y="-103032"/>
            <a:ext cx="6306759" cy="6961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447" y="-103031"/>
            <a:ext cx="6575544" cy="6961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569" y="1061474"/>
            <a:ext cx="9144000" cy="2387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Развитие речевого дыхания у дошкольников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5511" y="3670478"/>
            <a:ext cx="3553564" cy="161404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no Pro Smbd SmText" panose="02020702040506020403" pitchFamily="18" charset="0"/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no Pro Smbd SmText" panose="02020702040506020403" pitchFamily="18" charset="0"/>
              </a:rPr>
              <a:t>учитель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no Pro Smbd SmText" panose="02020702040506020403" pitchFamily="18" charset="0"/>
              </a:rPr>
              <a:t>логопед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no Pro Smbd SmText" panose="02020702040506020403" pitchFamily="18" charset="0"/>
              </a:rPr>
              <a:t>Рамазанова Р.Р.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Arno Pro Smbd SmText" panose="020207020405060204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2537" y="620647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D0A90"/>
                </a:solidFill>
                <a:latin typeface="Arno Pro Smbd SmText" panose="02020702040506020403" pitchFamily="18" charset="0"/>
              </a:rPr>
              <a:t>2019 год</a:t>
            </a:r>
            <a:endParaRPr lang="ru-RU" dirty="0">
              <a:solidFill>
                <a:srgbClr val="1D0A90"/>
              </a:solidFill>
              <a:latin typeface="Arno Pro Smbd SmText" panose="020207020405060204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47" y="3850456"/>
            <a:ext cx="6279637" cy="2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</a:rPr>
              <a:t>Упражнение «Дует, дует ветерок»        Упражнение «Вейся пар»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4213" y="2389166"/>
            <a:ext cx="4450064" cy="402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539646" y="2522599"/>
            <a:ext cx="4488866" cy="374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174" y="1576839"/>
            <a:ext cx="999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</a:rPr>
              <a:t> развитие сильного плавного направленного выдоха; активизация губных мышц.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Упражнения «Листопад», «Солнышко и дождик», «Снег, снег, снежок»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4419" y="1870215"/>
            <a:ext cx="6130978" cy="45380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210269" y="2443396"/>
            <a:ext cx="47518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 развитие сильного ротового выдоха; обучение умению дуть через трубочку; активизация губных мышц.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58678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7600" b="1" i="1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     </a:t>
            </a:r>
            <a:r>
              <a:rPr lang="ru-RU" sz="7600" b="1" i="1" dirty="0" smtClean="0">
                <a:solidFill>
                  <a:srgbClr val="7030A0"/>
                </a:solidFill>
                <a:latin typeface="+mj-lt"/>
              </a:rPr>
              <a:t>Учимся </a:t>
            </a:r>
            <a:r>
              <a:rPr lang="ru-RU" sz="7600" b="1" i="1" dirty="0">
                <a:solidFill>
                  <a:srgbClr val="7030A0"/>
                </a:solidFill>
                <a:latin typeface="+mj-lt"/>
              </a:rPr>
              <a:t>дышать носиком</a:t>
            </a:r>
            <a:r>
              <a:rPr lang="ru-RU" sz="7600" b="1" i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Задачи: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1. Научить детей дышать через нос ( вдох и выдох), подготовить </a:t>
            </a:r>
            <a:r>
              <a:rPr lang="ru-RU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к выполнению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более сложных дыхательных упражнений.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             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2. Развивать функцию артикуляционного аппарата. </a:t>
            </a:r>
            <a:endParaRPr lang="ru-RU" dirty="0" smtClean="0">
              <a:solidFill>
                <a:srgbClr val="002060"/>
              </a:solidFill>
              <a:latin typeface="Garamond Premr Pro" panose="02020402060506020403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             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3. Осуществлять профилактику простудных заболеваний верхних </a:t>
            </a:r>
            <a:r>
              <a:rPr lang="ru-RU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дыхательных путей.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aramond Premr Pro" panose="02020402060506020403" pitchFamily="18" charset="0"/>
              </a:rPr>
              <a:t>Упражнения</a:t>
            </a:r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Garamond Premr Pro" panose="02020402060506020403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«Гладим носик».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Погладить нос (его боковые части) от кончика к переносице – вдох. На выдохе постучать по крыльям носа указательными пальцами. Повторить 5 – 6 раз.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«Два носика». 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Закрыть указательным пальцем левую ноздрю, правой осуществить вдох – выдох. Затем также левой. Сделать по 8 – 10 вдохов через каждую ноздрю.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«Кто мычит?»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Сделать вдох носом. На выдохе протяжно тянуть звук «м-м-м-м-м», одновременно постукивая пальцами по крыльям носа.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«Сопротивление».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При вдохе носом оказывать сопротивление входящему воздуху, надавливая на крылья носа пальцами. Во время более продолжительного выдоха сопротивление должно быть переменным за счёт постукивания по крыльям носа.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«Песенки барашка».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Спокойный вдох через нос. На выдохе одновременно с постукиванием по крыльям носа произносить звуки: «ба-</a:t>
            </a:r>
            <a:r>
              <a:rPr lang="ru-RU" dirty="0" err="1">
                <a:solidFill>
                  <a:srgbClr val="002060"/>
                </a:solidFill>
                <a:latin typeface="Garamond Premr Pro" panose="02020402060506020403" pitchFamily="18" charset="0"/>
              </a:rPr>
              <a:t>бо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-</a:t>
            </a:r>
            <a:r>
              <a:rPr lang="ru-RU" dirty="0" err="1">
                <a:solidFill>
                  <a:srgbClr val="002060"/>
                </a:solidFill>
                <a:latin typeface="Garamond Premr Pro" panose="02020402060506020403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Garamond Premr Pro" panose="02020402060506020403" pitchFamily="18" charset="0"/>
              </a:rPr>
              <a:t>бо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-</a:t>
            </a:r>
            <a:r>
              <a:rPr lang="ru-RU" dirty="0" err="1">
                <a:solidFill>
                  <a:srgbClr val="002060"/>
                </a:solidFill>
                <a:latin typeface="Garamond Premr Pro" panose="02020402060506020403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-бы», «</a:t>
            </a:r>
            <a:r>
              <a:rPr lang="ru-RU" dirty="0" err="1">
                <a:solidFill>
                  <a:srgbClr val="002060"/>
                </a:solidFill>
                <a:latin typeface="Garamond Premr Pro" panose="02020402060506020403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-бы-бэ», «г-м-м-м».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«Шарик».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Сидя, или лёжа, чтоб спина имела опору. Спокойный вдох, затем резко выдохнуть через нос, одновременно резко втянув живот. Повторить 3 – 4 раза.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«Зевота».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Сидя, расслабиться. Опустить голову, широко раскрыв рот. Вслух произнести: «о-о-хо-хо-о-о» - позевать. Повторить 6 – 6 раз.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Garamond Premr Pro" panose="02020402060506020403" pitchFamily="18" charset="0"/>
              </a:rPr>
              <a:t>«Змеиный язычок». </a:t>
            </a:r>
            <a:r>
              <a:rPr lang="ru-RU" dirty="0">
                <a:solidFill>
                  <a:srgbClr val="002060"/>
                </a:solidFill>
                <a:latin typeface="Garamond Premr Pro" panose="02020402060506020403" pitchFamily="18" charset="0"/>
              </a:rPr>
              <a:t>Спокойный вдох, во время выдоха широко раскрыть рот и высовывать «змеиный» язычок как можно дальше, стараясь достать до подбородка. Повторить 5 – 6 раз.</a:t>
            </a:r>
          </a:p>
          <a:p>
            <a:pPr algn="just"/>
            <a:endParaRPr lang="ru-RU" dirty="0">
              <a:solidFill>
                <a:srgbClr val="002060"/>
              </a:solidFill>
              <a:latin typeface="Garamond Premr Pro" panose="020204020605060204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981" y="161920"/>
            <a:ext cx="2861980" cy="1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Дыхательная гимнастика А.Н. Стрельниковой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уникальный метод естественного оздоровления всего организма, отличающийся от всех других дыхательных гимнастик тем, что шумный, короткий ( как хлопок) вдох носом делается во время движений, сжимающих грудную клетку, а не раскрывающих ее, как рекомендовалось до Стрельниковой. Таким образом тренируется внутренняя скрытая от нас мускулатура органов дыхания. Так как все упражнения, сочетают короткий и очень активный вдох с движениями частей тела( руки, ноги, голову, бедренный пояс, брюшной пресс, плечевой пояс), то обеспечивается насыщение организма кислородом и активизация обменных процессов на клеточном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73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Дыхательная гимнастика А.Н. Стрельниковой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способствует: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Улучшению </a:t>
            </a:r>
            <a:r>
              <a:rPr lang="ru-RU" dirty="0">
                <a:solidFill>
                  <a:srgbClr val="002060"/>
                </a:solidFill>
              </a:rPr>
              <a:t>носового дыхания;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Ликвидации </a:t>
            </a:r>
            <a:r>
              <a:rPr lang="ru-RU" dirty="0">
                <a:solidFill>
                  <a:srgbClr val="002060"/>
                </a:solidFill>
              </a:rPr>
              <a:t>заболеваний верхних дыхательных путей;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Улучшению </a:t>
            </a:r>
            <a:r>
              <a:rPr lang="ru-RU" dirty="0">
                <a:solidFill>
                  <a:srgbClr val="002060"/>
                </a:solidFill>
              </a:rPr>
              <a:t>состояния сердечно-сосудистой системы;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Улучшению </a:t>
            </a:r>
            <a:r>
              <a:rPr lang="ru-RU" dirty="0">
                <a:solidFill>
                  <a:srgbClr val="002060"/>
                </a:solidFill>
              </a:rPr>
              <a:t>зрения, памяти;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Ликвидации </a:t>
            </a:r>
            <a:r>
              <a:rPr lang="ru-RU" dirty="0">
                <a:solidFill>
                  <a:srgbClr val="002060"/>
                </a:solidFill>
              </a:rPr>
              <a:t>различных неврозов( в том числе и </a:t>
            </a:r>
            <a:r>
              <a:rPr lang="ru-RU" dirty="0" err="1">
                <a:solidFill>
                  <a:srgbClr val="002060"/>
                </a:solidFill>
              </a:rPr>
              <a:t>логоневроза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Улучшению работы системы пищеварения ( язвы, колиты);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Укреплению </a:t>
            </a:r>
            <a:r>
              <a:rPr lang="ru-RU" dirty="0">
                <a:solidFill>
                  <a:srgbClr val="002060"/>
                </a:solidFill>
              </a:rPr>
              <a:t>сосудов на ногах;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Улучшение </a:t>
            </a:r>
            <a:r>
              <a:rPr lang="ru-RU" dirty="0">
                <a:solidFill>
                  <a:srgbClr val="002060"/>
                </a:solidFill>
              </a:rPr>
              <a:t>работы мочеполовой системы;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Улучшению </a:t>
            </a:r>
            <a:r>
              <a:rPr lang="ru-RU" dirty="0">
                <a:solidFill>
                  <a:srgbClr val="002060"/>
                </a:solidFill>
              </a:rPr>
              <a:t>звучания голоса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5200" i="1" dirty="0" smtClean="0">
                <a:solidFill>
                  <a:srgbClr val="7030A0"/>
                </a:solidFill>
              </a:rPr>
              <a:t>Возрастные показатели: </a:t>
            </a:r>
            <a:endParaRPr lang="ru-RU" sz="5200" i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гимнастике </a:t>
            </a:r>
            <a:r>
              <a:rPr lang="ru-RU" dirty="0">
                <a:solidFill>
                  <a:srgbClr val="002060"/>
                </a:solidFill>
              </a:rPr>
              <a:t>можно обучить ребенка с 3-4 лет. Организму ребенка дыхательная гимнастика помогает расти и развиваться максимально здоровым, а в пожилом возрасте тормозит процессы </a:t>
            </a:r>
            <a:r>
              <a:rPr lang="ru-RU" dirty="0" smtClean="0">
                <a:solidFill>
                  <a:srgbClr val="002060"/>
                </a:solidFill>
              </a:rPr>
              <a:t>старения.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1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i="1" dirty="0">
                <a:solidFill>
                  <a:srgbClr val="7030A0"/>
                </a:solidFill>
              </a:rPr>
              <a:t>Дифференциация ротового и носового дыхания.</a:t>
            </a:r>
          </a:p>
          <a:p>
            <a:pPr marL="0" indent="0" algn="ctr">
              <a:buNone/>
            </a:pPr>
            <a:r>
              <a:rPr lang="ru-RU" dirty="0" smtClean="0"/>
              <a:t>(по А.Н. Стрельниковой)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Задачи: </a:t>
            </a:r>
            <a:r>
              <a:rPr lang="ru-RU" dirty="0"/>
              <a:t>1. Формировать фиксированный, плавный выдох через нос </a:t>
            </a:r>
            <a:r>
              <a:rPr lang="ru-RU" dirty="0" smtClean="0"/>
              <a:t>или рот,  </a:t>
            </a:r>
            <a:r>
              <a:rPr lang="ru-RU" dirty="0"/>
              <a:t>либо их чередование.</a:t>
            </a:r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dirty="0"/>
              <a:t>2. Готовить артикуляционный аппарат к произнесению фрикативных </a:t>
            </a:r>
            <a:r>
              <a:rPr lang="ru-RU" dirty="0" smtClean="0"/>
              <a:t> (</a:t>
            </a:r>
            <a:r>
              <a:rPr lang="ru-RU" dirty="0"/>
              <a:t>щелевых) согласных звуков: (Ф), (В), (С), (З), (Ш), (Ж), (Щ), (Х</a:t>
            </a:r>
            <a:r>
              <a:rPr lang="ru-RU" dirty="0" smtClean="0"/>
              <a:t>),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Упражнения</a:t>
            </a:r>
            <a:r>
              <a:rPr lang="ru-RU" b="1" dirty="0" smtClean="0"/>
              <a:t>: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Широко открыть рот и спокойно подышать носом.</a:t>
            </a:r>
          </a:p>
          <a:p>
            <a:pPr lvl="0"/>
            <a:r>
              <a:rPr lang="ru-RU" dirty="0"/>
              <a:t>Закрыть одну ноздрю средним пальцем – вдох. Плавный выдох через другую ноздрю. Попеременно закрывать то левую, то правую ноздрю.</a:t>
            </a:r>
          </a:p>
          <a:p>
            <a:pPr lvl="0"/>
            <a:r>
              <a:rPr lang="ru-RU" dirty="0"/>
              <a:t>Вдох через слегка сомкнутые губы, плавный выдох через нос сначала без голоса, затем с голосом (м-м-м).</a:t>
            </a:r>
          </a:p>
          <a:p>
            <a:pPr lvl="0"/>
            <a:r>
              <a:rPr lang="ru-RU" dirty="0"/>
              <a:t>Вдох широко открытым ртом, плавный выдох носом ( рот не закрывать).</a:t>
            </a:r>
          </a:p>
          <a:p>
            <a:pPr lvl="0"/>
            <a:r>
              <a:rPr lang="ru-RU" dirty="0"/>
              <a:t>Вдох носом, плавный выдох ртом ( рот широко открыть, язык на нижних зубах – как греют руки). Сначала бе5з голоса, затем с голосом (а-а-а-а).</a:t>
            </a:r>
          </a:p>
          <a:p>
            <a:pPr lvl="0"/>
            <a:r>
              <a:rPr lang="ru-RU" dirty="0"/>
              <a:t>Вдох носом, плавный выдох через неплотно сомкнутые губы (ф-ф-ф-ф).</a:t>
            </a:r>
          </a:p>
          <a:p>
            <a:pPr lvl="0"/>
            <a:r>
              <a:rPr lang="ru-RU" dirty="0"/>
              <a:t>Вдох через нос, плавный выдох через углы рта, сначала через  правый, затем через левый.</a:t>
            </a:r>
          </a:p>
          <a:p>
            <a:pPr lvl="0"/>
            <a:r>
              <a:rPr lang="ru-RU" dirty="0"/>
              <a:t>Вдох через нос, высунуть язык ( он должен быть расслаблен), поднять к верхней губе, подуть на нос (сдувать ватку с носа).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6798" y="344217"/>
            <a:ext cx="2702926" cy="13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2124"/>
            <a:ext cx="10147479" cy="6297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400" i="1" dirty="0" err="1">
                <a:solidFill>
                  <a:srgbClr val="7030A0"/>
                </a:solidFill>
              </a:rPr>
              <a:t>Дыхательно</a:t>
            </a:r>
            <a:r>
              <a:rPr lang="ru-RU" sz="4400" i="1" dirty="0">
                <a:solidFill>
                  <a:srgbClr val="7030A0"/>
                </a:solidFill>
              </a:rPr>
              <a:t> – речевые упражнения для часто болеющих детей 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                              (</a:t>
            </a:r>
            <a:r>
              <a:rPr lang="ru-RU" sz="4400" i="1" dirty="0">
                <a:solidFill>
                  <a:srgbClr val="7030A0"/>
                </a:solidFill>
              </a:rPr>
              <a:t>простудные заболевания</a:t>
            </a:r>
            <a:r>
              <a:rPr lang="ru-RU" sz="4400" i="1" dirty="0" smtClean="0">
                <a:solidFill>
                  <a:srgbClr val="7030A0"/>
                </a:solidFill>
              </a:rPr>
              <a:t>).</a:t>
            </a:r>
            <a:r>
              <a:rPr lang="ru-RU" sz="4400" i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Задачи: </a:t>
            </a:r>
            <a:r>
              <a:rPr lang="ru-RU" dirty="0">
                <a:solidFill>
                  <a:srgbClr val="002060"/>
                </a:solidFill>
              </a:rPr>
              <a:t>1. Формировать речевое дыхание  на основе физиологического (короткий вдох через нос, продолжительный выдох через рот).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           2. Через </a:t>
            </a:r>
            <a:r>
              <a:rPr lang="ru-RU" dirty="0" err="1">
                <a:solidFill>
                  <a:srgbClr val="002060"/>
                </a:solidFill>
              </a:rPr>
              <a:t>дыхательно</a:t>
            </a:r>
            <a:r>
              <a:rPr lang="ru-RU" dirty="0">
                <a:solidFill>
                  <a:srgbClr val="002060"/>
                </a:solidFill>
              </a:rPr>
              <a:t> – речевые упражнения осуществлять  профилактику простудных заболеваний (ОРВИ, ОРЗ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Упражнения: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 </a:t>
            </a:r>
            <a:r>
              <a:rPr lang="ru-RU" b="1" dirty="0">
                <a:solidFill>
                  <a:srgbClr val="002060"/>
                </a:solidFill>
              </a:rPr>
              <a:t>Прямая спинка». </a:t>
            </a:r>
            <a:r>
              <a:rPr lang="ru-RU" dirty="0">
                <a:solidFill>
                  <a:srgbClr val="002060"/>
                </a:solidFill>
              </a:rPr>
              <a:t> Ходьба на месте с энергичной работой рук, следить за осанкой  и дыханием.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«Маятник». </a:t>
            </a:r>
            <a:r>
              <a:rPr lang="ru-RU" dirty="0">
                <a:solidFill>
                  <a:srgbClr val="002060"/>
                </a:solidFill>
              </a:rPr>
              <a:t>Во время ходьбы размахивать прямыми руками вперёд – назад и громко произносить «тик – так». (10 – 12 раз).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«Петух машет крыльями». </a:t>
            </a:r>
            <a:r>
              <a:rPr lang="ru-RU" dirty="0">
                <a:solidFill>
                  <a:srgbClr val="002060"/>
                </a:solidFill>
              </a:rPr>
              <a:t>Стоя на месте, поднять руки в стороны (вдох). Затем на выдохе хлопать руками по бёдрам и произносить протяжно: «Ку- ка- ре- ку» ( 5 – 6 раз).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«Починим колёса».  </a:t>
            </a:r>
            <a:r>
              <a:rPr lang="ru-RU" dirty="0">
                <a:solidFill>
                  <a:srgbClr val="002060"/>
                </a:solidFill>
              </a:rPr>
              <a:t>Основная стойка. Вдох – руки поднять вперёд, на выдохе присесть, хлопнуть по коленям, сказать «хлоп» (5 – 6 раз).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«Лыжник». </a:t>
            </a:r>
            <a:r>
              <a:rPr lang="ru-RU" dirty="0" err="1">
                <a:solidFill>
                  <a:srgbClr val="002060"/>
                </a:solidFill>
              </a:rPr>
              <a:t>И.п</a:t>
            </a:r>
            <a:r>
              <a:rPr lang="ru-RU" dirty="0">
                <a:solidFill>
                  <a:srgbClr val="002060"/>
                </a:solidFill>
              </a:rPr>
              <a:t>. – </a:t>
            </a:r>
            <a:r>
              <a:rPr lang="ru-RU" dirty="0" err="1">
                <a:solidFill>
                  <a:srgbClr val="002060"/>
                </a:solidFill>
              </a:rPr>
              <a:t>полуприсяд</a:t>
            </a:r>
            <a:r>
              <a:rPr lang="ru-RU" dirty="0">
                <a:solidFill>
                  <a:srgbClr val="002060"/>
                </a:solidFill>
              </a:rPr>
              <a:t> с наклоном вперёд. Имитация ходьбы на лыжах, на выдохе произносить «м-м-м-м» (1 -1,5 минуты).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«Гуси летят». </a:t>
            </a:r>
            <a:r>
              <a:rPr lang="ru-RU" dirty="0">
                <a:solidFill>
                  <a:srgbClr val="002060"/>
                </a:solidFill>
              </a:rPr>
              <a:t>Свободная ходьба по комнате.  Вдох – руки поднять в стороны. На выдохе опускать руки вниз и протяжно произносит «</a:t>
            </a:r>
            <a:r>
              <a:rPr lang="ru-RU" dirty="0" err="1">
                <a:solidFill>
                  <a:srgbClr val="002060"/>
                </a:solidFill>
              </a:rPr>
              <a:t>гу</a:t>
            </a:r>
            <a:r>
              <a:rPr lang="ru-RU" dirty="0">
                <a:solidFill>
                  <a:srgbClr val="002060"/>
                </a:solidFill>
              </a:rPr>
              <a:t>-у-у-у» (3 – 4 раза).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«Паровозик». </a:t>
            </a:r>
            <a:r>
              <a:rPr lang="ru-RU" dirty="0">
                <a:solidFill>
                  <a:srgbClr val="002060"/>
                </a:solidFill>
              </a:rPr>
              <a:t>Ходьба по комнате друг за другом с согнутыми в локтях руками, приговаривая «</a:t>
            </a:r>
            <a:r>
              <a:rPr lang="ru-RU" dirty="0" err="1">
                <a:solidFill>
                  <a:srgbClr val="002060"/>
                </a:solidFill>
              </a:rPr>
              <a:t>чух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чух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чух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чух</a:t>
            </a:r>
            <a:r>
              <a:rPr lang="ru-RU" dirty="0">
                <a:solidFill>
                  <a:srgbClr val="002060"/>
                </a:solidFill>
              </a:rPr>
              <a:t>» (1 -1,5 минуты)\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«Сигнальщики». </a:t>
            </a:r>
            <a:r>
              <a:rPr lang="ru-RU" dirty="0">
                <a:solidFill>
                  <a:srgbClr val="002060"/>
                </a:solidFill>
              </a:rPr>
              <a:t>Подуть в дудочку, или сдуть ватку, «снежинку», чтобы был целенаправленный выдох посередине языка ( не надувая щёк).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1429" y="858034"/>
            <a:ext cx="1619055" cy="21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655" y="296214"/>
            <a:ext cx="2525345" cy="12820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1134"/>
            <a:ext cx="10515600" cy="5675829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Комплекс парадоксальных дыхательных  упражнений «Кошечка»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sz="4000" b="1" dirty="0">
                <a:solidFill>
                  <a:srgbClr val="7030A0"/>
                </a:solidFill>
                <a:latin typeface="Garamond Premr Pro" panose="020204020605060204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solidFill>
                  <a:srgbClr val="7030A0"/>
                </a:solidFill>
                <a:latin typeface="Garamond Premr Pro" panose="02020402060506020403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( по Стрельниковой).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Задачи: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1. Способствовать увеличению объёма вдоха и диафрагмального выдоха.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2. Способствовать развитию выразительности  движений и мимики.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Упражнения: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«Кошка отдыхает».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И.п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. – лёжа на спине, одна рука на животе, на грудной клетке. Глубокий вдох через нос, чтоб не шевелилась грудь, а надувался живот. Затем, в конце короткий вдох, задержали воздух на 1 – 2 секунды, и на выдохе произносим: «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Мя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-а-ау-у».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«Кошка проснулась».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Педагог говорит: «Кошка проснулась, потягивается, нам лапками машет. Выполняется, как упражнение «Ладошки», но на каждый вдох поднимаем ногу: то правую, то левую.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«Кошка ловит птичку».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Педагог говорит: «Вот птичка летает, а кошечка её хочет поймать».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И.п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. – встать прямо, кисти рук на уровне пояса, локти чуть согнуты. Делать лёгкие, пружинистые приседания, поворачивая туловище то вправо, то влево. При повороте одновременное с коротким, шумным вдохом сделать руками «сбрасывающее» движение в сторону (как  будто кошка что-то ловит). На выдохе вернуться в исходное положение.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«Кошка ищет мышку».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Педагог говорит: «Улетела птичка, не поймала её кошечка. Вот она отправилась на охоту, мышку ищет».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И.п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.- встать прямо, руки опущены. Повернуть голову вправо_ короткий шумный вдох. Без остановки повернуть голову влево, снова сделать короткий вдох. Выдох пассивный между вдохами.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«Кошка крадётся».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 Выполняется упражнение «перекаты».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И.п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 Premr Pro" panose="02020402060506020403" pitchFamily="18" charset="0"/>
                <a:ea typeface="Times New Roman" panose="02020603050405020304" pitchFamily="18" charset="0"/>
              </a:rPr>
              <a:t>. – правая нога впереди, левая – на расстоянии одного шага сзади. Тяжесть тела на обеих ногах. Перенести тяжесть тела на впереди стоящую ногу, слегка присесть на ней- вдох. Выпрямиться, перенести тяжесть тела на стоящую сзади ногу, слегка присесть на ней – вдох. Между вдохами пассивный выдох. Упражнение выполнять 8 раз без остановки. Поменять ноги.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 Premr Pro" panose="02020402060506020403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Речевое дыхание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84390" y="1690688"/>
            <a:ext cx="762322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Немаловажную роль для развития устной речи детей играет правильная постановка у них дыхания. Конечно, звуки речи, просодемы образуются при известном положении артикуляционных органов, но при непременном условии: через артикуляционные органы должна проходить струя воздуха, идущая из легких. Струя воздуха предназначена прежде всего для дыхания; значит, ребенок должен научиться одновременно и дышать, и говорить. В первые годы жизни это бывает не так просто, и тут должен прийти на помощь ребенку взрослый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9" y="365125"/>
            <a:ext cx="2567173" cy="13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0157" y="368755"/>
            <a:ext cx="10156065" cy="64892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Речевое </a:t>
            </a:r>
            <a:r>
              <a:rPr lang="ru-RU" b="1" i="1" dirty="0">
                <a:solidFill>
                  <a:srgbClr val="C00000"/>
                </a:solidFill>
              </a:rPr>
              <a:t>дыхание </a:t>
            </a:r>
            <a:r>
              <a:rPr lang="ru-RU" dirty="0">
                <a:solidFill>
                  <a:srgbClr val="002060"/>
                </a:solidFill>
              </a:rPr>
              <a:t>— это короткий вдох через нос и длительный выдох через рот. В речи вдох и выдох взаимосвязаны и непрерывны, поэтому необходимо выработать </a:t>
            </a:r>
            <a:r>
              <a:rPr lang="ru-RU" dirty="0" smtClean="0">
                <a:solidFill>
                  <a:srgbClr val="002060"/>
                </a:solidFill>
              </a:rPr>
              <a:t>у детей </a:t>
            </a:r>
            <a:r>
              <a:rPr lang="ru-RU" dirty="0">
                <a:solidFill>
                  <a:srgbClr val="002060"/>
                </a:solidFill>
              </a:rPr>
              <a:t>плавный и постепенный </a:t>
            </a:r>
            <a:r>
              <a:rPr lang="ru-RU" dirty="0" smtClean="0">
                <a:solidFill>
                  <a:srgbClr val="002060"/>
                </a:solidFill>
              </a:rPr>
              <a:t>выдох, обеспечивающий длительное </a:t>
            </a:r>
            <a:r>
              <a:rPr lang="ru-RU" dirty="0">
                <a:solidFill>
                  <a:srgbClr val="002060"/>
                </a:solidFill>
              </a:rPr>
              <a:t>фонирование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Речевое </a:t>
            </a:r>
            <a:r>
              <a:rPr lang="ru-RU" dirty="0">
                <a:solidFill>
                  <a:srgbClr val="002060"/>
                </a:solidFill>
              </a:rPr>
              <a:t>дыхание в процессе речи отличается от обычного (физиологического</a:t>
            </a:r>
            <a:r>
              <a:rPr lang="ru-RU" dirty="0" smtClean="0">
                <a:solidFill>
                  <a:srgbClr val="002060"/>
                </a:solidFill>
              </a:rPr>
              <a:t>) дыхания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быстрым вдохом и замедленным выдохом;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значительным </a:t>
            </a:r>
            <a:r>
              <a:rPr lang="ru-RU" dirty="0">
                <a:solidFill>
                  <a:srgbClr val="002060"/>
                </a:solidFill>
              </a:rPr>
              <a:t>увеличением дыхательного объема;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преимущественно ротовым типом дыхания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максимальным расхождением голосовых складок на вдохе и сближением их почти до соприкосновения на выдохе.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Различают </a:t>
            </a:r>
            <a:r>
              <a:rPr lang="ru-RU" b="1" i="1" dirty="0">
                <a:solidFill>
                  <a:srgbClr val="C00000"/>
                </a:solidFill>
              </a:rPr>
              <a:t>3 типа дыхания: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ключичное </a:t>
            </a:r>
            <a:r>
              <a:rPr lang="ru-RU" dirty="0">
                <a:solidFill>
                  <a:srgbClr val="002060"/>
                </a:solidFill>
              </a:rPr>
              <a:t>(плечевое),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грудное </a:t>
            </a:r>
            <a:r>
              <a:rPr lang="ru-RU" dirty="0">
                <a:solidFill>
                  <a:srgbClr val="002060"/>
                </a:solidFill>
              </a:rPr>
              <a:t>(реберное),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диафрагменное </a:t>
            </a:r>
            <a:r>
              <a:rPr lang="ru-RU" dirty="0">
                <a:solidFill>
                  <a:srgbClr val="002060"/>
                </a:solidFill>
              </a:rPr>
              <a:t>(брюшное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зависимости от той области, где происходит основное мышечное движение, расширяющее и сжимающие легкие.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Правильное речевое дыхание обеспечивает нормальное звукообразование, создает условия для поддержания нормальной громкости речи, четкого соблюдения пауз, сохранения плавности речи и интонационной выразительности.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62" y="3064238"/>
            <a:ext cx="2532292" cy="12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Развитие </a:t>
            </a:r>
            <a:r>
              <a:rPr lang="ru-RU" sz="6000" b="1" i="1" dirty="0">
                <a:solidFill>
                  <a:srgbClr val="7030A0"/>
                </a:solidFill>
              </a:rPr>
              <a:t>речевого дыхания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Дыхательная </a:t>
            </a:r>
            <a:r>
              <a:rPr lang="ru-RU" dirty="0">
                <a:solidFill>
                  <a:srgbClr val="002060"/>
                </a:solidFill>
              </a:rPr>
              <a:t>гимнастика корректирует нарушения речевого дыхания, помогает выработать диафрагмальное дыхание, а также продолжительность, силу и правильное распределение выдоха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Выполнение дыхательной гимнастики помогает сохранить, укрепить здоровье ребенка. Она дает возможность зарядиться бодростью и жизнерадостностью, сохранять высокую работоспособность.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00" y="4722228"/>
            <a:ext cx="4156029" cy="123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35" y="4722228"/>
            <a:ext cx="3799267" cy="12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415234" cy="703206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59665" y="67940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Приступая </a:t>
            </a:r>
            <a:r>
              <a:rPr lang="ru-RU" dirty="0">
                <a:solidFill>
                  <a:srgbClr val="002060"/>
                </a:solidFill>
              </a:rPr>
              <a:t>к развитию у ребенка речевого дыхания, необходимо,  прежде всего,  </a:t>
            </a:r>
            <a:r>
              <a:rPr lang="ru-RU" b="1" i="1" dirty="0">
                <a:solidFill>
                  <a:srgbClr val="002060"/>
                </a:solidFill>
              </a:rPr>
              <a:t>сформировать сильный плавный ротовой выдох.</a:t>
            </a:r>
            <a:r>
              <a:rPr lang="ru-RU" i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При этом надо научить ребенка контролировать время выдоха, расходовать воздух экономно. Дополнительно у ребенка развивается способность направлять воздушную струю в нужном направлении.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Во </a:t>
            </a:r>
            <a:r>
              <a:rPr lang="ru-RU" dirty="0">
                <a:solidFill>
                  <a:srgbClr val="002060"/>
                </a:solidFill>
              </a:rPr>
              <a:t>время проведения </a:t>
            </a:r>
            <a:r>
              <a:rPr lang="ru-RU" dirty="0" smtClean="0">
                <a:solidFill>
                  <a:srgbClr val="002060"/>
                </a:solidFill>
              </a:rPr>
              <a:t>игр и упражнений </a:t>
            </a:r>
            <a:r>
              <a:rPr lang="ru-RU" dirty="0">
                <a:solidFill>
                  <a:srgbClr val="002060"/>
                </a:solidFill>
              </a:rPr>
              <a:t>необходим постоянный контроль за правильностью </a:t>
            </a:r>
            <a:r>
              <a:rPr lang="ru-RU" dirty="0" smtClean="0">
                <a:solidFill>
                  <a:srgbClr val="002060"/>
                </a:solidFill>
              </a:rPr>
              <a:t>дыхания со стороны взрослого.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60" y="4055533"/>
            <a:ext cx="4136989" cy="19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Параметры правильного ротового выдоха: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выдоху предшествует сильный вдох через нос – «набираем </a:t>
            </a:r>
            <a:r>
              <a:rPr lang="ru-RU" dirty="0">
                <a:solidFill>
                  <a:srgbClr val="002060"/>
                </a:solidFill>
              </a:rPr>
              <a:t>полную грудь </a:t>
            </a:r>
            <a:r>
              <a:rPr lang="ru-RU" dirty="0" smtClean="0">
                <a:solidFill>
                  <a:srgbClr val="002060"/>
                </a:solidFill>
              </a:rPr>
              <a:t>воздуха»;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выдох </a:t>
            </a:r>
            <a:r>
              <a:rPr lang="ru-RU" dirty="0">
                <a:solidFill>
                  <a:srgbClr val="002060"/>
                </a:solidFill>
              </a:rPr>
              <a:t>происходит плавно, а не толчками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>
                <a:solidFill>
                  <a:srgbClr val="002060"/>
                </a:solidFill>
              </a:rPr>
              <a:t>время выдоха губы складываются трубочкой, не следует сжимать губы, надувать щеки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>
                <a:solidFill>
                  <a:srgbClr val="002060"/>
                </a:solidFill>
              </a:rPr>
              <a:t>время выдоха воздух выходит через рот,     нельзя допускать выхода воздуха через нос (если ребенок выдыхает через нос, можно зажать ему ноздри, чтобы он ощутил, как должен выходить воздух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выдыхать </a:t>
            </a:r>
            <a:r>
              <a:rPr lang="ru-RU" dirty="0">
                <a:solidFill>
                  <a:srgbClr val="002060"/>
                </a:solidFill>
              </a:rPr>
              <a:t>следует, пока не закончится воздух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>
                <a:solidFill>
                  <a:srgbClr val="002060"/>
                </a:solidFill>
              </a:rPr>
              <a:t>время пения или разговора нельзя добирать воздух при помощи частых коротких вдохов.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9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31" y="542752"/>
            <a:ext cx="11681137" cy="878510"/>
          </a:xfrm>
        </p:spPr>
        <p:txBody>
          <a:bodyPr>
            <a:noAutofit/>
          </a:bodyPr>
          <a:lstStyle/>
          <a:p>
            <a:pPr algn="just"/>
            <a:r>
              <a:rPr lang="ru-RU" sz="4800" b="1" i="1" dirty="0" smtClean="0">
                <a:solidFill>
                  <a:srgbClr val="7030A0"/>
                </a:solidFill>
              </a:rPr>
              <a:t>Требования к проведению игр и упражнений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817" y="1421262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заниматься в пыльном, непроветренном, или сыром помещении;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температура воздуха должна быть на уровне 18-20 С;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одежда не должна стеснять движений;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заниматься сразу после приема пищи;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заниматься с ребенком, если у него заболевание органов дыхания в острой стадии.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При </a:t>
            </a:r>
            <a:r>
              <a:rPr lang="ru-RU" dirty="0">
                <a:solidFill>
                  <a:srgbClr val="002060"/>
                </a:solidFill>
              </a:rPr>
              <a:t>проведении игр, направленных на развитие у ребенка дыхания, необходимо иметь в виду, что дыхательные упражнения быстро утомляют ребенка, даже могут вызвать головокружение. Поэтому такие игры необходимо ограничивать по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42378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73" y="1897712"/>
            <a:ext cx="8679287" cy="2300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Перечисленные ниже игры и упражнения помогут </a:t>
            </a:r>
            <a:r>
              <a:rPr lang="ru-RU" b="1" i="1" dirty="0" smtClean="0">
                <a:solidFill>
                  <a:srgbClr val="7030A0"/>
                </a:solidFill>
              </a:rPr>
              <a:t>ребенку в правильной постановке дыхания.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"/>
            <a:ext cx="12415234" cy="703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Упражнение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«Прожорливые фрукты и животные»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4261" y="2188564"/>
            <a:ext cx="7879817" cy="35212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223948" y="2720713"/>
            <a:ext cx="29680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развитие длительного непрерывного ротового выдоха; активизация губных мышц.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1037</Words>
  <Application>Microsoft Office PowerPoint</Application>
  <PresentationFormat>Произвольный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Развитие речевого дыхания у дошкольников</vt:lpstr>
      <vt:lpstr>Речевое дыхание</vt:lpstr>
      <vt:lpstr>Презентация PowerPoint</vt:lpstr>
      <vt:lpstr>Развитие речевого дыхания </vt:lpstr>
      <vt:lpstr>Презентация PowerPoint</vt:lpstr>
      <vt:lpstr>Параметры правильного ротового выдоха:</vt:lpstr>
      <vt:lpstr>Требования к проведению игр и упражнений </vt:lpstr>
      <vt:lpstr>Перечисленные ниже игры и упражнения помогут ребенку в правильной постановке дыхания. </vt:lpstr>
      <vt:lpstr>Упражнение  «Прожорливые фрукты и животные»</vt:lpstr>
      <vt:lpstr>Упражнение «Дует, дует ветерок»        Упражнение «Вейся пар»</vt:lpstr>
      <vt:lpstr>Упражнения «Листопад», «Солнышко и дождик», «Снег, снег, снежок»</vt:lpstr>
      <vt:lpstr>Презентация PowerPoint</vt:lpstr>
      <vt:lpstr>Дыхательная гимнастика А.Н. Стрельниковой</vt:lpstr>
      <vt:lpstr>Дыхательная гимнастика А.Н. Стрельниковой способствует: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Наталбя</dc:creator>
  <cp:lastModifiedBy>User</cp:lastModifiedBy>
  <cp:revision>23</cp:revision>
  <dcterms:created xsi:type="dcterms:W3CDTF">2019-04-21T08:12:09Z</dcterms:created>
  <dcterms:modified xsi:type="dcterms:W3CDTF">2023-03-31T04:17:51Z</dcterms:modified>
</cp:coreProperties>
</file>