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3" r:id="rId3"/>
    <p:sldId id="302" r:id="rId4"/>
    <p:sldId id="300" r:id="rId5"/>
    <p:sldId id="292" r:id="rId6"/>
    <p:sldId id="303" r:id="rId7"/>
    <p:sldId id="279" r:id="rId8"/>
    <p:sldId id="295" r:id="rId9"/>
    <p:sldId id="294" r:id="rId10"/>
    <p:sldId id="282" r:id="rId11"/>
    <p:sldId id="260" r:id="rId12"/>
    <p:sldId id="296" r:id="rId13"/>
    <p:sldId id="297" r:id="rId14"/>
    <p:sldId id="298" r:id="rId15"/>
    <p:sldId id="304" r:id="rId16"/>
    <p:sldId id="278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99"/>
    <a:srgbClr val="008000"/>
    <a:srgbClr val="333333"/>
    <a:srgbClr val="0C7CD2"/>
    <a:srgbClr val="1F7EE7"/>
    <a:srgbClr val="CC0000"/>
    <a:srgbClr val="7DD330"/>
    <a:srgbClr val="00CC00"/>
    <a:srgbClr val="AE1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69" d="100"/>
          <a:sy n="69" d="100"/>
        </p:scale>
        <p:origin x="3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0B0E-8367-497F-96D9-17477317015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C11EA-CB41-4F2D-AEF3-72C2BB05DA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25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0F7E8-F667-4D56-84C2-7BB841C187F9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1889D-FA82-401F-82B8-770FA1CB8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75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1889D-FA82-401F-82B8-770FA1CB8BB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2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12/18/2019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12/18/2019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12/18/2019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 advClick="0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owerpointstyl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12/18/2019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4"/>
              </a:rPr>
              <a:t>Free Powerpoint Templates</a:t>
            </a:r>
            <a:endParaRPr lang="fr-FR"/>
          </a:p>
        </p:txBody>
      </p:sp>
      <p:pic>
        <p:nvPicPr>
          <p:cNvPr id="10" name="Picture 27" descr="nb v rufghjfg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F9A3E7B4-CB2C-4CCF-8917-5C67040590BB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3000">
    <p:pull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70" name="Picture 22" descr="bvcb dfbvcdf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82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algn="ctr"/>
            <a:endParaRPr lang="fr-FR" sz="2000" dirty="0">
              <a:solidFill>
                <a:srgbClr val="023CB1"/>
              </a:solidFill>
              <a:latin typeface="Arbat-Bold" pitchFamily="2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Arbat-Bold" pitchFamily="2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Arbat-Bold" pitchFamily="2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bat-Bold" pitchFamily="2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Arbat-Bold" pitchFamily="2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bat-Bold" pitchFamily="2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Arbat-Bold" pitchFamily="2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bat-Bold" pitchFamily="2" charset="0"/>
            </a:endParaRPr>
          </a:p>
          <a:p>
            <a:pPr algn="ctr"/>
            <a:endParaRPr lang="ru-RU" sz="3600" b="1" dirty="0" smtClean="0">
              <a:solidFill>
                <a:srgbClr val="CC0000"/>
              </a:solidFill>
              <a:latin typeface="Arbat-Bold" pitchFamily="2" charset="0"/>
            </a:endParaRPr>
          </a:p>
          <a:p>
            <a:pPr algn="ctr"/>
            <a:endParaRPr lang="en-US" sz="3600" b="1" dirty="0" smtClean="0">
              <a:solidFill>
                <a:srgbClr val="CC0000"/>
              </a:solidFill>
              <a:latin typeface="Arbat-Bold" pitchFamily="2" charset="0"/>
            </a:endParaRPr>
          </a:p>
          <a:p>
            <a:r>
              <a:rPr lang="ru-RU" sz="2800" b="1" i="1" dirty="0" smtClean="0">
                <a:solidFill>
                  <a:srgbClr val="CC0000"/>
                </a:solidFill>
                <a:latin typeface="Arbat-Bold" pitchFamily="2" charset="0"/>
              </a:rPr>
              <a:t>Выполнила:</a:t>
            </a:r>
          </a:p>
          <a:p>
            <a:r>
              <a:rPr lang="ru-RU" sz="2800" b="1" i="1" dirty="0" smtClean="0">
                <a:solidFill>
                  <a:srgbClr val="CC0000"/>
                </a:solidFill>
                <a:latin typeface="Arbat-Bold" pitchFamily="2" charset="0"/>
              </a:rPr>
              <a:t>воспитатель </a:t>
            </a:r>
          </a:p>
          <a:p>
            <a:r>
              <a:rPr lang="ru-RU" sz="2800" b="1" i="1" dirty="0" smtClean="0">
                <a:solidFill>
                  <a:srgbClr val="CC0000"/>
                </a:solidFill>
                <a:latin typeface="Arbat-Bold" pitchFamily="2" charset="0"/>
              </a:rPr>
              <a:t>Рябухина Е.С.</a:t>
            </a:r>
            <a:endParaRPr lang="fr-FR" sz="2800" b="1" i="1" dirty="0">
              <a:solidFill>
                <a:srgbClr val="CC0000"/>
              </a:solidFill>
              <a:latin typeface="Arbat-Bold" pitchFamily="2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71472" y="0"/>
            <a:ext cx="7143800" cy="19699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bat-Bold" pitchFamily="2" charset="0"/>
              </a:rPr>
              <a:t>ПРОЕКТ</a:t>
            </a:r>
          </a:p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bat-Bold" pitchFamily="2" charset="0"/>
              </a:rPr>
              <a:t>«Пальчиками играем  речь развиваем»</a:t>
            </a:r>
            <a:endParaRPr lang="en-US" sz="3200" b="1" dirty="0" smtClean="0">
              <a:solidFill>
                <a:srgbClr val="CC0000"/>
              </a:solidFill>
              <a:latin typeface="Arbat-Bold" pitchFamily="2" charset="0"/>
            </a:endParaRPr>
          </a:p>
        </p:txBody>
      </p:sp>
    </p:spTree>
  </p:cSld>
  <p:clrMapOvr>
    <a:masterClrMapping/>
  </p:clrMapOvr>
  <p:transition spd="med" advClick="0" advTm="9346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Паспорт проекта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Продолжительность проекта: краткосрочный</a:t>
            </a:r>
          </a:p>
          <a:p>
            <a:pPr>
              <a:buNone/>
            </a:pPr>
            <a:r>
              <a:rPr lang="ru-RU" dirty="0" smtClean="0"/>
              <a:t>     октябрь 2019г– декабрь 2019г</a:t>
            </a:r>
          </a:p>
          <a:p>
            <a:r>
              <a:rPr lang="ru-RU" dirty="0" smtClean="0"/>
              <a:t>Тип проекта: развивающий, групповой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519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Выгнутая вниз стрелка 3"/>
          <p:cNvSpPr/>
          <p:nvPr/>
        </p:nvSpPr>
        <p:spPr>
          <a:xfrm rot="5225528">
            <a:off x="749892" y="3228979"/>
            <a:ext cx="1904598" cy="2124197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450092"/>
            <a:ext cx="8358246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>
                <a:latin typeface="Arbat-Bold" pitchFamily="2" charset="0"/>
              </a:rPr>
              <a:t>Учёными была выявлена закономерность: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Arbat-Bold" pitchFamily="2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0000CC"/>
                </a:solidFill>
                <a:latin typeface="Arbat-Bold" pitchFamily="2" charset="0"/>
              </a:rPr>
              <a:t>если развитие движений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0000CC"/>
                </a:solidFill>
                <a:latin typeface="Arbat-Bold" pitchFamily="2" charset="0"/>
              </a:rPr>
              <a:t>пальцев соответствует возрасту,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b="1" i="1" dirty="0" smtClean="0">
              <a:solidFill>
                <a:srgbClr val="FFFF00"/>
              </a:solidFill>
              <a:latin typeface="Arbat-Bold" pitchFamily="2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b="1" dirty="0" smtClean="0">
              <a:solidFill>
                <a:srgbClr val="FFFF00"/>
              </a:solidFill>
              <a:latin typeface="Arbat-Bold" pitchFamily="2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Arbat-Bold" pitchFamily="2" charset="0"/>
              </a:rPr>
              <a:t>              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bat-Bold" pitchFamily="2" charset="0"/>
              </a:rPr>
              <a:t>              </a:t>
            </a:r>
            <a:r>
              <a:rPr lang="ru-RU" sz="3600" b="1" dirty="0" smtClean="0">
                <a:latin typeface="Arbat-Bold" pitchFamily="2" charset="0"/>
              </a:rPr>
              <a:t>то </a:t>
            </a:r>
            <a:r>
              <a:rPr lang="ru-RU" sz="3600" b="1" dirty="0">
                <a:latin typeface="Arbat-Bold" pitchFamily="2" charset="0"/>
              </a:rPr>
              <a:t>и речевое развитие </a:t>
            </a:r>
            <a:r>
              <a:rPr lang="ru-RU" sz="3600" b="1" dirty="0" smtClean="0">
                <a:latin typeface="Arbat-Bold" pitchFamily="2" charset="0"/>
              </a:rPr>
              <a:t>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>
                <a:latin typeface="Arbat-Bold" pitchFamily="2" charset="0"/>
              </a:rPr>
              <a:t> </a:t>
            </a:r>
            <a:r>
              <a:rPr lang="ru-RU" sz="3600" b="1" dirty="0" smtClean="0">
                <a:latin typeface="Arbat-Bold" pitchFamily="2" charset="0"/>
              </a:rPr>
              <a:t>               находится </a:t>
            </a:r>
            <a:r>
              <a:rPr lang="ru-RU" sz="3600" b="1" dirty="0">
                <a:latin typeface="Arbat-Bold" pitchFamily="2" charset="0"/>
              </a:rPr>
              <a:t>в пределах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latin typeface="Arbat-Bold" pitchFamily="2" charset="0"/>
              </a:rPr>
              <a:t>                 нормы </a:t>
            </a:r>
            <a:r>
              <a:rPr lang="ru-RU" sz="3600" b="1" dirty="0">
                <a:latin typeface="Arbat-Bold" pitchFamily="2" charset="0"/>
              </a:rPr>
              <a:t>и наоборот.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dirty="0">
                <a:latin typeface="Arbat-Bold" pitchFamily="2" charset="0"/>
              </a:rPr>
              <a:t> 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 rot="4492224">
            <a:off x="6984125" y="578570"/>
            <a:ext cx="1720476" cy="2184563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438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Этапы проекта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1. Подготовительный этап.</a:t>
            </a:r>
          </a:p>
          <a:p>
            <a:r>
              <a:rPr lang="ru-RU" sz="2400" dirty="0" smtClean="0"/>
              <a:t>Определение темы,  целей и задач, содержание проекта, прогнозирование результата</a:t>
            </a:r>
          </a:p>
          <a:p>
            <a:r>
              <a:rPr lang="ru-RU" sz="2400" dirty="0" smtClean="0"/>
              <a:t>Изучение литературы по данной теме</a:t>
            </a:r>
          </a:p>
          <a:p>
            <a:r>
              <a:rPr lang="ru-RU" sz="2400" dirty="0" smtClean="0"/>
              <a:t>Подготовка наглядного материала, консультаций, стендов информации</a:t>
            </a:r>
          </a:p>
          <a:p>
            <a:r>
              <a:rPr lang="ru-RU" sz="2400" dirty="0" smtClean="0"/>
              <a:t>Создание краткосрочного проекта  «Пуговка» </a:t>
            </a:r>
          </a:p>
          <a:p>
            <a:r>
              <a:rPr lang="ru-RU" sz="2400" dirty="0" smtClean="0"/>
              <a:t>Создание картотеки пальчиковых  игр.</a:t>
            </a:r>
          </a:p>
          <a:p>
            <a:r>
              <a:rPr lang="ru-RU" sz="2400" dirty="0" smtClean="0"/>
              <a:t>Оформление фотовыставки  по проекту</a:t>
            </a:r>
          </a:p>
          <a:p>
            <a:r>
              <a:rPr lang="ru-RU" sz="2400" dirty="0" smtClean="0"/>
              <a:t>Подбор стишков, потешек,  различных видов театра </a:t>
            </a:r>
          </a:p>
          <a:p>
            <a:pPr>
              <a:buNone/>
            </a:pPr>
            <a:r>
              <a:rPr lang="ru-RU" sz="2400" dirty="0" smtClean="0"/>
              <a:t>С</a:t>
            </a:r>
          </a:p>
          <a:p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15403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2.Основной этап реализации проекта.</a:t>
            </a:r>
          </a:p>
          <a:p>
            <a:r>
              <a:rPr lang="ru-RU" dirty="0" smtClean="0"/>
              <a:t>Составление плана проведения пальчиковой гимнастики.</a:t>
            </a:r>
          </a:p>
          <a:p>
            <a:r>
              <a:rPr lang="ru-RU" dirty="0" smtClean="0"/>
              <a:t>Разработка рекомендаций по проведению пальчиковой гимнастики.</a:t>
            </a:r>
          </a:p>
          <a:p>
            <a:r>
              <a:rPr lang="ru-RU" dirty="0" smtClean="0"/>
              <a:t>Включение пальчиковой гимнастики в конспекты занятий, комплексы   гимнастики после сна, в режимные моменты. </a:t>
            </a:r>
          </a:p>
          <a:p>
            <a:r>
              <a:rPr lang="ru-RU" dirty="0" smtClean="0"/>
              <a:t>Разучивание стишков, потешек, </a:t>
            </a:r>
          </a:p>
          <a:p>
            <a:r>
              <a:rPr lang="ru-RU" dirty="0" smtClean="0"/>
              <a:t>  Игры с предметами, разного вида шнуровки, игры с бумагой, игры с крупой, игры с карандашами, счетными палочками, пуговицами,  бусинами, природным материалом, настольный театр, пальчиковый театр, перчаточный театр,  нетрадиционная техника рисования, лепка из солёного теста, игры с песком, выкладывание мазайки, собери картинку.</a:t>
            </a:r>
          </a:p>
          <a:p>
            <a:r>
              <a:rPr lang="ru-RU" dirty="0" smtClean="0"/>
              <a:t>Изготовления родителями пособия по развитию мелкой моторики  по проекту</a:t>
            </a:r>
          </a:p>
          <a:p>
            <a:r>
              <a:rPr lang="ru-RU" dirty="0" smtClean="0"/>
              <a:t>Акцентировать внимание родителей на значимости их помощи. Отметить успехи активных родителей</a:t>
            </a:r>
          </a:p>
          <a:p>
            <a:r>
              <a:rPr lang="ru-RU" dirty="0" smtClean="0"/>
              <a:t>Консультации для родителей индивидуальные,  групповые, беседы, рекомендации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2168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CC"/>
                </a:solidFill>
              </a:rPr>
              <a:t>3. Заключительный этап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sz="3300" dirty="0" smtClean="0">
              <a:solidFill>
                <a:srgbClr val="FFFF00"/>
              </a:solidFill>
            </a:endParaRPr>
          </a:p>
          <a:p>
            <a:r>
              <a:rPr lang="ru-RU" sz="4900" dirty="0" smtClean="0"/>
              <a:t>Анализируя свою работу можно сделать выводы:</a:t>
            </a:r>
          </a:p>
          <a:p>
            <a:pPr lvl="0"/>
            <a:r>
              <a:rPr lang="ru-RU" sz="4900" dirty="0" smtClean="0"/>
              <a:t>Тема проекта выбрана с учетом возрастных особенностей детей и актуальностью проблемы.</a:t>
            </a:r>
          </a:p>
          <a:p>
            <a:pPr lvl="0"/>
            <a:r>
              <a:rPr lang="ru-RU" sz="4900" dirty="0" smtClean="0"/>
              <a:t>Использование пальчиковых игр, игровых упражнений вызвало положительную реакцию и интерес у детей, они с желанием выполняли упражнения, пользовались играми и пособиями в свободной деятельности.</a:t>
            </a:r>
          </a:p>
          <a:p>
            <a:pPr lvl="0"/>
            <a:r>
              <a:rPr lang="ru-RU" sz="4900" dirty="0" smtClean="0"/>
              <a:t>Речевая активность детей возросла, их речь стала более ритмичной, эмоциональной.</a:t>
            </a:r>
          </a:p>
          <a:p>
            <a:pPr lvl="0"/>
            <a:r>
              <a:rPr lang="ru-RU" sz="4900" dirty="0" smtClean="0"/>
              <a:t>Родители приняли участие в реализации проекта, начали использовать игры с различными материалами для развития мелкой моторики дома.</a:t>
            </a:r>
          </a:p>
          <a:p>
            <a:pPr lvl="0"/>
            <a:r>
              <a:rPr lang="ru-RU" sz="4900" dirty="0" smtClean="0"/>
              <a:t>Оформление фото выставки по теме проекта.</a:t>
            </a:r>
          </a:p>
          <a:p>
            <a:pPr lvl="0"/>
            <a:r>
              <a:rPr lang="ru-RU" sz="4900" dirty="0" smtClean="0"/>
              <a:t>Таким образом целенаправленная, регулярно осуществляемая работа воспитателями и родителями по развитию речи детей посредствам пальчиковой  гимнастики, использование методических приёмов,  способствующих  речевому развитию детей, позволяет добиться  положительных результатов.</a:t>
            </a:r>
          </a:p>
          <a:p>
            <a:r>
              <a:rPr lang="ru-RU" sz="4900" dirty="0" smtClean="0"/>
              <a:t> </a:t>
            </a:r>
          </a:p>
          <a:p>
            <a:endParaRPr lang="ru-RU" sz="49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 advClick="0" advTm="17959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7836" y="476629"/>
            <a:ext cx="3813043" cy="2859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6958" y="413623"/>
            <a:ext cx="3813042" cy="2985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7334" y="3444755"/>
            <a:ext cx="3663733" cy="3162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292805"/>
      </p:ext>
    </p:extLst>
  </p:cSld>
  <p:clrMapOvr>
    <a:masterClrMapping/>
  </p:clrMapOvr>
  <p:transition spd="med" advClick="0" advTm="73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71604" y="1214422"/>
            <a:ext cx="62865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0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bat-Bold" pitchFamily="2" charset="0"/>
              </a:rPr>
              <a:t>Благодарю </a:t>
            </a:r>
            <a:endParaRPr lang="ru-RU" sz="6000" b="1" dirty="0" smtClean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bat-Bold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000" b="1" dirty="0" smtClean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bat-Bold" pitchFamily="2" charset="0"/>
              </a:rPr>
              <a:t>за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000" b="1" dirty="0" smtClean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bat-Bold" pitchFamily="2" charset="0"/>
              </a:rPr>
              <a:t>внимание</a:t>
            </a:r>
            <a:r>
              <a:rPr lang="ru-RU" sz="60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bat-Bold" pitchFamily="2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 spd="med" advClick="0" advTm="359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</a:t>
            </a:r>
            <a:r>
              <a:rPr lang="ru-RU" dirty="0" smtClean="0">
                <a:solidFill>
                  <a:srgbClr val="FF0000"/>
                </a:solidFill>
              </a:rPr>
              <a:t>Актуальность темы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357298"/>
            <a:ext cx="7686700" cy="509843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990099"/>
                </a:solidFill>
              </a:rPr>
              <a:t>Актуальность данной темы очевидна на сегодняшний день и заключается в том, что многие  современные концепции дошкольного образования признают незаменимое влияние пальчиковых игр на речевое развитие ребёнка, а также проблема вызвана недостаточным просвещением родителей в данном вопросе.</a:t>
            </a:r>
          </a:p>
          <a:p>
            <a:r>
              <a:rPr lang="ru-RU" sz="2800" dirty="0" smtClean="0">
                <a:solidFill>
                  <a:srgbClr val="990099"/>
                </a:solidFill>
              </a:rPr>
              <a:t>Занятия пальчиковой гимнастикой помогут  ребёнку научится  быть настоящим хозяином своих пальчиков, совершенствовать сложные манипуляции с предметами, а значит, подняться ещё на одну ступеньку  крутой лестнице  ведущей к вершинам знаний и умений</a:t>
            </a:r>
            <a:endParaRPr lang="ru-RU" sz="28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spd="med" advClick="0" advTm="1762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5"/>
            <a:ext cx="7549142" cy="544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3223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User\Desktop\проект\slide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492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Цель  проекта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Развитие мелкой моторики рук, по средствам пальчиковых игр и художественного  творчества.</a:t>
            </a:r>
          </a:p>
          <a:p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3" y="3230813"/>
            <a:ext cx="5803577" cy="29128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71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100" dirty="0" smtClean="0">
                <a:solidFill>
                  <a:srgbClr val="990099"/>
                </a:solidFill>
              </a:rPr>
              <a:t>Игры с пальчиками создают благоприятный эмоциональный фон, развивает умение подражать взрослому, учат понимать смысл речи. Повышают речевую активность.</a:t>
            </a:r>
          </a:p>
          <a:p>
            <a:pPr>
              <a:buNone/>
            </a:pPr>
            <a:r>
              <a:rPr lang="ru-RU" sz="3100" dirty="0" smtClean="0">
                <a:solidFill>
                  <a:srgbClr val="990099"/>
                </a:solidFill>
              </a:rPr>
              <a:t>   Если ребёнок будет выполнять упражнения, сопровождая их стихотворными строчками, то его речь станет более чёткой, ритмичной,  яркой.</a:t>
            </a:r>
          </a:p>
          <a:p>
            <a:pPr>
              <a:buNone/>
            </a:pPr>
            <a:r>
              <a:rPr lang="ru-RU" sz="3100" dirty="0" smtClean="0">
                <a:solidFill>
                  <a:srgbClr val="990099"/>
                </a:solidFill>
              </a:rPr>
              <a:t>   Ребёнок учится запоминать определённые положения рук и последовательность движений</a:t>
            </a:r>
          </a:p>
          <a:p>
            <a:pPr>
              <a:buNone/>
            </a:pPr>
            <a:r>
              <a:rPr lang="ru-RU" sz="3100" dirty="0" smtClean="0">
                <a:solidFill>
                  <a:srgbClr val="990099"/>
                </a:solidFill>
              </a:rPr>
              <a:t>    Овладев многими упражнениями   он сможет «рассказать руками» целые истории.</a:t>
            </a:r>
          </a:p>
          <a:p>
            <a:pPr>
              <a:buNone/>
            </a:pPr>
            <a:r>
              <a:rPr lang="ru-RU" sz="3100" dirty="0" smtClean="0">
                <a:solidFill>
                  <a:srgbClr val="990099"/>
                </a:solidFill>
              </a:rPr>
              <a:t>    В результате пальчиковых  упражнений кисти рук и пальцы приобретут силу и хорошую подвижность, а это в дальнейшем облегчит овладение навыком письма.</a:t>
            </a:r>
          </a:p>
          <a:p>
            <a:pPr>
              <a:buNone/>
            </a:pPr>
            <a:r>
              <a:rPr lang="ru-RU" sz="3100" dirty="0" smtClean="0">
                <a:solidFill>
                  <a:srgbClr val="990099"/>
                </a:solidFill>
              </a:rPr>
              <a:t>    Ребёнок имеющий высокий уровень развития мелкой, умеет логически рассуждать, у него достаточно развиты психические функции, речь.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Что же происходит, когда ребёнок занимается пальчиковой гимнастикой 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 advClick="0" advTm="21376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28"/>
            <a:ext cx="7901014" cy="617000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6000" dirty="0" smtClean="0">
                <a:solidFill>
                  <a:srgbClr val="0000CC"/>
                </a:solidFill>
              </a:rPr>
              <a:t>Задачи:</a:t>
            </a:r>
          </a:p>
          <a:p>
            <a:pPr algn="ctr">
              <a:buNone/>
            </a:pPr>
            <a:endParaRPr lang="ru-RU" sz="4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 </a:t>
            </a:r>
            <a:r>
              <a:rPr lang="ru-RU" sz="8000" dirty="0" smtClean="0"/>
              <a:t>Изучить методическою литературу по данной теме</a:t>
            </a:r>
          </a:p>
          <a:p>
            <a:pPr>
              <a:buNone/>
            </a:pPr>
            <a:r>
              <a:rPr lang="ru-RU" sz="8000" dirty="0" smtClean="0">
                <a:solidFill>
                  <a:srgbClr val="990099"/>
                </a:solidFill>
              </a:rPr>
              <a:t> </a:t>
            </a:r>
            <a:r>
              <a:rPr lang="ru-RU" sz="8000" dirty="0" smtClean="0"/>
              <a:t>Составить перспективный план работы по развитию мелкой моторики рук.</a:t>
            </a:r>
          </a:p>
          <a:p>
            <a:pPr>
              <a:buNone/>
            </a:pPr>
            <a:r>
              <a:rPr lang="ru-RU" sz="8000" dirty="0" smtClean="0"/>
              <a:t>   Показать способы и приёмы проведения            пальчиковой гимнастики</a:t>
            </a:r>
          </a:p>
          <a:p>
            <a:pPr>
              <a:buNone/>
            </a:pPr>
            <a:r>
              <a:rPr lang="ru-RU" sz="8000" dirty="0" smtClean="0"/>
              <a:t>    Развивать мелкую моторику пальцев рук детей, речевые способности, учитывая  возрастные и индивидуальные  особенности детей, используя разнообразные формы, методы и приёмы</a:t>
            </a:r>
          </a:p>
          <a:p>
            <a:pPr>
              <a:buNone/>
            </a:pPr>
            <a:r>
              <a:rPr lang="ru-RU" sz="8000" dirty="0" smtClean="0"/>
              <a:t>     Создание картотеки пальчиковых игр</a:t>
            </a:r>
            <a:endParaRPr lang="en-US" sz="8000" dirty="0" smtClean="0"/>
          </a:p>
          <a:p>
            <a:pPr>
              <a:buNone/>
            </a:pPr>
            <a:r>
              <a:rPr lang="en-US" sz="8000" dirty="0" smtClean="0"/>
              <a:t>     </a:t>
            </a:r>
            <a:r>
              <a:rPr lang="ru-RU" sz="8000" dirty="0" smtClean="0"/>
              <a:t>Разучивание небольших стишков, потешек</a:t>
            </a:r>
          </a:p>
          <a:p>
            <a:pPr>
              <a:buNone/>
            </a:pPr>
            <a:r>
              <a:rPr lang="ru-RU" sz="8000" dirty="0" smtClean="0"/>
              <a:t>     Рассказывание небольших сказок по сюжетным картинкам.</a:t>
            </a:r>
          </a:p>
          <a:p>
            <a:pPr>
              <a:buNone/>
            </a:pPr>
            <a:r>
              <a:rPr lang="ru-RU" sz="8000" dirty="0" smtClean="0"/>
              <a:t>   Оформить дидактические игры и пособия по развитию мелкой  моторике, нацеленных  на формирование и развитие речи.</a:t>
            </a:r>
          </a:p>
          <a:p>
            <a:pPr>
              <a:buNone/>
            </a:pPr>
            <a:r>
              <a:rPr lang="ru-RU" sz="8000" dirty="0" smtClean="0"/>
              <a:t>Оформление фото выставки по проекту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    Повысить компетентность родителей в значимости пальчиковых игр, привлечь родителей к изготовлению развивающей среды в группе</a:t>
            </a:r>
          </a:p>
          <a:p>
            <a:pPr>
              <a:buNone/>
            </a:pPr>
            <a:r>
              <a:rPr lang="ru-RU" sz="8000" dirty="0" smtClean="0"/>
              <a:t> </a:t>
            </a:r>
          </a:p>
          <a:p>
            <a:pPr>
              <a:buNone/>
            </a:pPr>
            <a:r>
              <a:rPr lang="ru-RU" sz="8000" dirty="0" smtClean="0">
                <a:solidFill>
                  <a:srgbClr val="FFFF00"/>
                </a:solidFill>
              </a:rPr>
              <a:t>   </a:t>
            </a:r>
          </a:p>
          <a:p>
            <a:pPr>
              <a:buNone/>
            </a:pPr>
            <a:endParaRPr lang="ru-RU" sz="42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4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4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418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Ожидаемый результат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9416"/>
            <a:ext cx="7972452" cy="4846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Дети: Проявляют интерес к пальчиковой гимнастике,  речь детей стала  более эмоциональной и выразительной.</a:t>
            </a:r>
          </a:p>
          <a:p>
            <a:r>
              <a:rPr lang="ru-RU" dirty="0" smtClean="0"/>
              <a:t>Возросла речевая активность детей в различных видах деятельности, используют пальчиковую гимнастику в повседневной  жизни</a:t>
            </a:r>
          </a:p>
          <a:p>
            <a:r>
              <a:rPr lang="ru-RU" dirty="0" smtClean="0"/>
              <a:t> Родители стали единомышленниками  по использованию пальчиковой гимнастики в работе с детьми</a:t>
            </a:r>
          </a:p>
          <a:p>
            <a:r>
              <a:rPr lang="ru-RU" dirty="0" smtClean="0"/>
              <a:t>Родители получают необходимые знания по данной  теме, стали более информированными в вопросе проведения пальчиковой гимнастике с детьми дома </a:t>
            </a:r>
            <a:endParaRPr lang="ru-RU" dirty="0"/>
          </a:p>
        </p:txBody>
      </p:sp>
    </p:spTree>
  </p:cSld>
  <p:clrMapOvr>
    <a:masterClrMapping/>
  </p:clrMapOvr>
  <p:transition spd="med" advClick="0" advTm="15542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Участники   проекта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Дети младшей группы</a:t>
            </a:r>
          </a:p>
          <a:p>
            <a:r>
              <a:rPr lang="ru-RU" sz="3000" dirty="0" smtClean="0"/>
              <a:t>Родители воспитанников</a:t>
            </a:r>
          </a:p>
          <a:p>
            <a:r>
              <a:rPr lang="ru-RU" sz="3000" dirty="0" smtClean="0"/>
              <a:t>Воспитатель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Средства достижения  поставленных задач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Применение пальчиковой гимнастики во время досуга детей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Использование пальчиковой гимнастики на занятиях, на прогулке, в режимных моментах.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Использование атрибутов к пальчиковой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гимнастике</a:t>
            </a:r>
          </a:p>
          <a:p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528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836</TotalTime>
  <Words>803</Words>
  <Application>Microsoft Office PowerPoint</Application>
  <PresentationFormat>Экран (4:3)</PresentationFormat>
  <Paragraphs>112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Arbat-Bold</vt:lpstr>
      <vt:lpstr>Arial</vt:lpstr>
      <vt:lpstr>Calibri</vt:lpstr>
      <vt:lpstr>Times New Roman</vt:lpstr>
      <vt:lpstr>Wingdings</vt:lpstr>
      <vt:lpstr>Wingdings 2</vt:lpstr>
      <vt:lpstr>Изящная</vt:lpstr>
      <vt:lpstr>Презентация PowerPoint</vt:lpstr>
      <vt:lpstr>     Актуальность темы</vt:lpstr>
      <vt:lpstr>Презентация PowerPoint</vt:lpstr>
      <vt:lpstr>Презентация PowerPoint</vt:lpstr>
      <vt:lpstr>Цель  проекта</vt:lpstr>
      <vt:lpstr>Что же происходит, когда ребёнок занимается пальчиковой гимнастикой </vt:lpstr>
      <vt:lpstr>Презентация PowerPoint</vt:lpstr>
      <vt:lpstr>Ожидаемый результат</vt:lpstr>
      <vt:lpstr>Участники   проекта</vt:lpstr>
      <vt:lpstr>Паспорт проекта</vt:lpstr>
      <vt:lpstr>Презентация PowerPoint</vt:lpstr>
      <vt:lpstr>Этапы проекта</vt:lpstr>
      <vt:lpstr>Презентация PowerPoint</vt:lpstr>
      <vt:lpstr>3. Заключительный этап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Carrying Earth</dc:title>
  <dc:creator>www.powerpointstyles.com</dc:creator>
  <dc:description>Image credit to FreeDigitalPhotos.net</dc:description>
  <cp:lastModifiedBy>Гость</cp:lastModifiedBy>
  <cp:revision>121</cp:revision>
  <dcterms:created xsi:type="dcterms:W3CDTF">2009-03-23T15:23:24Z</dcterms:created>
  <dcterms:modified xsi:type="dcterms:W3CDTF">2019-12-18T16:55:14Z</dcterms:modified>
</cp:coreProperties>
</file>