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9CF84-7116-41FB-95CF-C4A370046020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E3E5F-4E8C-4559-A916-094D4265D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5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E3E5F-4E8C-4559-A916-094D4265D2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36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85F36BF-42DE-4F83-A248-BCE17BCF3122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4BC7083-D99B-4917-9547-91DC59804D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333321"/>
              </p:ext>
            </p:extLst>
          </p:nvPr>
        </p:nvGraphicFramePr>
        <p:xfrm>
          <a:off x="755576" y="953046"/>
          <a:ext cx="7632848" cy="2956594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2016224"/>
                <a:gridCol w="1944216"/>
                <a:gridCol w="1872208"/>
                <a:gridCol w="1800200"/>
              </a:tblGrid>
              <a:tr h="8534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Два положительных корня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Два отрицательных корня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Корни разных знаков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  <a:tr h="31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1) 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 baseline="30000">
                          <a:effectLst/>
                        </a:rPr>
                        <a:t>2</a:t>
                      </a:r>
                      <a:r>
                        <a:rPr lang="ru-RU" sz="2000">
                          <a:effectLst/>
                        </a:rPr>
                        <a:t>-12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>
                          <a:effectLst/>
                        </a:rPr>
                        <a:t>+14</a:t>
                      </a:r>
                      <a:r>
                        <a:rPr lang="en-US" sz="2000">
                          <a:effectLst/>
                        </a:rPr>
                        <a:t>=0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  <a:tr h="31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2) 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 baseline="30000">
                          <a:effectLst/>
                        </a:rPr>
                        <a:t>2</a:t>
                      </a:r>
                      <a:r>
                        <a:rPr lang="ru-RU" sz="2000">
                          <a:effectLst/>
                        </a:rPr>
                        <a:t>-7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>
                          <a:effectLst/>
                        </a:rPr>
                        <a:t>-30</a:t>
                      </a:r>
                      <a:r>
                        <a:rPr lang="en-US" sz="2000">
                          <a:effectLst/>
                        </a:rPr>
                        <a:t>=0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  <a:tr h="31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3) 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 baseline="30000">
                          <a:effectLst/>
                        </a:rPr>
                        <a:t>2</a:t>
                      </a:r>
                      <a:r>
                        <a:rPr lang="ru-RU" sz="2000">
                          <a:effectLst/>
                        </a:rPr>
                        <a:t>-24</a:t>
                      </a:r>
                      <a:r>
                        <a:rPr lang="en-US" sz="2000">
                          <a:effectLst/>
                        </a:rPr>
                        <a:t>x+</a:t>
                      </a:r>
                      <a:r>
                        <a:rPr lang="ru-RU" sz="2000">
                          <a:effectLst/>
                        </a:rPr>
                        <a:t>0,1</a:t>
                      </a:r>
                      <a:r>
                        <a:rPr lang="en-US" sz="2000">
                          <a:effectLst/>
                        </a:rPr>
                        <a:t>=0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  <a:tr h="31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4) 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+6x+</a:t>
                      </a:r>
                      <a:r>
                        <a:rPr lang="ru-RU" sz="2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=0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Е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  <a:tr h="31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5) </a:t>
                      </a:r>
                      <a:r>
                        <a:rPr lang="en-US" sz="2000">
                          <a:effectLst/>
                        </a:rPr>
                        <a:t>x</a:t>
                      </a:r>
                      <a:r>
                        <a:rPr lang="ru-RU" sz="2000" baseline="30000">
                          <a:effectLst/>
                        </a:rPr>
                        <a:t>2</a:t>
                      </a:r>
                      <a:r>
                        <a:rPr lang="en-US" sz="2000">
                          <a:effectLst/>
                        </a:rPr>
                        <a:t>+</a:t>
                      </a:r>
                      <a:r>
                        <a:rPr lang="ru-RU" sz="2000">
                          <a:effectLst/>
                        </a:rPr>
                        <a:t>20</a:t>
                      </a:r>
                      <a:r>
                        <a:rPr lang="en-US" sz="2000">
                          <a:effectLst/>
                        </a:rPr>
                        <a:t>x+</a:t>
                      </a:r>
                      <a:r>
                        <a:rPr lang="ru-RU" sz="2000">
                          <a:effectLst/>
                        </a:rPr>
                        <a:t>3</a:t>
                      </a:r>
                      <a:r>
                        <a:rPr lang="en-US" sz="2000">
                          <a:effectLst/>
                        </a:rPr>
                        <a:t>=0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  <a:tr h="313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6) </a:t>
                      </a:r>
                      <a:r>
                        <a:rPr lang="en-US" sz="2000" dirty="0">
                          <a:effectLst/>
                        </a:rPr>
                        <a:t>x</a:t>
                      </a:r>
                      <a:r>
                        <a:rPr lang="ru-RU" sz="2000" baseline="30000" dirty="0">
                          <a:effectLst/>
                        </a:rPr>
                        <a:t>2</a:t>
                      </a:r>
                      <a:r>
                        <a:rPr lang="en-US" sz="2000" dirty="0">
                          <a:effectLst/>
                        </a:rPr>
                        <a:t>+</a:t>
                      </a:r>
                      <a:r>
                        <a:rPr lang="ru-RU" sz="2000" dirty="0">
                          <a:effectLst/>
                        </a:rPr>
                        <a:t>1</a:t>
                      </a:r>
                      <a:r>
                        <a:rPr lang="en-US" sz="2000" dirty="0">
                          <a:effectLst/>
                        </a:rPr>
                        <a:t>6x </a:t>
                      </a:r>
                      <a:r>
                        <a:rPr lang="ru-RU" sz="2000" dirty="0">
                          <a:effectLst/>
                        </a:rPr>
                        <a:t>-10</a:t>
                      </a:r>
                      <a:r>
                        <a:rPr lang="en-US" sz="2000" dirty="0">
                          <a:effectLst/>
                        </a:rPr>
                        <a:t>=0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</a:t>
                      </a:r>
                      <a:endParaRPr lang="ru-RU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Ю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45" marR="41745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834682"/>
              </p:ext>
            </p:extLst>
          </p:nvPr>
        </p:nvGraphicFramePr>
        <p:xfrm>
          <a:off x="1259632" y="3938814"/>
          <a:ext cx="6625017" cy="136815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46303"/>
                <a:gridCol w="946303"/>
                <a:gridCol w="946303"/>
                <a:gridCol w="946303"/>
                <a:gridCol w="946303"/>
                <a:gridCol w="946751"/>
                <a:gridCol w="946751"/>
              </a:tblGrid>
              <a:tr h="64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4)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3)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/>
                </a:tc>
              </a:tr>
              <a:tr h="719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257" marR="45257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63675" y="3689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5649" y="4653135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Ф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46403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4627609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460396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629487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4629487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7164288" y="4603961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492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34.24</a:t>
            </a:r>
            <a:r>
              <a:rPr lang="ru-RU" sz="2400" dirty="0"/>
              <a:t>Составьте квадратное уравнение, корни которого на </a:t>
            </a:r>
            <a:r>
              <a:rPr lang="ru-RU" sz="2400" dirty="0" smtClean="0"/>
              <a:t>2 меньше </a:t>
            </a:r>
            <a:r>
              <a:rPr lang="ru-RU" sz="2400" dirty="0"/>
              <a:t>соответствующих корней уравнения </a:t>
            </a:r>
            <a:r>
              <a:rPr lang="en-US" sz="2400" dirty="0"/>
              <a:t>x</a:t>
            </a:r>
            <a:r>
              <a:rPr lang="ru-RU" sz="2400" baseline="30000" dirty="0"/>
              <a:t>2</a:t>
            </a:r>
            <a:r>
              <a:rPr lang="ru-RU" sz="2400" dirty="0"/>
              <a:t> </a:t>
            </a:r>
            <a:r>
              <a:rPr lang="ru-RU" sz="2400" dirty="0" smtClean="0"/>
              <a:t>+8</a:t>
            </a:r>
            <a:r>
              <a:rPr lang="en-US" sz="2400" dirty="0" smtClean="0"/>
              <a:t>x</a:t>
            </a:r>
            <a:r>
              <a:rPr lang="ru-RU" sz="2400" dirty="0" smtClean="0"/>
              <a:t>–3=0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119257"/>
            <a:ext cx="7632848" cy="3603812"/>
          </a:xfrm>
        </p:spPr>
        <p:txBody>
          <a:bodyPr>
            <a:noAutofit/>
          </a:bodyPr>
          <a:lstStyle/>
          <a:p>
            <a:r>
              <a:rPr lang="ru-RU" sz="2200" dirty="0"/>
              <a:t>Пусть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200" dirty="0"/>
              <a:t>и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200" dirty="0"/>
              <a:t> – корни данного уравнения, 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en-US" sz="2200" b="1" baseline="30000" dirty="0"/>
              <a:t>’ </a:t>
            </a:r>
            <a:r>
              <a:rPr lang="ru-RU" sz="2200" dirty="0"/>
              <a:t>и 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en-US" sz="2200" b="1" baseline="30000" dirty="0"/>
              <a:t>’</a:t>
            </a:r>
            <a:r>
              <a:rPr lang="ru-RU" sz="2200" dirty="0"/>
              <a:t> – корни искомого уравнения.</a:t>
            </a:r>
          </a:p>
          <a:p>
            <a:r>
              <a:rPr lang="en-US" sz="2200" dirty="0" smtClean="0"/>
              <a:t>x</a:t>
            </a:r>
            <a:r>
              <a:rPr lang="ru-RU" sz="2200" baseline="-25000" dirty="0"/>
              <a:t>1</a:t>
            </a:r>
            <a:r>
              <a:rPr lang="ru-RU" sz="2200" baseline="30000" dirty="0"/>
              <a:t>’</a:t>
            </a:r>
            <a:r>
              <a:rPr lang="ru-RU" sz="2200" dirty="0"/>
              <a:t>= </a:t>
            </a:r>
            <a:r>
              <a:rPr lang="en-US" sz="2200" dirty="0"/>
              <a:t>x</a:t>
            </a:r>
            <a:r>
              <a:rPr lang="ru-RU" sz="2200" baseline="-25000" dirty="0" smtClean="0"/>
              <a:t>1</a:t>
            </a:r>
            <a:r>
              <a:rPr lang="ru-RU" sz="2200" dirty="0" smtClean="0"/>
              <a:t>-2, 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baseline="30000" dirty="0"/>
              <a:t>’</a:t>
            </a:r>
            <a:r>
              <a:rPr lang="ru-RU" sz="2200" dirty="0"/>
              <a:t>= </a:t>
            </a:r>
            <a:r>
              <a:rPr lang="en-US" sz="2200" dirty="0"/>
              <a:t>x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-2</a:t>
            </a:r>
            <a:endParaRPr lang="ru-RU" sz="2200" dirty="0"/>
          </a:p>
          <a:p>
            <a:r>
              <a:rPr lang="ru-RU" sz="2200" dirty="0"/>
              <a:t>По теореме Виета 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ru-RU" sz="2200" dirty="0"/>
              <a:t>+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dirty="0" smtClean="0"/>
              <a:t>=-8;  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ru-RU" sz="2200" dirty="0"/>
              <a:t>*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dirty="0" smtClean="0"/>
              <a:t>=-3</a:t>
            </a:r>
            <a:endParaRPr lang="ru-RU" sz="2200" dirty="0"/>
          </a:p>
          <a:p>
            <a:r>
              <a:rPr lang="ru-RU" sz="2200" dirty="0"/>
              <a:t>Тогда имеем: 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ru-RU" sz="2200" baseline="30000" dirty="0"/>
              <a:t>’</a:t>
            </a:r>
            <a:r>
              <a:rPr lang="ru-RU" sz="2200" dirty="0"/>
              <a:t>+ 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baseline="30000" dirty="0"/>
              <a:t>’</a:t>
            </a:r>
            <a:r>
              <a:rPr lang="ru-RU" sz="2200" dirty="0"/>
              <a:t> = </a:t>
            </a:r>
            <a:r>
              <a:rPr lang="en-US" sz="2200" dirty="0"/>
              <a:t>x</a:t>
            </a:r>
            <a:r>
              <a:rPr lang="ru-RU" sz="2200" baseline="-25000" dirty="0" smtClean="0"/>
              <a:t>1</a:t>
            </a:r>
            <a:r>
              <a:rPr lang="ru-RU" sz="2200" dirty="0" smtClean="0"/>
              <a:t>-2+ </a:t>
            </a:r>
            <a:r>
              <a:rPr lang="en-US" sz="2200" dirty="0"/>
              <a:t>x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-2 </a:t>
            </a:r>
            <a:r>
              <a:rPr lang="ru-RU" sz="2200" dirty="0"/>
              <a:t>= (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ru-RU" sz="2200" dirty="0"/>
              <a:t>+ 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dirty="0" smtClean="0"/>
              <a:t>)-4=-8-4=-12</a:t>
            </a:r>
            <a:endParaRPr lang="ru-RU" sz="2200" dirty="0"/>
          </a:p>
          <a:p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ru-RU" sz="2200" baseline="30000" dirty="0"/>
              <a:t>’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baseline="30000" dirty="0"/>
              <a:t>’</a:t>
            </a:r>
            <a:r>
              <a:rPr lang="ru-RU" sz="2200" dirty="0"/>
              <a:t>= (</a:t>
            </a:r>
            <a:r>
              <a:rPr lang="en-US" sz="2200" dirty="0"/>
              <a:t>x</a:t>
            </a:r>
            <a:r>
              <a:rPr lang="ru-RU" sz="2200" baseline="-25000" dirty="0" smtClean="0"/>
              <a:t>1</a:t>
            </a:r>
            <a:r>
              <a:rPr lang="ru-RU" sz="2200" dirty="0" smtClean="0"/>
              <a:t>-2)(</a:t>
            </a:r>
            <a:r>
              <a:rPr lang="en-US" sz="2200" dirty="0"/>
              <a:t>x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-2) </a:t>
            </a:r>
            <a:r>
              <a:rPr lang="ru-RU" sz="2200" dirty="0"/>
              <a:t>= 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dirty="0"/>
              <a:t> </a:t>
            </a:r>
            <a:r>
              <a:rPr lang="ru-RU" sz="2200" dirty="0" smtClean="0"/>
              <a:t>-2(</a:t>
            </a:r>
            <a:r>
              <a:rPr lang="en-US" sz="2200" dirty="0"/>
              <a:t>x</a:t>
            </a:r>
            <a:r>
              <a:rPr lang="ru-RU" sz="2200" baseline="-25000" dirty="0"/>
              <a:t>1</a:t>
            </a:r>
            <a:r>
              <a:rPr lang="ru-RU" sz="2200" dirty="0"/>
              <a:t>+ </a:t>
            </a:r>
            <a:r>
              <a:rPr lang="en-US" sz="2200" dirty="0"/>
              <a:t>x</a:t>
            </a:r>
            <a:r>
              <a:rPr lang="ru-RU" sz="2200" baseline="-25000" dirty="0"/>
              <a:t>2</a:t>
            </a:r>
            <a:r>
              <a:rPr lang="ru-RU" sz="2200" dirty="0"/>
              <a:t>) </a:t>
            </a:r>
            <a:r>
              <a:rPr lang="ru-RU" sz="2200" dirty="0" smtClean="0"/>
              <a:t>+4=-3-2*(-8)+4=17</a:t>
            </a:r>
          </a:p>
          <a:p>
            <a:r>
              <a:rPr lang="ru-RU" sz="2200" dirty="0" smtClean="0"/>
              <a:t>Получим уравнение: </a:t>
            </a:r>
            <a:r>
              <a:rPr lang="en-US" sz="2200" dirty="0" smtClean="0"/>
              <a:t>x</a:t>
            </a:r>
            <a:r>
              <a:rPr lang="ru-RU" sz="2200" baseline="30000" dirty="0" smtClean="0"/>
              <a:t>2</a:t>
            </a:r>
            <a:r>
              <a:rPr lang="ru-RU" sz="2200" dirty="0" smtClean="0"/>
              <a:t>+12</a:t>
            </a:r>
            <a:r>
              <a:rPr lang="en-US" sz="2200" dirty="0" smtClean="0"/>
              <a:t>x</a:t>
            </a:r>
            <a:r>
              <a:rPr lang="ru-RU" sz="2200" dirty="0" smtClean="0"/>
              <a:t>+17=0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5023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34.26Составьте </a:t>
            </a:r>
            <a:r>
              <a:rPr lang="ru-RU" sz="2400" dirty="0"/>
              <a:t>квадратное уравнение, корни которого </a:t>
            </a:r>
            <a:r>
              <a:rPr lang="ru-RU" sz="2400" dirty="0" smtClean="0"/>
              <a:t>в 3 раза больше </a:t>
            </a:r>
            <a:r>
              <a:rPr lang="ru-RU" sz="2400" dirty="0"/>
              <a:t>соответствующих корней уравнения </a:t>
            </a:r>
            <a:r>
              <a:rPr lang="ru-RU" sz="2400" dirty="0" smtClean="0"/>
              <a:t>2</a:t>
            </a:r>
            <a:r>
              <a:rPr lang="en-US" sz="2400" dirty="0" smtClean="0"/>
              <a:t>x</a:t>
            </a:r>
            <a:r>
              <a:rPr lang="ru-RU" sz="2400" baseline="30000" dirty="0"/>
              <a:t>2</a:t>
            </a:r>
            <a:r>
              <a:rPr lang="ru-RU" sz="2400" dirty="0"/>
              <a:t> </a:t>
            </a:r>
            <a:r>
              <a:rPr lang="ru-RU" sz="2400" dirty="0" smtClean="0"/>
              <a:t>-14</a:t>
            </a:r>
            <a:r>
              <a:rPr lang="en-US" sz="2400" dirty="0" smtClean="0"/>
              <a:t>x</a:t>
            </a:r>
            <a:r>
              <a:rPr lang="ru-RU" sz="2400" dirty="0" smtClean="0"/>
              <a:t>+9=0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19257"/>
            <a:ext cx="7344816" cy="3603812"/>
          </a:xfrm>
        </p:spPr>
        <p:txBody>
          <a:bodyPr>
            <a:normAutofit/>
          </a:bodyPr>
          <a:lstStyle/>
          <a:p>
            <a:r>
              <a:rPr lang="ru-RU" sz="2000" dirty="0"/>
              <a:t>Пусть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dirty="0"/>
              <a:t>и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/>
              <a:t> – корни данного уравнения, </a:t>
            </a:r>
            <a:r>
              <a:rPr lang="en-US" sz="2000" dirty="0"/>
              <a:t>x</a:t>
            </a:r>
            <a:r>
              <a:rPr lang="ru-RU" sz="2000" baseline="-25000" dirty="0"/>
              <a:t>1</a:t>
            </a:r>
            <a:r>
              <a:rPr lang="en-US" sz="2000" b="1" baseline="30000" dirty="0"/>
              <a:t>’ </a:t>
            </a:r>
            <a:r>
              <a:rPr lang="ru-RU" sz="2000" dirty="0"/>
              <a:t>и </a:t>
            </a:r>
            <a:r>
              <a:rPr lang="en-US" sz="2000" dirty="0"/>
              <a:t>x</a:t>
            </a:r>
            <a:r>
              <a:rPr lang="ru-RU" sz="2000" baseline="-25000" dirty="0"/>
              <a:t>2</a:t>
            </a:r>
            <a:r>
              <a:rPr lang="en-US" sz="2000" b="1" baseline="30000" dirty="0"/>
              <a:t>’</a:t>
            </a:r>
            <a:r>
              <a:rPr lang="ru-RU" sz="2000" dirty="0"/>
              <a:t> – корни искомого уравнения.</a:t>
            </a:r>
          </a:p>
          <a:p>
            <a:r>
              <a:rPr lang="en-US" sz="2000" dirty="0"/>
              <a:t>x</a:t>
            </a:r>
            <a:r>
              <a:rPr lang="ru-RU" sz="2000" baseline="-25000" dirty="0"/>
              <a:t>1</a:t>
            </a:r>
            <a:r>
              <a:rPr lang="ru-RU" sz="2000" baseline="30000" dirty="0"/>
              <a:t>’</a:t>
            </a:r>
            <a:r>
              <a:rPr lang="ru-RU" sz="2000" dirty="0"/>
              <a:t>= </a:t>
            </a:r>
            <a:r>
              <a:rPr lang="en-US" sz="2000" dirty="0"/>
              <a:t>x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/3, </a:t>
            </a:r>
            <a:r>
              <a:rPr lang="en-US" sz="2000" dirty="0"/>
              <a:t>x</a:t>
            </a:r>
            <a:r>
              <a:rPr lang="ru-RU" sz="2000" baseline="-25000" dirty="0"/>
              <a:t>2</a:t>
            </a:r>
            <a:r>
              <a:rPr lang="ru-RU" sz="2000" baseline="30000" dirty="0"/>
              <a:t>’</a:t>
            </a:r>
            <a:r>
              <a:rPr lang="ru-RU" sz="2000" dirty="0"/>
              <a:t>= </a:t>
            </a:r>
            <a:r>
              <a:rPr lang="en-US" sz="2000" dirty="0"/>
              <a:t>x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/3</a:t>
            </a:r>
            <a:endParaRPr lang="ru-RU" sz="2000" dirty="0"/>
          </a:p>
          <a:p>
            <a:r>
              <a:rPr lang="ru-RU" sz="2000" dirty="0"/>
              <a:t>По теореме Виета </a:t>
            </a:r>
            <a:r>
              <a:rPr lang="en-US" sz="2000" dirty="0"/>
              <a:t>x</a:t>
            </a:r>
            <a:r>
              <a:rPr lang="ru-RU" sz="2000" baseline="-25000" dirty="0"/>
              <a:t>1</a:t>
            </a:r>
            <a:r>
              <a:rPr lang="ru-RU" sz="2000" dirty="0"/>
              <a:t>+</a:t>
            </a:r>
            <a:r>
              <a:rPr lang="en-US" sz="2000" dirty="0"/>
              <a:t>x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=14/2=7;  </a:t>
            </a:r>
            <a:r>
              <a:rPr lang="en-US" sz="2000" dirty="0"/>
              <a:t>x</a:t>
            </a:r>
            <a:r>
              <a:rPr lang="ru-RU" sz="2000" baseline="-25000" dirty="0"/>
              <a:t>1</a:t>
            </a:r>
            <a:r>
              <a:rPr lang="ru-RU" sz="2000" dirty="0"/>
              <a:t>*</a:t>
            </a:r>
            <a:r>
              <a:rPr lang="en-US" sz="2000" dirty="0"/>
              <a:t>x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=9/2</a:t>
            </a:r>
            <a:endParaRPr lang="ru-RU" sz="2000" dirty="0"/>
          </a:p>
          <a:p>
            <a:r>
              <a:rPr lang="ru-RU" sz="2000" dirty="0"/>
              <a:t>Тогда имеем: </a:t>
            </a:r>
            <a:r>
              <a:rPr lang="en-US" sz="2000" dirty="0"/>
              <a:t>x</a:t>
            </a:r>
            <a:r>
              <a:rPr lang="ru-RU" sz="2000" baseline="-25000" dirty="0"/>
              <a:t>1</a:t>
            </a:r>
            <a:r>
              <a:rPr lang="ru-RU" sz="2000" baseline="30000" dirty="0"/>
              <a:t>’</a:t>
            </a:r>
            <a:r>
              <a:rPr lang="ru-RU" sz="2000" dirty="0"/>
              <a:t>+ </a:t>
            </a:r>
            <a:r>
              <a:rPr lang="en-US" sz="2000" dirty="0"/>
              <a:t>x</a:t>
            </a:r>
            <a:r>
              <a:rPr lang="ru-RU" sz="2000" baseline="-25000" dirty="0"/>
              <a:t>2</a:t>
            </a:r>
            <a:r>
              <a:rPr lang="ru-RU" sz="2000" baseline="30000" dirty="0"/>
              <a:t>’</a:t>
            </a:r>
            <a:r>
              <a:rPr lang="ru-RU" sz="2000" dirty="0"/>
              <a:t> = </a:t>
            </a:r>
            <a:r>
              <a:rPr lang="en-US" sz="2000" dirty="0"/>
              <a:t>x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/3+ </a:t>
            </a:r>
            <a:r>
              <a:rPr lang="en-US" sz="2000" dirty="0"/>
              <a:t>x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/3 </a:t>
            </a:r>
            <a:r>
              <a:rPr lang="ru-RU" sz="2000" dirty="0"/>
              <a:t>= (</a:t>
            </a:r>
            <a:r>
              <a:rPr lang="en-US" sz="2000" dirty="0"/>
              <a:t>x</a:t>
            </a:r>
            <a:r>
              <a:rPr lang="ru-RU" sz="2000" baseline="-25000" dirty="0"/>
              <a:t>1</a:t>
            </a:r>
            <a:r>
              <a:rPr lang="ru-RU" sz="2000" dirty="0"/>
              <a:t>+ </a:t>
            </a:r>
            <a:r>
              <a:rPr lang="en-US" sz="2000" dirty="0"/>
              <a:t>x</a:t>
            </a:r>
            <a:r>
              <a:rPr lang="ru-RU" sz="2000" baseline="-25000" dirty="0"/>
              <a:t>2</a:t>
            </a:r>
            <a:r>
              <a:rPr lang="ru-RU" sz="2000" dirty="0" smtClean="0"/>
              <a:t>)/3=7/3</a:t>
            </a:r>
          </a:p>
          <a:p>
            <a:r>
              <a:rPr lang="en-US" sz="2000" dirty="0" smtClean="0"/>
              <a:t>x</a:t>
            </a:r>
            <a:r>
              <a:rPr lang="ru-RU" sz="2000" baseline="-25000" dirty="0"/>
              <a:t>1</a:t>
            </a:r>
            <a:r>
              <a:rPr lang="ru-RU" sz="2000" baseline="30000" dirty="0"/>
              <a:t>’</a:t>
            </a:r>
            <a:r>
              <a:rPr lang="en-US" sz="2000" dirty="0"/>
              <a:t>x</a:t>
            </a:r>
            <a:r>
              <a:rPr lang="ru-RU" sz="2000" baseline="-25000" dirty="0"/>
              <a:t>2</a:t>
            </a:r>
            <a:r>
              <a:rPr lang="ru-RU" sz="2000" baseline="30000" dirty="0"/>
              <a:t>’</a:t>
            </a:r>
            <a:r>
              <a:rPr lang="ru-RU" sz="2000" dirty="0"/>
              <a:t>= (</a:t>
            </a:r>
            <a:r>
              <a:rPr lang="en-US" sz="2000" dirty="0"/>
              <a:t>x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/3)(</a:t>
            </a:r>
            <a:r>
              <a:rPr lang="en-US" sz="2000" dirty="0"/>
              <a:t>x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/3) </a:t>
            </a:r>
            <a:r>
              <a:rPr lang="ru-RU" sz="2000" dirty="0"/>
              <a:t>= </a:t>
            </a:r>
            <a:r>
              <a:rPr lang="ru-RU" sz="2000" dirty="0" smtClean="0"/>
              <a:t>(</a:t>
            </a:r>
            <a:r>
              <a:rPr lang="en-US" sz="2000" dirty="0" smtClean="0"/>
              <a:t>x</a:t>
            </a:r>
            <a:r>
              <a:rPr lang="ru-RU" sz="2000" baseline="-25000" dirty="0"/>
              <a:t>1</a:t>
            </a:r>
            <a:r>
              <a:rPr lang="en-US" sz="2000" dirty="0"/>
              <a:t>x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)/9 =1/2</a:t>
            </a:r>
          </a:p>
          <a:p>
            <a:r>
              <a:rPr lang="ru-RU" sz="2000" dirty="0" smtClean="0"/>
              <a:t>Получим </a:t>
            </a:r>
            <a:r>
              <a:rPr lang="ru-RU" sz="2000" dirty="0"/>
              <a:t>уравнение: </a:t>
            </a:r>
            <a:r>
              <a:rPr lang="en-US" sz="2000" dirty="0"/>
              <a:t>x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-7/3</a:t>
            </a:r>
            <a:r>
              <a:rPr lang="en-US" sz="2000" dirty="0" smtClean="0"/>
              <a:t>x</a:t>
            </a:r>
            <a:r>
              <a:rPr lang="ru-RU" sz="2000" dirty="0" smtClean="0"/>
              <a:t>+1/2=0</a:t>
            </a:r>
          </a:p>
          <a:p>
            <a:r>
              <a:rPr lang="ru-RU" sz="2000" dirty="0" smtClean="0"/>
              <a:t>Умножим на 6: 6</a:t>
            </a:r>
            <a:r>
              <a:rPr lang="en-US" sz="2000" dirty="0" smtClean="0"/>
              <a:t>x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-14</a:t>
            </a:r>
            <a:r>
              <a:rPr lang="en-US" sz="2000" dirty="0" smtClean="0"/>
              <a:t>x</a:t>
            </a:r>
            <a:r>
              <a:rPr lang="ru-RU" sz="2000" dirty="0" smtClean="0"/>
              <a:t>+3=0</a:t>
            </a:r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6308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87025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Домашнее задание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b="1" dirty="0" smtClean="0"/>
              <a:t>I </a:t>
            </a:r>
            <a:r>
              <a:rPr lang="ru-RU" sz="2400" b="1" dirty="0" err="1"/>
              <a:t>ур</a:t>
            </a:r>
            <a:r>
              <a:rPr lang="ru-RU" sz="2400" dirty="0"/>
              <a:t>.: № 34.13, № 34.23 (1,2), № </a:t>
            </a:r>
            <a:r>
              <a:rPr lang="ru-RU" sz="2400" dirty="0" smtClean="0"/>
              <a:t>34.25 – </a:t>
            </a:r>
            <a:r>
              <a:rPr lang="ru-RU" sz="2400" dirty="0"/>
              <a:t>максимум «4»</a:t>
            </a:r>
            <a:br>
              <a:rPr lang="ru-RU" sz="2400" dirty="0"/>
            </a:br>
            <a:r>
              <a:rPr lang="en-US" sz="2400" b="1" dirty="0"/>
              <a:t>II</a:t>
            </a:r>
            <a:r>
              <a:rPr lang="ru-RU" sz="2400" b="1" dirty="0"/>
              <a:t> </a:t>
            </a:r>
            <a:r>
              <a:rPr lang="ru-RU" sz="2400" b="1" dirty="0" err="1"/>
              <a:t>ур</a:t>
            </a:r>
            <a:r>
              <a:rPr lang="ru-RU" sz="2400" dirty="0"/>
              <a:t>.: № 34.13, № 34.23 (1,2) , № 34.25, № 34.27</a:t>
            </a:r>
            <a:r>
              <a:rPr lang="ru-RU" sz="2400" dirty="0" smtClean="0"/>
              <a:t>– </a:t>
            </a:r>
            <a:r>
              <a:rPr lang="ru-RU" sz="2400" dirty="0"/>
              <a:t>максимум «5» </a:t>
            </a:r>
            <a:br>
              <a:rPr lang="ru-RU" sz="2400" dirty="0"/>
            </a:br>
            <a:r>
              <a:rPr lang="en-US" sz="2400" b="1" dirty="0"/>
              <a:t>III </a:t>
            </a:r>
            <a:r>
              <a:rPr lang="ru-RU" sz="2400" b="1" dirty="0" err="1"/>
              <a:t>ур</a:t>
            </a:r>
            <a:r>
              <a:rPr lang="ru-RU" sz="2400" dirty="0"/>
              <a:t>.: № 34.13, № 34.23 (3</a:t>
            </a:r>
            <a:r>
              <a:rPr lang="ru-RU" sz="2400" dirty="0" smtClean="0"/>
              <a:t>) , </a:t>
            </a:r>
            <a:r>
              <a:rPr lang="ru-RU" sz="2400" dirty="0"/>
              <a:t>№ 34.25, № 34.27, № 34.21</a:t>
            </a:r>
            <a:r>
              <a:rPr lang="ru-RU" sz="2400" dirty="0" smtClean="0"/>
              <a:t>–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максимум «5»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+ Творческое задание на выбор на оценку:</a:t>
            </a:r>
            <a:br>
              <a:rPr lang="ru-RU" sz="2400" dirty="0"/>
            </a:br>
            <a:r>
              <a:rPr lang="ru-RU" sz="2400" dirty="0"/>
              <a:t>– Составить и решить задание, подобное одному из домашних номеров.</a:t>
            </a:r>
          </a:p>
          <a:p>
            <a:pPr algn="ctr"/>
            <a:r>
              <a:rPr lang="ru-RU" sz="2400" dirty="0"/>
              <a:t>– Составить кроссворд или ребусы по теме.</a:t>
            </a:r>
          </a:p>
          <a:p>
            <a:pPr algn="ctr"/>
            <a:r>
              <a:rPr lang="ru-RU" sz="2400" dirty="0"/>
              <a:t>– В группе (3 чел) доклад про достижения Виета с презентацией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1796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34.7 </a:t>
            </a:r>
            <a:r>
              <a:rPr lang="ru-RU" sz="2800" dirty="0"/>
              <a:t>Составьте квадратное уравнение с целыми коэффициентами, корни которого равны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851920" y="2132857"/>
                <a:ext cx="1008112" cy="864095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4000" dirty="0" smtClean="0">
                    <a:latin typeface="+mj-lt"/>
                  </a:rPr>
                  <a:t> и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51920" y="2132857"/>
                <a:ext cx="1008112" cy="864095"/>
              </a:xfrm>
              <a:blipFill rotWithShape="1">
                <a:blip r:embed="rId2"/>
                <a:stretch>
                  <a:fillRect t="-3521" b="-10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417982" y="2780928"/>
                <a:ext cx="6264696" cy="3378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latin typeface="+mj-lt"/>
                    <a:cs typeface="Arial" panose="020B0604020202020204" pitchFamily="34" charset="0"/>
                  </a:rPr>
                  <a:t>x</a:t>
                </a:r>
                <a:r>
                  <a:rPr lang="ru-RU" sz="2000" baseline="-25000" dirty="0" smtClean="0">
                    <a:latin typeface="+mj-lt"/>
                    <a:cs typeface="Arial" panose="020B0604020202020204" pitchFamily="34" charset="0"/>
                  </a:rPr>
                  <a:t>1</a:t>
                </a:r>
                <a:r>
                  <a:rPr lang="ru-RU" sz="20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+mj-lt"/>
                  </a:rPr>
                  <a:t> и </a:t>
                </a:r>
                <a:r>
                  <a:rPr lang="en-US" sz="2000" dirty="0" smtClean="0">
                    <a:latin typeface="+mj-lt"/>
                    <a:cs typeface="Arial" panose="020B0604020202020204" pitchFamily="34" charset="0"/>
                  </a:rPr>
                  <a:t>x</a:t>
                </a:r>
                <a:r>
                  <a:rPr lang="ru-RU" sz="2000" baseline="-25000" dirty="0" smtClean="0">
                    <a:latin typeface="+mj-lt"/>
                    <a:cs typeface="Arial" panose="020B0604020202020204" pitchFamily="34" charset="0"/>
                  </a:rPr>
                  <a:t>2</a:t>
                </a:r>
                <a:r>
                  <a:rPr lang="ru-RU" sz="20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latin typeface="+mj-lt"/>
                  </a:rPr>
                  <a:t> </a:t>
                </a:r>
              </a:p>
              <a:p>
                <a:r>
                  <a:rPr lang="ru-RU" sz="2000" dirty="0" smtClean="0">
                    <a:latin typeface="+mj-lt"/>
                  </a:rPr>
                  <a:t>Тогда </a:t>
                </a:r>
                <a:r>
                  <a:rPr lang="en-US" sz="2000" dirty="0" smtClean="0">
                    <a:latin typeface="+mj-lt"/>
                    <a:cs typeface="Arial" panose="020B0604020202020204" pitchFamily="34" charset="0"/>
                  </a:rPr>
                  <a:t>x</a:t>
                </a:r>
                <a:r>
                  <a:rPr lang="ru-RU" sz="2000" baseline="-25000" dirty="0" smtClean="0">
                    <a:latin typeface="+mj-lt"/>
                    <a:cs typeface="Arial" panose="020B0604020202020204" pitchFamily="34" charset="0"/>
                  </a:rPr>
                  <a:t>1</a:t>
                </a:r>
                <a:r>
                  <a:rPr lang="ru-RU" sz="2000" dirty="0" smtClean="0">
                    <a:latin typeface="+mj-lt"/>
                  </a:rPr>
                  <a:t>+</a:t>
                </a:r>
                <a:r>
                  <a:rPr lang="en-US" sz="2000" dirty="0" smtClean="0">
                    <a:latin typeface="+mj-lt"/>
                    <a:cs typeface="Arial" panose="020B0604020202020204" pitchFamily="34" charset="0"/>
                  </a:rPr>
                  <a:t>x</a:t>
                </a:r>
                <a:r>
                  <a:rPr lang="ru-RU" sz="2000" baseline="-25000" dirty="0" smtClean="0">
                    <a:latin typeface="+mj-lt"/>
                    <a:cs typeface="Arial" panose="020B0604020202020204" pitchFamily="34" charset="0"/>
                  </a:rPr>
                  <a:t>2</a:t>
                </a:r>
                <a:r>
                  <a:rPr lang="ru-RU" sz="20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+mj-l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</a:rPr>
                      <m:t> </m:t>
                    </m:r>
                  </m:oMath>
                </a14:m>
                <a:endParaRPr lang="ru-RU" sz="2000" dirty="0" smtClean="0">
                  <a:latin typeface="+mj-lt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+mj-lt"/>
                    <a:cs typeface="Arial" panose="020B0604020202020204" pitchFamily="34" charset="0"/>
                  </a:rPr>
                  <a:t>x</a:t>
                </a:r>
                <a:r>
                  <a:rPr lang="ru-RU" sz="2000" baseline="-25000" dirty="0" smtClean="0">
                    <a:latin typeface="+mj-lt"/>
                    <a:cs typeface="Arial" panose="020B0604020202020204" pitchFamily="34" charset="0"/>
                  </a:rPr>
                  <a:t>1</a:t>
                </a:r>
                <a:r>
                  <a:rPr lang="ru-RU" sz="2000" dirty="0" smtClean="0">
                    <a:latin typeface="+mj-lt"/>
                  </a:rPr>
                  <a:t>*</a:t>
                </a:r>
                <a:r>
                  <a:rPr lang="en-US" sz="2000" dirty="0" smtClean="0">
                    <a:latin typeface="+mj-lt"/>
                    <a:cs typeface="Arial" panose="020B0604020202020204" pitchFamily="34" charset="0"/>
                  </a:rPr>
                  <a:t>x</a:t>
                </a:r>
                <a:r>
                  <a:rPr lang="ru-RU" sz="2000" baseline="-25000" dirty="0" smtClean="0">
                    <a:latin typeface="+mj-lt"/>
                    <a:cs typeface="Arial" panose="020B0604020202020204" pitchFamily="34" charset="0"/>
                  </a:rPr>
                  <a:t>2</a:t>
                </a:r>
                <a:r>
                  <a:rPr lang="ru-RU" sz="2000" dirty="0" smtClean="0"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+mj-lt"/>
                  </a:rPr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 smtClean="0"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</a:rPr>
                      <m:t> </m:t>
                    </m:r>
                  </m:oMath>
                </a14:m>
                <a:endParaRPr lang="ru-RU" sz="2000" dirty="0" smtClean="0">
                  <a:latin typeface="+mj-lt"/>
                </a:endParaRPr>
              </a:p>
              <a:p>
                <a:r>
                  <a:rPr lang="ru-RU" sz="2000" dirty="0" smtClean="0">
                    <a:latin typeface="+mj-lt"/>
                  </a:rPr>
                  <a:t>Получим следующее уравнение согласно обратной теореме Виета </a:t>
                </a:r>
              </a:p>
              <a:p>
                <a:r>
                  <a:rPr lang="en-US" sz="2000" dirty="0" smtClean="0">
                    <a:latin typeface="+mj-lt"/>
                  </a:rPr>
                  <a:t>x</a:t>
                </a:r>
                <a:r>
                  <a:rPr lang="ru-RU" sz="2000" baseline="30000" dirty="0" smtClean="0">
                    <a:latin typeface="+mj-lt"/>
                  </a:rPr>
                  <a:t>2</a:t>
                </a:r>
                <a:r>
                  <a:rPr lang="ru-RU" sz="2000" dirty="0" smtClean="0">
                    <a:latin typeface="+mj-lt"/>
                  </a:rPr>
                  <a:t>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+mj-lt"/>
                  </a:rPr>
                  <a:t>x</a:t>
                </a:r>
                <a:r>
                  <a:rPr lang="ru-RU" sz="2000" dirty="0" smtClean="0">
                    <a:latin typeface="+mj-lt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000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ru-RU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sz="2000" dirty="0" smtClean="0">
                    <a:latin typeface="+mj-lt"/>
                  </a:rPr>
                  <a:t>=0</a:t>
                </a:r>
                <a:endParaRPr lang="en-US" sz="2000" dirty="0" smtClean="0">
                  <a:latin typeface="+mj-lt"/>
                </a:endParaRPr>
              </a:p>
              <a:p>
                <a:r>
                  <a:rPr lang="ru-RU" sz="2000" dirty="0" smtClean="0">
                    <a:latin typeface="+mj-lt"/>
                  </a:rPr>
                  <a:t>Умножив обе части этого уравнения на 6, получим квадратное уравнение с целыми коэффициентами: </a:t>
                </a:r>
              </a:p>
              <a:p>
                <a:r>
                  <a:rPr lang="ru-RU" sz="2000" dirty="0" smtClean="0">
                    <a:latin typeface="+mj-lt"/>
                  </a:rPr>
                  <a:t>6</a:t>
                </a:r>
                <a:r>
                  <a:rPr lang="en-US" sz="2000" dirty="0" smtClean="0">
                    <a:latin typeface="+mj-lt"/>
                  </a:rPr>
                  <a:t>x</a:t>
                </a:r>
                <a:r>
                  <a:rPr lang="ru-RU" sz="2000" baseline="30000" dirty="0" smtClean="0">
                    <a:latin typeface="+mj-lt"/>
                  </a:rPr>
                  <a:t>2</a:t>
                </a:r>
                <a:r>
                  <a:rPr lang="ru-RU" sz="2000" dirty="0" smtClean="0">
                    <a:latin typeface="+mj-lt"/>
                  </a:rPr>
                  <a:t> – 7</a:t>
                </a:r>
                <a:r>
                  <a:rPr lang="en-US" sz="2000" dirty="0" smtClean="0">
                    <a:latin typeface="+mj-lt"/>
                  </a:rPr>
                  <a:t>x</a:t>
                </a:r>
                <a:r>
                  <a:rPr lang="ru-RU" sz="2000" dirty="0" smtClean="0">
                    <a:latin typeface="+mj-lt"/>
                  </a:rPr>
                  <a:t> + 2=0</a:t>
                </a: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982" y="2780928"/>
                <a:ext cx="6264696" cy="3378874"/>
              </a:xfrm>
              <a:prstGeom prst="rect">
                <a:avLst/>
              </a:prstGeom>
              <a:blipFill rotWithShape="1">
                <a:blip r:embed="rId3"/>
                <a:stretch>
                  <a:fillRect l="-1071" b="-23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5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34.8 </a:t>
            </a:r>
            <a:r>
              <a:rPr lang="ru-RU" sz="2400" dirty="0"/>
              <a:t>Число – </a:t>
            </a:r>
            <a:r>
              <a:rPr lang="ru-RU" sz="2400" dirty="0" smtClean="0"/>
              <a:t>2 является </a:t>
            </a:r>
            <a:r>
              <a:rPr lang="ru-RU" sz="2400" dirty="0"/>
              <a:t>корнем уравнения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x</a:t>
            </a:r>
            <a:r>
              <a:rPr lang="ru-RU" sz="2400" baseline="30000" dirty="0"/>
              <a:t>2</a:t>
            </a:r>
            <a:r>
              <a:rPr lang="en-US" sz="2400" baseline="30000" dirty="0"/>
              <a:t> </a:t>
            </a:r>
            <a:r>
              <a:rPr lang="ru-RU" sz="2400" dirty="0"/>
              <a:t>–</a:t>
            </a:r>
            <a:r>
              <a:rPr lang="en-US" sz="2400" dirty="0"/>
              <a:t> </a:t>
            </a:r>
            <a:r>
              <a:rPr lang="ru-RU" sz="2400" dirty="0" err="1" smtClean="0"/>
              <a:t>8</a:t>
            </a:r>
            <a:r>
              <a:rPr lang="en-US" sz="2400" dirty="0" smtClean="0"/>
              <a:t>x</a:t>
            </a:r>
            <a:r>
              <a:rPr lang="ru-RU" sz="2400" dirty="0" smtClean="0"/>
              <a:t> </a:t>
            </a:r>
            <a:r>
              <a:rPr lang="ru-RU" sz="2400" dirty="0"/>
              <a:t>+</a:t>
            </a:r>
            <a:r>
              <a:rPr lang="en-US" sz="2400" dirty="0"/>
              <a:t> q</a:t>
            </a:r>
            <a:r>
              <a:rPr lang="ru-RU" sz="2400" dirty="0" smtClean="0"/>
              <a:t>=0</a:t>
            </a:r>
            <a:r>
              <a:rPr lang="ru-RU" sz="2400" dirty="0"/>
              <a:t>. Найдите второй корень уравнения и значение параметра </a:t>
            </a:r>
            <a:r>
              <a:rPr lang="en-US" sz="2400" dirty="0"/>
              <a:t>q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276872"/>
            <a:ext cx="6196405" cy="3603812"/>
          </a:xfrm>
        </p:spPr>
        <p:txBody>
          <a:bodyPr>
            <a:normAutofit/>
          </a:bodyPr>
          <a:lstStyle/>
          <a:p>
            <a:r>
              <a:rPr lang="ru-RU" dirty="0" smtClean="0"/>
              <a:t>Пусть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/>
              <a:t>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–  корни данного уравнения, причем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/>
              <a:t>= – </a:t>
            </a:r>
            <a:r>
              <a:rPr lang="ru-RU" dirty="0" smtClean="0"/>
              <a:t>2</a:t>
            </a:r>
            <a:endParaRPr lang="ru-RU" dirty="0"/>
          </a:p>
          <a:p>
            <a:r>
              <a:rPr lang="ru-RU" dirty="0"/>
              <a:t>По теореме Виета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/>
              <a:t>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= </a:t>
            </a:r>
            <a:r>
              <a:rPr lang="ru-RU" dirty="0" smtClean="0"/>
              <a:t>8.</a:t>
            </a:r>
            <a:endParaRPr lang="ru-RU" dirty="0"/>
          </a:p>
          <a:p>
            <a:r>
              <a:rPr lang="ru-RU" dirty="0"/>
              <a:t>Тогда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= </a:t>
            </a:r>
            <a:r>
              <a:rPr lang="ru-RU" dirty="0" smtClean="0"/>
              <a:t>8 – (</a:t>
            </a:r>
            <a:r>
              <a:rPr lang="ru-RU" dirty="0"/>
              <a:t>– </a:t>
            </a:r>
            <a:r>
              <a:rPr lang="ru-RU" dirty="0" smtClean="0"/>
              <a:t>2) </a:t>
            </a:r>
            <a:r>
              <a:rPr lang="ru-RU" dirty="0"/>
              <a:t>= </a:t>
            </a:r>
            <a:r>
              <a:rPr lang="ru-RU" dirty="0" smtClean="0"/>
              <a:t>10</a:t>
            </a:r>
            <a:endParaRPr lang="ru-RU" dirty="0"/>
          </a:p>
          <a:p>
            <a:r>
              <a:rPr lang="en-US" dirty="0" smtClean="0"/>
              <a:t>q</a:t>
            </a:r>
            <a:r>
              <a:rPr lang="ru-RU" dirty="0" smtClean="0"/>
              <a:t> </a:t>
            </a:r>
            <a:r>
              <a:rPr lang="ru-RU" dirty="0"/>
              <a:t>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/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= </a:t>
            </a:r>
            <a:r>
              <a:rPr lang="ru-RU" dirty="0" smtClean="0"/>
              <a:t>80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12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34.15 Применяя теорему, обратную теореме Виета, решите уравнение: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564904"/>
            <a:ext cx="3024336" cy="23898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 – 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 2=0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 –</a:t>
            </a:r>
            <a:r>
              <a:rPr lang="ru-RU" dirty="0" smtClean="0"/>
              <a:t> 3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 18=0</a:t>
            </a:r>
            <a:endParaRPr lang="ru-RU" dirty="0"/>
          </a:p>
          <a:p>
            <a:pPr marL="457200" indent="-457200">
              <a:buFont typeface="+mj-lt"/>
              <a:buAutoNum type="arabicParenR"/>
            </a:pPr>
            <a:r>
              <a:rPr lang="ru-RU" dirty="0"/>
              <a:t>1</a:t>
            </a:r>
            <a:r>
              <a:rPr lang="ru-RU" dirty="0" smtClean="0"/>
              <a:t>6</a:t>
            </a:r>
            <a:r>
              <a:rPr lang="en-US" dirty="0" smtClean="0"/>
              <a:t>x</a:t>
            </a:r>
            <a:r>
              <a:rPr lang="ru-RU" baseline="30000" dirty="0"/>
              <a:t>2</a:t>
            </a:r>
            <a:r>
              <a:rPr lang="ru-RU" dirty="0"/>
              <a:t> – </a:t>
            </a:r>
            <a:r>
              <a:rPr lang="ru-RU" dirty="0" smtClean="0"/>
              <a:t>23</a:t>
            </a:r>
            <a:r>
              <a:rPr lang="en-US" dirty="0" smtClean="0"/>
              <a:t>x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dirty="0" smtClean="0"/>
              <a:t>7=0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44007" y="2465919"/>
            <a:ext cx="3180967" cy="18722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/>
              <a:t>= –1;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 smtClean="0"/>
              <a:t>= 2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/>
              <a:t>= 6;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 smtClean="0"/>
              <a:t>= – 3 </a:t>
            </a:r>
          </a:p>
          <a:p>
            <a:pPr marL="457200" indent="-457200">
              <a:buFont typeface="+mj-lt"/>
              <a:buAutoNum type="arabicParenR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 smtClean="0"/>
              <a:t>= 1;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dirty="0" smtClean="0"/>
              <a:t>= 7/16 </a:t>
            </a:r>
          </a:p>
        </p:txBody>
      </p:sp>
    </p:spTree>
    <p:extLst>
      <p:ext uri="{BB962C8B-B14F-4D97-AF65-F5344CB8AC3E}">
        <p14:creationId xmlns:p14="http://schemas.microsoft.com/office/powerpoint/2010/main" val="262314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Пример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Известно, что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ru-RU" dirty="0"/>
                  <a:t>и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/>
                  <a:t> – корни уравнения 2</a:t>
                </a:r>
                <a:r>
                  <a:rPr lang="en-US" dirty="0"/>
                  <a:t>x</a:t>
                </a:r>
                <a:r>
                  <a:rPr lang="ru-RU" baseline="30000" dirty="0"/>
                  <a:t>2</a:t>
                </a:r>
                <a:r>
                  <a:rPr lang="ru-RU" dirty="0"/>
                  <a:t> – 3</a:t>
                </a:r>
                <a:r>
                  <a:rPr lang="en-US" dirty="0"/>
                  <a:t>x</a:t>
                </a:r>
                <a:r>
                  <a:rPr lang="ru-RU" dirty="0"/>
                  <a:t> – 9=0. Не решая уравнение, найдите значение выражения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ru-RU" dirty="0"/>
              </a:p>
              <a:p>
                <a:r>
                  <a:rPr lang="ru-RU" dirty="0"/>
                  <a:t>По теореме Виета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ru-RU" dirty="0"/>
                  <a:t>+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/>
                  <a:t> = 3/2,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dirty="0"/>
                  <a:t>*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dirty="0"/>
                  <a:t>= - 9/2</a:t>
                </a:r>
              </a:p>
              <a:p>
                <a:r>
                  <a:rPr lang="ru-RU" dirty="0"/>
                  <a:t>Тогда имеем: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sz="20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ru-RU" sz="20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sz="20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ru-RU" sz="2000" dirty="0"/>
                  <a:t> =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sz="20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m:rPr>
                            <m:nor/>
                          </m:rPr>
                          <a:rPr lang="ru-RU" sz="2000" dirty="0"/>
                          <m:t>+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sz="20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sz="20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ru-RU" sz="2000" dirty="0"/>
                          <m:t>∗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ru-RU" sz="2000" baseline="-250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/>
                  <a:t> = 3/2:(-9/2) = -1/3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4" t="-1184" r="-8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95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34.12 Известно, что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dirty="0"/>
              <a:t>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/>
              <a:t> – корни уравнения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2</a:t>
            </a:r>
            <a:r>
              <a:rPr lang="en-US" sz="2400" dirty="0"/>
              <a:t>x</a:t>
            </a:r>
            <a:r>
              <a:rPr lang="ru-RU" sz="2400" baseline="30000" dirty="0"/>
              <a:t>2</a:t>
            </a:r>
            <a:r>
              <a:rPr lang="ru-RU" sz="2400" dirty="0"/>
              <a:t> – 7</a:t>
            </a:r>
            <a:r>
              <a:rPr lang="en-US" sz="2400" dirty="0"/>
              <a:t>x</a:t>
            </a:r>
            <a:r>
              <a:rPr lang="ru-RU" sz="2400" dirty="0"/>
              <a:t> – 13=0. Не решая уравнение, найдите значение выражения</a:t>
            </a:r>
            <a:br>
              <a:rPr lang="ru-RU" sz="2400" dirty="0"/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/>
              <a:t> –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/>
              <a:t> – 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564904"/>
            <a:ext cx="6196405" cy="210183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/>
              <a:t>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= 7/2, </a:t>
            </a:r>
            <a:endParaRPr lang="ru-RU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/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= – </a:t>
            </a:r>
            <a:r>
              <a:rPr lang="ru-RU" dirty="0" smtClean="0"/>
              <a:t>13/2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– 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/>
              <a:t> – 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=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– 4(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/>
              <a:t> 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) =             </a:t>
            </a:r>
          </a:p>
          <a:p>
            <a:pPr marL="0" indent="0">
              <a:buNone/>
            </a:pPr>
            <a:r>
              <a:rPr lang="ru-RU" dirty="0"/>
              <a:t>–13/2 – 4 * 7/2 = (–13 – 28)/2 = – 41/2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99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34.22 Известно, что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dirty="0"/>
              <a:t>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dirty="0"/>
              <a:t> – корни уравнения </a:t>
            </a:r>
            <a:br>
              <a:rPr lang="ru-RU" sz="2400" dirty="0"/>
            </a:br>
            <a:r>
              <a:rPr lang="en-US" sz="2400" dirty="0" smtClean="0"/>
              <a:t>x</a:t>
            </a:r>
            <a:r>
              <a:rPr lang="ru-RU" sz="2400" baseline="30000" dirty="0"/>
              <a:t>2</a:t>
            </a:r>
            <a:r>
              <a:rPr lang="ru-RU" sz="2400" dirty="0"/>
              <a:t> – </a:t>
            </a:r>
            <a:r>
              <a:rPr lang="ru-RU" sz="2400" dirty="0" smtClean="0"/>
              <a:t>9</a:t>
            </a:r>
            <a:r>
              <a:rPr lang="en-US" sz="2400" dirty="0" smtClean="0"/>
              <a:t>x</a:t>
            </a:r>
            <a:r>
              <a:rPr lang="ru-RU" sz="2400" dirty="0" smtClean="0"/>
              <a:t> + </a:t>
            </a:r>
            <a:r>
              <a:rPr lang="en-US" sz="2400" dirty="0" smtClean="0"/>
              <a:t>n</a:t>
            </a:r>
            <a:r>
              <a:rPr lang="ru-RU" sz="2400" dirty="0" smtClean="0"/>
              <a:t>=0</a:t>
            </a:r>
            <a:r>
              <a:rPr lang="ru-RU" sz="2400" dirty="0"/>
              <a:t>. Не решая уравнение, найдите значение </a:t>
            </a:r>
            <a:r>
              <a:rPr lang="ru-RU" sz="2400" dirty="0" smtClean="0"/>
              <a:t>выражения: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1" y="2119257"/>
            <a:ext cx="2316872" cy="1381751"/>
          </a:xfrm>
        </p:spPr>
        <p:txBody>
          <a:bodyPr/>
          <a:lstStyle/>
          <a:p>
            <a:r>
              <a:rPr lang="ru-RU" dirty="0" smtClean="0"/>
              <a:t>1) 1/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 smtClean="0"/>
              <a:t>+ 1/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ru-RU" dirty="0" smtClean="0"/>
              <a:t>2)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baseline="30000" dirty="0"/>
              <a:t>2</a:t>
            </a:r>
            <a:r>
              <a:rPr lang="ru-RU" baseline="-25000" dirty="0"/>
              <a:t> </a:t>
            </a:r>
            <a:r>
              <a:rPr lang="ru-RU" dirty="0"/>
              <a:t>+ 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baseline="30000" dirty="0"/>
              <a:t>2</a:t>
            </a:r>
            <a:endParaRPr lang="ru-RU" dirty="0"/>
          </a:p>
          <a:p>
            <a:r>
              <a:rPr lang="ru-RU" dirty="0" smtClean="0"/>
              <a:t>3)</a:t>
            </a:r>
            <a:r>
              <a:rPr lang="ru-RU" dirty="0"/>
              <a:t> (</a:t>
            </a:r>
            <a:r>
              <a:rPr lang="en-US" dirty="0"/>
              <a:t>x</a:t>
            </a:r>
            <a:r>
              <a:rPr lang="ru-RU" baseline="-25000" dirty="0"/>
              <a:t>1 </a:t>
            </a:r>
            <a:r>
              <a:rPr lang="ru-RU" dirty="0"/>
              <a:t>- </a:t>
            </a:r>
            <a:r>
              <a:rPr lang="en-US" dirty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  <a:r>
              <a:rPr lang="ru-RU" baseline="30000" dirty="0" smtClean="0"/>
              <a:t>2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427984" y="2132856"/>
            <a:ext cx="3744416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По теореме Виета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/>
              <a:t>+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= </a:t>
            </a:r>
            <a:r>
              <a:rPr lang="ru-RU" dirty="0" smtClean="0"/>
              <a:t>9, </a:t>
            </a:r>
            <a:endParaRPr lang="ru-RU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dirty="0"/>
              <a:t>*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= </a:t>
            </a:r>
            <a:r>
              <a:rPr lang="ru-RU" dirty="0" smtClean="0"/>
              <a:t>6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2"/>
              <p:cNvSpPr txBox="1">
                <a:spLocks/>
              </p:cNvSpPr>
              <p:nvPr/>
            </p:nvSpPr>
            <p:spPr>
              <a:xfrm>
                <a:off x="971600" y="3645024"/>
                <a:ext cx="7344816" cy="2448272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4592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116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7432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089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dirty="0" smtClean="0"/>
                  <a:t>1) </a:t>
                </a:r>
                <a:r>
                  <a:rPr lang="ru-RU" dirty="0"/>
                  <a:t>1/</a:t>
                </a:r>
                <a:r>
                  <a:rPr lang="en-US" dirty="0"/>
                  <a:t>x</a:t>
                </a:r>
                <a:r>
                  <a:rPr lang="ru-RU" baseline="-25000" dirty="0"/>
                  <a:t>1 </a:t>
                </a:r>
                <a:r>
                  <a:rPr lang="ru-RU" dirty="0"/>
                  <a:t>+ 1/</a:t>
                </a:r>
                <a:r>
                  <a:rPr lang="en-US" dirty="0"/>
                  <a:t>x</a:t>
                </a:r>
                <a:r>
                  <a:rPr lang="ru-RU" baseline="-25000" dirty="0"/>
                  <a:t>2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1+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1</m:t>
                        </m:r>
                        <m:r>
                          <a:rPr lang="ru-RU" i="1">
                            <a:latin typeface="Cambria Math"/>
                          </a:rPr>
                          <m:t>𝑥</m:t>
                        </m:r>
                        <m:r>
                          <a:rPr lang="ru-RU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/>
              </a:p>
              <a:p>
                <a:r>
                  <a:rPr lang="ru-RU" dirty="0" smtClean="0"/>
                  <a:t>2) </a:t>
                </a:r>
                <a:r>
                  <a:rPr lang="en-US" dirty="0"/>
                  <a:t>x</a:t>
                </a:r>
                <a:r>
                  <a:rPr lang="ru-RU" baseline="-25000" dirty="0"/>
                  <a:t>1</a:t>
                </a:r>
                <a:r>
                  <a:rPr lang="ru-RU" baseline="30000" dirty="0"/>
                  <a:t>2</a:t>
                </a:r>
                <a:r>
                  <a:rPr lang="ru-RU" baseline="-25000" dirty="0"/>
                  <a:t> </a:t>
                </a:r>
                <a:r>
                  <a:rPr lang="ru-RU" dirty="0"/>
                  <a:t>+ </a:t>
                </a:r>
                <a:r>
                  <a:rPr lang="en-US" dirty="0"/>
                  <a:t>x</a:t>
                </a:r>
                <a:r>
                  <a:rPr lang="ru-RU" baseline="-25000" dirty="0"/>
                  <a:t>2</a:t>
                </a:r>
                <a:r>
                  <a:rPr lang="ru-RU" baseline="30000" dirty="0"/>
                  <a:t>2</a:t>
                </a:r>
                <a:r>
                  <a:rPr lang="en-US" dirty="0"/>
                  <a:t> = x</a:t>
                </a:r>
                <a:r>
                  <a:rPr lang="en-US" baseline="-25000" dirty="0"/>
                  <a:t>1</a:t>
                </a:r>
                <a:r>
                  <a:rPr lang="en-US" baseline="30000" dirty="0"/>
                  <a:t>2</a:t>
                </a:r>
                <a:r>
                  <a:rPr lang="en-US" dirty="0"/>
                  <a:t>+2x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+x</a:t>
                </a:r>
                <a:r>
                  <a:rPr lang="en-US" baseline="-25000" dirty="0"/>
                  <a:t>2</a:t>
                </a:r>
                <a:r>
                  <a:rPr lang="en-US" baseline="30000" dirty="0"/>
                  <a:t>2</a:t>
                </a:r>
                <a:r>
                  <a:rPr lang="en-US" dirty="0"/>
                  <a:t> -2x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= (x</a:t>
                </a:r>
                <a:r>
                  <a:rPr lang="en-US" baseline="-25000" dirty="0"/>
                  <a:t>1</a:t>
                </a:r>
                <a:r>
                  <a:rPr lang="en-US" dirty="0"/>
                  <a:t>+x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-2x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= 9</a:t>
                </a:r>
                <a:r>
                  <a:rPr lang="en-US" baseline="30000" dirty="0"/>
                  <a:t>2</a:t>
                </a:r>
                <a:r>
                  <a:rPr lang="en-US" dirty="0"/>
                  <a:t> – 2*6= 81-12= 69</a:t>
                </a:r>
                <a:endParaRPr lang="ru-RU" dirty="0"/>
              </a:p>
              <a:p>
                <a:r>
                  <a:rPr lang="ru-RU" dirty="0" smtClean="0"/>
                  <a:t>3) </a:t>
                </a:r>
                <a:r>
                  <a:rPr lang="en-US" dirty="0"/>
                  <a:t>(x</a:t>
                </a:r>
                <a:r>
                  <a:rPr lang="en-US" baseline="-25000" dirty="0"/>
                  <a:t>1 </a:t>
                </a:r>
                <a:r>
                  <a:rPr lang="en-US" dirty="0"/>
                  <a:t>- x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:r>
                  <a:rPr lang="en-US" baseline="30000" dirty="0"/>
                  <a:t>2</a:t>
                </a:r>
                <a:r>
                  <a:rPr lang="en-US" dirty="0"/>
                  <a:t> = x</a:t>
                </a:r>
                <a:r>
                  <a:rPr lang="en-US" baseline="-25000" dirty="0"/>
                  <a:t>1</a:t>
                </a:r>
                <a:r>
                  <a:rPr lang="en-US" baseline="30000" dirty="0"/>
                  <a:t>2</a:t>
                </a:r>
                <a:r>
                  <a:rPr lang="en-US" dirty="0"/>
                  <a:t>-2x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+x</a:t>
                </a:r>
                <a:r>
                  <a:rPr lang="en-US" baseline="-25000" dirty="0"/>
                  <a:t>2</a:t>
                </a:r>
                <a:r>
                  <a:rPr lang="en-US" baseline="30000" dirty="0"/>
                  <a:t>2</a:t>
                </a:r>
                <a:r>
                  <a:rPr lang="en-US" dirty="0"/>
                  <a:t> = x</a:t>
                </a:r>
                <a:r>
                  <a:rPr lang="en-US" baseline="-25000" dirty="0"/>
                  <a:t>1</a:t>
                </a:r>
                <a:r>
                  <a:rPr lang="en-US" baseline="30000" dirty="0"/>
                  <a:t>2</a:t>
                </a:r>
                <a:r>
                  <a:rPr lang="en-US" dirty="0"/>
                  <a:t>+2x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+x</a:t>
                </a:r>
                <a:r>
                  <a:rPr lang="en-US" baseline="-25000" dirty="0"/>
                  <a:t>2</a:t>
                </a:r>
                <a:r>
                  <a:rPr lang="en-US" baseline="30000" dirty="0"/>
                  <a:t>2</a:t>
                </a:r>
                <a:r>
                  <a:rPr lang="en-US" dirty="0"/>
                  <a:t> -4x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</a:t>
                </a:r>
                <a:r>
                  <a:rPr lang="en-US" dirty="0"/>
                  <a:t> = (x</a:t>
                </a:r>
                <a:r>
                  <a:rPr lang="en-US" baseline="-25000" dirty="0"/>
                  <a:t>1</a:t>
                </a:r>
                <a:r>
                  <a:rPr lang="en-US" dirty="0"/>
                  <a:t>+x</a:t>
                </a:r>
                <a:r>
                  <a:rPr lang="en-US" baseline="-25000" dirty="0"/>
                  <a:t>2</a:t>
                </a:r>
                <a:r>
                  <a:rPr lang="en-US" dirty="0"/>
                  <a:t>)</a:t>
                </a:r>
                <a:r>
                  <a:rPr lang="en-US" baseline="30000" dirty="0"/>
                  <a:t>2 </a:t>
                </a:r>
                <a:r>
                  <a:rPr lang="en-US" dirty="0"/>
                  <a:t>-4x</a:t>
                </a:r>
                <a:r>
                  <a:rPr lang="en-US" baseline="-25000" dirty="0"/>
                  <a:t>1</a:t>
                </a:r>
                <a:r>
                  <a:rPr lang="en-US" dirty="0"/>
                  <a:t>x</a:t>
                </a:r>
                <a:r>
                  <a:rPr lang="en-US" baseline="-25000" dirty="0"/>
                  <a:t>2 </a:t>
                </a:r>
                <a:r>
                  <a:rPr lang="en-US" dirty="0"/>
                  <a:t>= 9</a:t>
                </a:r>
                <a:r>
                  <a:rPr lang="en-US" baseline="30000" dirty="0"/>
                  <a:t>2</a:t>
                </a:r>
                <a:r>
                  <a:rPr lang="en-US" dirty="0"/>
                  <a:t> – 4*6=81-24=57</a:t>
                </a:r>
                <a:endParaRPr lang="ru-RU" dirty="0"/>
              </a:p>
            </p:txBody>
          </p:sp>
        </mc:Choice>
        <mc:Fallback xmlns="">
          <p:sp>
            <p:nvSpPr>
              <p:cNvPr id="5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3645024"/>
                <a:ext cx="7344816" cy="2448272"/>
              </a:xfrm>
              <a:prstGeom prst="rect">
                <a:avLst/>
              </a:prstGeom>
              <a:blipFill rotWithShape="1">
                <a:blip r:embed="rId2"/>
                <a:stretch>
                  <a:fillRect l="-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21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99592" y="1628800"/>
            <a:ext cx="7344816" cy="3603812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вариант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ru-RU" dirty="0" smtClean="0"/>
              <a:t>=</a:t>
            </a:r>
          </a:p>
          <a:p>
            <a:r>
              <a:rPr lang="en-US" dirty="0" smtClean="0"/>
              <a:t>=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(x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)=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 </a:t>
            </a:r>
            <a:r>
              <a:rPr lang="en-US" dirty="0"/>
              <a:t>((x</a:t>
            </a:r>
            <a:r>
              <a:rPr lang="en-US" baseline="-25000" dirty="0"/>
              <a:t>1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-2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-25000" dirty="0"/>
              <a:t> </a:t>
            </a:r>
            <a:r>
              <a:rPr lang="en-US" dirty="0"/>
              <a:t>= 6(9</a:t>
            </a:r>
            <a:r>
              <a:rPr lang="en-US" baseline="30000" dirty="0"/>
              <a:t>2</a:t>
            </a:r>
            <a:r>
              <a:rPr lang="en-US" dirty="0"/>
              <a:t> -2*6) = 6*69 = 414</a:t>
            </a:r>
            <a:endParaRPr lang="ru-RU" dirty="0"/>
          </a:p>
          <a:p>
            <a:endParaRPr lang="ru-RU" dirty="0"/>
          </a:p>
          <a:p>
            <a:r>
              <a:rPr lang="en-US" dirty="0" smtClean="0"/>
              <a:t>2</a:t>
            </a:r>
            <a:r>
              <a:rPr lang="ru-RU" dirty="0" smtClean="0"/>
              <a:t> вариант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baseline="30000" dirty="0"/>
              <a:t>3</a:t>
            </a:r>
            <a:r>
              <a:rPr lang="en-US" baseline="-25000" dirty="0"/>
              <a:t> </a:t>
            </a:r>
            <a:r>
              <a:rPr lang="en-US" dirty="0"/>
              <a:t>+ x</a:t>
            </a:r>
            <a:r>
              <a:rPr lang="en-US" baseline="-25000" dirty="0"/>
              <a:t>2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ru-RU" dirty="0" smtClean="0"/>
              <a:t>=</a:t>
            </a:r>
          </a:p>
          <a:p>
            <a:r>
              <a:rPr lang="en-US" dirty="0" smtClean="0"/>
              <a:t>= 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dirty="0"/>
              <a:t>)( x</a:t>
            </a:r>
            <a:r>
              <a:rPr lang="en-US" baseline="-25000" dirty="0"/>
              <a:t>1</a:t>
            </a:r>
            <a:r>
              <a:rPr lang="en-US" baseline="30000" dirty="0"/>
              <a:t>2</a:t>
            </a:r>
            <a:r>
              <a:rPr lang="en-US" dirty="0"/>
              <a:t> -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baseline="30000" dirty="0"/>
              <a:t>2</a:t>
            </a:r>
            <a:r>
              <a:rPr lang="en-US" dirty="0"/>
              <a:t>) = (x</a:t>
            </a:r>
            <a:r>
              <a:rPr lang="en-US" baseline="-25000" dirty="0"/>
              <a:t>1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dirty="0"/>
              <a:t>)((x</a:t>
            </a:r>
            <a:r>
              <a:rPr lang="en-US" baseline="-25000" dirty="0"/>
              <a:t>1</a:t>
            </a:r>
            <a:r>
              <a:rPr lang="en-US" dirty="0"/>
              <a:t>+x</a:t>
            </a:r>
            <a:r>
              <a:rPr lang="en-US" baseline="-25000" dirty="0"/>
              <a:t>2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-3x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) = 9(9</a:t>
            </a:r>
            <a:r>
              <a:rPr lang="en-US" baseline="30000" dirty="0"/>
              <a:t>2</a:t>
            </a:r>
            <a:r>
              <a:rPr lang="en-US" dirty="0"/>
              <a:t> -3*6) = 9(81-18) = 9*63 = 567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7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65245" cy="1202485"/>
          </a:xfrm>
        </p:spPr>
        <p:txBody>
          <a:bodyPr/>
          <a:lstStyle/>
          <a:p>
            <a:pPr algn="l"/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Пример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484784"/>
            <a:ext cx="7416824" cy="46085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Составьте квадратное уравнение, корни которого </a:t>
            </a:r>
          </a:p>
          <a:p>
            <a:pPr marL="0" indent="0">
              <a:buNone/>
            </a:pPr>
            <a:r>
              <a:rPr lang="ru-RU" dirty="0" smtClean="0"/>
              <a:t>на 4 больше соответствующих корней уравнения 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 </a:t>
            </a:r>
            <a:r>
              <a:rPr lang="ru-RU" dirty="0" smtClean="0"/>
              <a:t>+6</a:t>
            </a:r>
            <a:r>
              <a:rPr lang="en-US" dirty="0" smtClean="0"/>
              <a:t>x</a:t>
            </a:r>
            <a:r>
              <a:rPr lang="ru-RU" dirty="0" smtClean="0"/>
              <a:t>– 14=0</a:t>
            </a:r>
          </a:p>
          <a:p>
            <a:r>
              <a:rPr lang="ru-RU" dirty="0" smtClean="0"/>
              <a:t>Пусть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/>
              <a:t>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 – корни </a:t>
            </a:r>
            <a:r>
              <a:rPr lang="ru-RU" dirty="0" smtClean="0"/>
              <a:t>данного уравнения, </a:t>
            </a:r>
            <a:r>
              <a:rPr lang="en-US" dirty="0"/>
              <a:t>x</a:t>
            </a:r>
            <a:r>
              <a:rPr lang="ru-RU" baseline="-25000" dirty="0" smtClean="0"/>
              <a:t>1</a:t>
            </a:r>
            <a:r>
              <a:rPr lang="en-US" b="1" baseline="30000" dirty="0" smtClean="0"/>
              <a:t>’ </a:t>
            </a:r>
            <a:r>
              <a:rPr lang="ru-RU" dirty="0" smtClean="0"/>
              <a:t>и </a:t>
            </a:r>
            <a:r>
              <a:rPr lang="en-US" dirty="0"/>
              <a:t>x</a:t>
            </a:r>
            <a:r>
              <a:rPr lang="ru-RU" baseline="-25000" dirty="0" smtClean="0"/>
              <a:t>2</a:t>
            </a:r>
            <a:r>
              <a:rPr lang="en-US" b="1" baseline="30000" dirty="0" smtClean="0"/>
              <a:t>’</a:t>
            </a:r>
            <a:r>
              <a:rPr lang="ru-RU" dirty="0" smtClean="0"/>
              <a:t> </a:t>
            </a:r>
            <a:r>
              <a:rPr lang="ru-RU" dirty="0"/>
              <a:t>– корни </a:t>
            </a:r>
            <a:r>
              <a:rPr lang="ru-RU" dirty="0" smtClean="0"/>
              <a:t>искомого уравнения.</a:t>
            </a:r>
          </a:p>
          <a:p>
            <a:r>
              <a:rPr lang="ru-RU" dirty="0" smtClean="0"/>
              <a:t>По условию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baseline="30000" dirty="0"/>
              <a:t>’</a:t>
            </a:r>
            <a:r>
              <a:rPr lang="ru-RU" dirty="0"/>
              <a:t>=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+4, 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baseline="30000" dirty="0"/>
              <a:t>’</a:t>
            </a:r>
            <a:r>
              <a:rPr lang="ru-RU" dirty="0"/>
              <a:t>= </a:t>
            </a:r>
            <a:r>
              <a:rPr lang="en-US" dirty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+4</a:t>
            </a:r>
          </a:p>
          <a:p>
            <a:r>
              <a:rPr lang="ru-RU" dirty="0"/>
              <a:t>По теореме Виета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+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=-6; 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*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=-14</a:t>
            </a:r>
          </a:p>
          <a:p>
            <a:r>
              <a:rPr lang="ru-RU" dirty="0"/>
              <a:t>Тогда имеем: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baseline="30000" dirty="0"/>
              <a:t>’</a:t>
            </a:r>
            <a:r>
              <a:rPr lang="ru-RU" dirty="0"/>
              <a:t>+ 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baseline="30000" dirty="0"/>
              <a:t>’</a:t>
            </a:r>
            <a:r>
              <a:rPr lang="ru-RU" dirty="0"/>
              <a:t> =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+4+ 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+4 = (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+ 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)+8=-6+8=2</a:t>
            </a:r>
          </a:p>
          <a:p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baseline="30000" dirty="0"/>
              <a:t>’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baseline="30000" dirty="0"/>
              <a:t>’</a:t>
            </a:r>
            <a:r>
              <a:rPr lang="ru-RU" dirty="0"/>
              <a:t>= (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+4)(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+4) = 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 +4(</a:t>
            </a:r>
            <a:r>
              <a:rPr lang="en-US" dirty="0"/>
              <a:t>x</a:t>
            </a:r>
            <a:r>
              <a:rPr lang="ru-RU" baseline="-25000" dirty="0"/>
              <a:t>1</a:t>
            </a:r>
            <a:r>
              <a:rPr lang="ru-RU" dirty="0"/>
              <a:t>+ </a:t>
            </a:r>
            <a:r>
              <a:rPr lang="en-US" dirty="0"/>
              <a:t>x</a:t>
            </a:r>
            <a:r>
              <a:rPr lang="ru-RU" baseline="-25000" dirty="0"/>
              <a:t>2</a:t>
            </a:r>
            <a:r>
              <a:rPr lang="ru-RU" dirty="0"/>
              <a:t>) +16=-14+4*(-6)+16=-22</a:t>
            </a:r>
          </a:p>
          <a:p>
            <a:r>
              <a:rPr lang="ru-RU" dirty="0"/>
              <a:t>Следовательно, по теореме, обратной теореме Виета, искомым является уравнение </a:t>
            </a:r>
            <a:r>
              <a:rPr lang="en-US" dirty="0"/>
              <a:t>x</a:t>
            </a:r>
            <a:r>
              <a:rPr lang="ru-RU" baseline="30000" dirty="0"/>
              <a:t>2</a:t>
            </a:r>
            <a:r>
              <a:rPr lang="ru-RU" dirty="0"/>
              <a:t>-2</a:t>
            </a:r>
            <a:r>
              <a:rPr lang="en-US" dirty="0"/>
              <a:t>x</a:t>
            </a:r>
            <a:r>
              <a:rPr lang="ru-RU" dirty="0"/>
              <a:t>-22=0</a:t>
            </a: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754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117</TotalTime>
  <Words>1114</Words>
  <Application>Microsoft Office PowerPoint</Application>
  <PresentationFormat>Экран (4:3)</PresentationFormat>
  <Paragraphs>123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Презентация PowerPoint</vt:lpstr>
      <vt:lpstr>34.7 Составьте квадратное уравнение с целыми коэффициентами, корни которого равны</vt:lpstr>
      <vt:lpstr>34.8 Число – 2 является корнем уравнения  x2 – 8x + q=0. Найдите второй корень уравнения и значение параметра q.</vt:lpstr>
      <vt:lpstr>34.15 Применяя теорему, обратную теореме Виета, решите уравнение:</vt:lpstr>
      <vt:lpstr>Пример 1</vt:lpstr>
      <vt:lpstr>34.12 Известно, что x1 и x2 – корни уравнения  2x2 – 7x – 13=0. Не решая уравнение, найдите значение выражения x1x2 – 4x1 – 4x2</vt:lpstr>
      <vt:lpstr>34.22 Известно, что x1 и x2 – корни уравнения  x2 – 9x + n=0. Не решая уравнение, найдите значение выражения:  </vt:lpstr>
      <vt:lpstr>Презентация PowerPoint</vt:lpstr>
      <vt:lpstr>Пример 2</vt:lpstr>
      <vt:lpstr>34.24Составьте квадратное уравнение, корни которого на 2 меньше соответствующих корней уравнения x2 +8x–3=0 </vt:lpstr>
      <vt:lpstr>34.26Составьте квадратное уравнение, корни которого в 3 раза больше соответствующих корней уравнения 2x2 -14x+9=0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февраля Классная работа</dc:title>
  <dc:creator>RePack by Diakov</dc:creator>
  <cp:lastModifiedBy>RePack by Diakov</cp:lastModifiedBy>
  <cp:revision>13</cp:revision>
  <dcterms:created xsi:type="dcterms:W3CDTF">2020-02-15T13:17:09Z</dcterms:created>
  <dcterms:modified xsi:type="dcterms:W3CDTF">2020-02-21T15:41:29Z</dcterms:modified>
</cp:coreProperties>
</file>