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84" r:id="rId7"/>
    <p:sldId id="262" r:id="rId8"/>
    <p:sldId id="285" r:id="rId9"/>
    <p:sldId id="290" r:id="rId10"/>
    <p:sldId id="264" r:id="rId11"/>
    <p:sldId id="258" r:id="rId12"/>
    <p:sldId id="291" r:id="rId13"/>
    <p:sldId id="272" r:id="rId14"/>
    <p:sldId id="273" r:id="rId15"/>
    <p:sldId id="275" r:id="rId16"/>
    <p:sldId id="274" r:id="rId17"/>
    <p:sldId id="276" r:id="rId18"/>
    <p:sldId id="279" r:id="rId19"/>
    <p:sldId id="280" r:id="rId20"/>
    <p:sldId id="282" r:id="rId21"/>
    <p:sldId id="283" r:id="rId22"/>
    <p:sldId id="281" r:id="rId23"/>
    <p:sldId id="292" r:id="rId24"/>
    <p:sldId id="288" r:id="rId25"/>
    <p:sldId id="287" r:id="rId26"/>
    <p:sldId id="289" r:id="rId27"/>
    <p:sldId id="270" r:id="rId28"/>
    <p:sldId id="26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107C"/>
    <a:srgbClr val="FF964F"/>
    <a:srgbClr val="FFFF29"/>
    <a:srgbClr val="53FF1D"/>
    <a:srgbClr val="00CC99"/>
    <a:srgbClr val="66FF33"/>
    <a:srgbClr val="F2A16A"/>
    <a:srgbClr val="3BC372"/>
    <a:srgbClr val="D60093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10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1EF3-BC4D-4AD7-832E-B779F148D34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801E-1A77-4C4C-9867-5C398BAA8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66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1EF3-BC4D-4AD7-832E-B779F148D34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801E-1A77-4C4C-9867-5C398BAA8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412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1EF3-BC4D-4AD7-832E-B779F148D34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801E-1A77-4C4C-9867-5C398BAA8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096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1EF3-BC4D-4AD7-832E-B779F148D34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801E-1A77-4C4C-9867-5C398BAA8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1EF3-BC4D-4AD7-832E-B779F148D34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801E-1A77-4C4C-9867-5C398BAA8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61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1EF3-BC4D-4AD7-832E-B779F148D34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801E-1A77-4C4C-9867-5C398BAA8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81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1EF3-BC4D-4AD7-832E-B779F148D34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801E-1A77-4C4C-9867-5C398BAA8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387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1EF3-BC4D-4AD7-832E-B779F148D34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801E-1A77-4C4C-9867-5C398BAA8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556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1EF3-BC4D-4AD7-832E-B779F148D34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801E-1A77-4C4C-9867-5C398BAA8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8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1EF3-BC4D-4AD7-832E-B779F148D34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801E-1A77-4C4C-9867-5C398BAA8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89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1EF3-BC4D-4AD7-832E-B779F148D34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801E-1A77-4C4C-9867-5C398BAA8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56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91EF3-BC4D-4AD7-832E-B779F148D34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C801E-1A77-4C4C-9867-5C398BAA8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32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0849" y="874905"/>
            <a:ext cx="56973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600" b="1" cap="none" spc="0" dirty="0" smtClean="0">
                <a:ln/>
                <a:solidFill>
                  <a:srgbClr val="FFFF00"/>
                </a:solidFill>
                <a:effectLst/>
                <a:latin typeface="Bookman Old Style" panose="02050604050505020204" pitchFamily="18" charset="0"/>
              </a:rPr>
              <a:t>БУТЕРБРОД</a:t>
            </a:r>
            <a:endParaRPr lang="ru-RU" sz="6600" b="1" cap="none" spc="0" dirty="0">
              <a:ln/>
              <a:solidFill>
                <a:srgbClr val="FFFF00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7901" y="1984602"/>
            <a:ext cx="92982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игра, направленная на развитие внимания, навыков произвольной регуляции деятельности, речевого 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программирования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08978">
            <a:off x="411137" y="3315321"/>
            <a:ext cx="5224767" cy="293893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323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314" y="824128"/>
            <a:ext cx="108142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 </a:t>
            </a:r>
            <a:r>
              <a:rPr lang="ru-RU" sz="3200" dirty="0" smtClean="0">
                <a:solidFill>
                  <a:srgbClr val="FFFF29"/>
                </a:solidFill>
                <a:latin typeface="Bookman Old Style" panose="02050604050505020204" pitchFamily="18" charset="0"/>
              </a:rPr>
              <a:t>случае ошибки </a:t>
            </a:r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ведущий может </a:t>
            </a:r>
          </a:p>
          <a:p>
            <a:pPr marL="457200" indent="-457200" algn="just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либо обозначить её заранее оговоренным сигналом (например, определённым ритмом, отстукиваемым карандашом по столу), </a:t>
            </a:r>
          </a:p>
          <a:p>
            <a:pPr marL="457200" indent="-457200" algn="just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либо уже после того, как задание выполнено, обозначить, в каком участке допущена ошибка (например, между нижним и средним куском хлеба), </a:t>
            </a:r>
          </a:p>
          <a:p>
            <a:pPr marL="457200" indent="-457200" algn="just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либо же просто назвать количество допущенных игроком ошибок и предложить самостоятельно найти и исправить их.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4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708" y="281400"/>
            <a:ext cx="1065634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При работе в мини-группе можно также использовать устную форму – в этом случае один игрок перекодирует план-схему в устные инструкции, по которым второй игрок готовит бутерброд.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Некоторые задания предполагают учёт пространственного расположения элементов. Например, </a:t>
            </a:r>
            <a:r>
              <a:rPr lang="ru-RU" sz="3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треугольный кусочек сыра слева, а квадратный – справа. На треугольный кусок нужно положить овальный кусок колбасы, а на квадратный – круглый кусок огурца.</a:t>
            </a:r>
            <a:endParaRPr lang="ru-RU" sz="3200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2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2308" y="1481550"/>
            <a:ext cx="94561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Этот вариант можно обыграть как приготовление бутерброда по книге рецептов или (во втором случае) приготовление бутерброда поваром и его помощником по интернет-заказу привередливого клиента (гурмана).</a:t>
            </a:r>
            <a:endParaRPr lang="ru-RU" sz="3200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65306" y="1072613"/>
            <a:ext cx="1447504" cy="887904"/>
          </a:xfrm>
          <a:prstGeom prst="roundRect">
            <a:avLst>
              <a:gd name="adj" fmla="val 47059"/>
            </a:avLst>
          </a:pr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 rot="11467326">
            <a:off x="2014157" y="5137279"/>
            <a:ext cx="1294068" cy="983749"/>
          </a:xfrm>
          <a:prstGeom prst="cloud">
            <a:avLst/>
          </a:prstGeom>
          <a:solidFill>
            <a:srgbClr val="53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8208235" y="2914368"/>
            <a:ext cx="1015021" cy="1012736"/>
          </a:xfrm>
          <a:prstGeom prst="rtTriangle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5088" y="2512175"/>
            <a:ext cx="878937" cy="929602"/>
          </a:xfrm>
          <a:prstGeom prst="rect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055196" y="3810293"/>
            <a:ext cx="1058719" cy="1066114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123042" y="4299494"/>
            <a:ext cx="1100214" cy="1054978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CC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4032" y="383377"/>
            <a:ext cx="439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Бутерброд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8572" y="1230445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6774" y="2700268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8572" y="4050963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8572" y="5447714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4.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1956" y="1974792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1956" y="3228049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6.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1956" y="4481827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7.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2227" y="2563615"/>
            <a:ext cx="10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×2</a:t>
            </a:r>
            <a:endParaRPr lang="ru-RU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23256" y="2989211"/>
            <a:ext cx="10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×3</a:t>
            </a:r>
            <a:endParaRPr lang="ru-RU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24025" y="3909145"/>
            <a:ext cx="10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×2</a:t>
            </a:r>
            <a:endParaRPr lang="ru-RU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102067" y="1815220"/>
            <a:ext cx="1447504" cy="887904"/>
          </a:xfrm>
          <a:prstGeom prst="roundRect">
            <a:avLst>
              <a:gd name="adj" fmla="val 47059"/>
            </a:avLst>
          </a:pr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9223256" y="4301995"/>
            <a:ext cx="10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×2</a:t>
            </a:r>
            <a:endParaRPr lang="ru-RU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6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54032" y="383377"/>
            <a:ext cx="439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Бутерброд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100" y="114929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100" y="256058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100" y="3968892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100" y="5326067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4.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95080" y="114929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95080" y="255550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6.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5080" y="3940787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7.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5080" y="5326067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8.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34454" y="1008770"/>
            <a:ext cx="1447504" cy="887904"/>
          </a:xfrm>
          <a:prstGeom prst="roundRect">
            <a:avLst>
              <a:gd name="adj" fmla="val 47059"/>
            </a:avLst>
          </a:pr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 rot="11467326">
            <a:off x="2098202" y="2356019"/>
            <a:ext cx="1294068" cy="983749"/>
          </a:xfrm>
          <a:prstGeom prst="cloud">
            <a:avLst/>
          </a:prstGeom>
          <a:solidFill>
            <a:srgbClr val="53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ый треугольник 23"/>
          <p:cNvSpPr/>
          <p:nvPr/>
        </p:nvSpPr>
        <p:spPr>
          <a:xfrm>
            <a:off x="3381958" y="3726806"/>
            <a:ext cx="1015021" cy="1012736"/>
          </a:xfrm>
          <a:prstGeom prst="rtTriangle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17655" y="3768373"/>
            <a:ext cx="878937" cy="929602"/>
          </a:xfrm>
          <a:prstGeom prst="rect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5400000">
            <a:off x="1940932" y="5114659"/>
            <a:ext cx="1270964" cy="840356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140298" y="2389229"/>
            <a:ext cx="1058719" cy="1066114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9138970" y="5036632"/>
            <a:ext cx="1100214" cy="1054978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CC9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12790" y="5176144"/>
            <a:ext cx="10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×2</a:t>
            </a:r>
            <a:endParaRPr lang="ru-RU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12829" y="5156789"/>
            <a:ext cx="10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×2</a:t>
            </a:r>
            <a:endParaRPr lang="ru-RU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965325" y="1149296"/>
            <a:ext cx="1447504" cy="887904"/>
          </a:xfrm>
          <a:prstGeom prst="roundRect">
            <a:avLst>
              <a:gd name="adj" fmla="val 47059"/>
            </a:avLst>
          </a:pr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412829" y="3940787"/>
            <a:ext cx="10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×2</a:t>
            </a:r>
            <a:endParaRPr lang="ru-RU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412829" y="2460621"/>
            <a:ext cx="10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×2</a:t>
            </a:r>
            <a:endParaRPr lang="ru-RU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7" name="Прямоугольный треугольник 36"/>
          <p:cNvSpPr/>
          <p:nvPr/>
        </p:nvSpPr>
        <p:spPr>
          <a:xfrm>
            <a:off x="9203007" y="3685239"/>
            <a:ext cx="1015021" cy="1012736"/>
          </a:xfrm>
          <a:prstGeom prst="rtTriangle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2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54032" y="383377"/>
            <a:ext cx="439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Бутерброд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100" y="114929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100" y="256058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100" y="3968892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100" y="5326067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4.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95080" y="114929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95080" y="255550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6.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5080" y="3940787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7.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5080" y="5326067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8.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34454" y="1008770"/>
            <a:ext cx="1447504" cy="887904"/>
          </a:xfrm>
          <a:prstGeom prst="roundRect">
            <a:avLst>
              <a:gd name="adj" fmla="val 47059"/>
            </a:avLst>
          </a:pr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 rot="11467326">
            <a:off x="2098202" y="2356019"/>
            <a:ext cx="1294068" cy="983749"/>
          </a:xfrm>
          <a:prstGeom prst="cloud">
            <a:avLst/>
          </a:prstGeom>
          <a:solidFill>
            <a:srgbClr val="53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ый треугольник 23"/>
          <p:cNvSpPr/>
          <p:nvPr/>
        </p:nvSpPr>
        <p:spPr>
          <a:xfrm>
            <a:off x="3381958" y="3726806"/>
            <a:ext cx="1015021" cy="1012736"/>
          </a:xfrm>
          <a:prstGeom prst="rtTriangle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17655" y="3768373"/>
            <a:ext cx="878937" cy="929602"/>
          </a:xfrm>
          <a:prstGeom prst="rect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5400000">
            <a:off x="1940932" y="5114659"/>
            <a:ext cx="1270964" cy="840356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140298" y="2389229"/>
            <a:ext cx="1058719" cy="1066114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9138970" y="5036632"/>
            <a:ext cx="1100214" cy="1054978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CC9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12790" y="5176144"/>
            <a:ext cx="10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×2</a:t>
            </a:r>
            <a:endParaRPr lang="ru-RU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12829" y="5156789"/>
            <a:ext cx="10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×2</a:t>
            </a:r>
            <a:endParaRPr lang="ru-RU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965325" y="1149296"/>
            <a:ext cx="1447504" cy="887904"/>
          </a:xfrm>
          <a:prstGeom prst="roundRect">
            <a:avLst>
              <a:gd name="adj" fmla="val 47059"/>
            </a:avLst>
          </a:pr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412829" y="3940787"/>
            <a:ext cx="10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×2</a:t>
            </a:r>
            <a:endParaRPr lang="ru-RU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412829" y="2460621"/>
            <a:ext cx="10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×2</a:t>
            </a:r>
            <a:endParaRPr lang="ru-RU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7" name="Прямоугольный треугольник 36"/>
          <p:cNvSpPr/>
          <p:nvPr/>
        </p:nvSpPr>
        <p:spPr>
          <a:xfrm>
            <a:off x="9203007" y="3685239"/>
            <a:ext cx="1015021" cy="1012736"/>
          </a:xfrm>
          <a:prstGeom prst="rtTriangle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3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33509" y="1008770"/>
            <a:ext cx="1447504" cy="887904"/>
          </a:xfrm>
          <a:prstGeom prst="roundRect">
            <a:avLst>
              <a:gd name="adj" fmla="val 47059"/>
            </a:avLst>
          </a:pr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 rot="11467326">
            <a:off x="8927622" y="949808"/>
            <a:ext cx="1294068" cy="983749"/>
          </a:xfrm>
          <a:prstGeom prst="cloud">
            <a:avLst/>
          </a:prstGeom>
          <a:solidFill>
            <a:srgbClr val="53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9100454" y="3661461"/>
            <a:ext cx="1015021" cy="1012736"/>
          </a:xfrm>
          <a:prstGeom prst="rtTriangle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17792" y="2340782"/>
            <a:ext cx="878937" cy="929602"/>
          </a:xfrm>
          <a:prstGeom prst="rect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5400000">
            <a:off x="2141069" y="5198276"/>
            <a:ext cx="1270964" cy="840356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044096" y="5019051"/>
            <a:ext cx="1058719" cy="1066114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207153" y="3705685"/>
            <a:ext cx="1100214" cy="1054978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CC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4032" y="383377"/>
            <a:ext cx="439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Бутерброд 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16465" y="991057"/>
            <a:ext cx="10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×2</a:t>
            </a:r>
            <a:endParaRPr lang="ru-RU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6465" y="5130772"/>
            <a:ext cx="10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×3</a:t>
            </a:r>
            <a:endParaRPr lang="ru-RU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99852" y="3771509"/>
            <a:ext cx="10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×3</a:t>
            </a:r>
            <a:endParaRPr lang="ru-RU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5100" y="114929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5100" y="256058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5100" y="3968892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5100" y="5326067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4.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95080" y="114929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95080" y="255550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6.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95080" y="3940787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7.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95080" y="5326067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8.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16465" y="2370962"/>
            <a:ext cx="10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×2</a:t>
            </a:r>
            <a:endParaRPr lang="ru-RU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16465" y="3750867"/>
            <a:ext cx="10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×2</a:t>
            </a:r>
            <a:endParaRPr lang="ru-RU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884213" y="2428703"/>
            <a:ext cx="1447504" cy="887904"/>
          </a:xfrm>
          <a:prstGeom prst="roundRect">
            <a:avLst>
              <a:gd name="adj" fmla="val 47059"/>
            </a:avLst>
          </a:pr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0399852" y="5019051"/>
            <a:ext cx="10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×2</a:t>
            </a:r>
            <a:endParaRPr lang="ru-RU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68312" y="383377"/>
            <a:ext cx="10646619" cy="5344306"/>
            <a:chOff x="768312" y="383377"/>
            <a:chExt cx="10646619" cy="5344306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686721" y="1735841"/>
              <a:ext cx="1447504" cy="887904"/>
            </a:xfrm>
            <a:prstGeom prst="roundRect">
              <a:avLst>
                <a:gd name="adj" fmla="val 47059"/>
              </a:avLst>
            </a:prstGeom>
            <a:solidFill>
              <a:srgbClr val="FF9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блако 2"/>
            <p:cNvSpPr/>
            <p:nvPr/>
          </p:nvSpPr>
          <p:spPr>
            <a:xfrm rot="11467326">
              <a:off x="5572168" y="1646747"/>
              <a:ext cx="1294068" cy="983749"/>
            </a:xfrm>
            <a:prstGeom prst="cloud">
              <a:avLst/>
            </a:prstGeom>
            <a:solidFill>
              <a:srgbClr val="53FF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ый треугольник 3"/>
            <p:cNvSpPr/>
            <p:nvPr/>
          </p:nvSpPr>
          <p:spPr>
            <a:xfrm>
              <a:off x="1902962" y="3003266"/>
              <a:ext cx="1015021" cy="1012736"/>
            </a:xfrm>
            <a:prstGeom prst="rtTriangle">
              <a:avLst/>
            </a:prstGeom>
            <a:solidFill>
              <a:srgbClr val="FFF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294148" y="3084284"/>
              <a:ext cx="878937" cy="929602"/>
            </a:xfrm>
            <a:prstGeom prst="rect">
              <a:avLst/>
            </a:prstGeom>
            <a:solidFill>
              <a:srgbClr val="FFF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 rot="5400000">
              <a:off x="8954221" y="1653253"/>
              <a:ext cx="1270964" cy="840356"/>
            </a:xfrm>
            <a:prstGeom prst="ellipse">
              <a:avLst/>
            </a:prstGeom>
            <a:solidFill>
              <a:srgbClr val="C61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844489" y="4482497"/>
              <a:ext cx="1058719" cy="1066114"/>
            </a:xfrm>
            <a:prstGeom prst="ellipse">
              <a:avLst/>
            </a:prstGeom>
            <a:solidFill>
              <a:srgbClr val="C61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54032" y="383377"/>
              <a:ext cx="43978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FFFF00"/>
                  </a:solidFill>
                  <a:latin typeface="Bookman Old Style" panose="02050604050505020204" pitchFamily="18" charset="0"/>
                </a:rPr>
                <a:t>Бутерброд 5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305692" y="3084284"/>
              <a:ext cx="1090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×2</a:t>
              </a:r>
              <a:endParaRPr lang="ru-RU" sz="5400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8312" y="1887406"/>
              <a:ext cx="704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1.</a:t>
              </a:r>
              <a:endParaRPr lang="ru-RU" sz="32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8312" y="3298696"/>
              <a:ext cx="704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2.</a:t>
              </a:r>
              <a:endParaRPr lang="ru-RU" sz="32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8312" y="4707002"/>
              <a:ext cx="704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3.</a:t>
              </a:r>
              <a:endParaRPr lang="ru-RU" sz="32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47569" y="1881882"/>
              <a:ext cx="704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4.</a:t>
              </a:r>
              <a:endParaRPr lang="ru-RU" sz="32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26153" y="3288656"/>
              <a:ext cx="704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5.</a:t>
              </a:r>
              <a:endParaRPr lang="ru-RU" sz="32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26153" y="4707002"/>
              <a:ext cx="704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6.</a:t>
              </a:r>
              <a:endParaRPr lang="ru-RU" sz="32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63394" y="1839199"/>
              <a:ext cx="704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7.</a:t>
              </a:r>
              <a:endParaRPr lang="ru-RU" sz="32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63394" y="3224479"/>
              <a:ext cx="704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8.</a:t>
              </a:r>
              <a:endParaRPr lang="ru-RU" sz="32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21365" y="4531593"/>
              <a:ext cx="1090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×2</a:t>
              </a:r>
              <a:endParaRPr lang="ru-RU" sz="5400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94223" y="3182615"/>
              <a:ext cx="1090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×2</a:t>
              </a:r>
              <a:endParaRPr lang="ru-RU" sz="5400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5501462" y="3173032"/>
              <a:ext cx="1447504" cy="887904"/>
            </a:xfrm>
            <a:prstGeom prst="roundRect">
              <a:avLst>
                <a:gd name="adj" fmla="val 47059"/>
              </a:avLst>
            </a:prstGeom>
            <a:solidFill>
              <a:srgbClr val="FF9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блако 32"/>
            <p:cNvSpPr/>
            <p:nvPr/>
          </p:nvSpPr>
          <p:spPr>
            <a:xfrm rot="11467326">
              <a:off x="5679220" y="4436951"/>
              <a:ext cx="1294068" cy="983749"/>
            </a:xfrm>
            <a:prstGeom prst="cloud">
              <a:avLst/>
            </a:prstGeom>
            <a:solidFill>
              <a:srgbClr val="53FF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Хорда 34"/>
            <p:cNvSpPr/>
            <p:nvPr/>
          </p:nvSpPr>
          <p:spPr>
            <a:xfrm rot="7162668">
              <a:off x="9193334" y="4654551"/>
              <a:ext cx="1080562" cy="1065701"/>
            </a:xfrm>
            <a:prstGeom prst="chord">
              <a:avLst>
                <a:gd name="adj1" fmla="val 3380028"/>
                <a:gd name="adj2" fmla="val 14715548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324631" y="4554107"/>
              <a:ext cx="1090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×2</a:t>
              </a:r>
              <a:endParaRPr lang="ru-RU" sz="5400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82333" y="4694302"/>
              <a:ext cx="704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9.</a:t>
              </a:r>
              <a:endParaRPr lang="ru-RU" sz="32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41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68312" y="383377"/>
            <a:ext cx="10309180" cy="5170568"/>
            <a:chOff x="768312" y="383377"/>
            <a:chExt cx="10309180" cy="517056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562861" y="1730317"/>
              <a:ext cx="1447504" cy="887904"/>
            </a:xfrm>
            <a:prstGeom prst="roundRect">
              <a:avLst>
                <a:gd name="adj" fmla="val 47059"/>
              </a:avLst>
            </a:prstGeom>
            <a:solidFill>
              <a:srgbClr val="FF9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блако 2"/>
            <p:cNvSpPr/>
            <p:nvPr/>
          </p:nvSpPr>
          <p:spPr>
            <a:xfrm rot="11467326">
              <a:off x="9090246" y="3019584"/>
              <a:ext cx="1294068" cy="983749"/>
            </a:xfrm>
            <a:prstGeom prst="cloud">
              <a:avLst/>
            </a:prstGeom>
            <a:solidFill>
              <a:srgbClr val="53FF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ый треугольник 3"/>
            <p:cNvSpPr/>
            <p:nvPr/>
          </p:nvSpPr>
          <p:spPr>
            <a:xfrm>
              <a:off x="2771967" y="3046658"/>
              <a:ext cx="1015021" cy="1012736"/>
            </a:xfrm>
            <a:prstGeom prst="rtTriangle">
              <a:avLst/>
            </a:prstGeom>
            <a:solidFill>
              <a:srgbClr val="FFF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70952" y="3088225"/>
              <a:ext cx="878937" cy="929602"/>
            </a:xfrm>
            <a:prstGeom prst="rect">
              <a:avLst/>
            </a:prstGeom>
            <a:solidFill>
              <a:srgbClr val="FFF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 rot="5400000">
              <a:off x="10021832" y="4392694"/>
              <a:ext cx="1270964" cy="840356"/>
            </a:xfrm>
            <a:prstGeom prst="ellipse">
              <a:avLst/>
            </a:prstGeom>
            <a:solidFill>
              <a:srgbClr val="C61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570952" y="4487831"/>
              <a:ext cx="1058719" cy="1066114"/>
            </a:xfrm>
            <a:prstGeom prst="ellipse">
              <a:avLst/>
            </a:prstGeom>
            <a:solidFill>
              <a:srgbClr val="C61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54032" y="383377"/>
              <a:ext cx="43978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FFFF00"/>
                  </a:solidFill>
                  <a:latin typeface="Bookman Old Style" panose="02050604050505020204" pitchFamily="18" charset="0"/>
                </a:rPr>
                <a:t>Бутерброд 6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8312" y="1887406"/>
              <a:ext cx="704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1.</a:t>
              </a:r>
              <a:endParaRPr lang="ru-RU" sz="32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8312" y="3298696"/>
              <a:ext cx="704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2.</a:t>
              </a:r>
              <a:endParaRPr lang="ru-RU" sz="32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8312" y="4707002"/>
              <a:ext cx="704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3.</a:t>
              </a:r>
              <a:endParaRPr lang="ru-RU" sz="32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47569" y="1881882"/>
              <a:ext cx="704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4.</a:t>
              </a:r>
              <a:endParaRPr lang="ru-RU" sz="32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26153" y="3288656"/>
              <a:ext cx="704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5.</a:t>
              </a:r>
              <a:endParaRPr lang="ru-RU" sz="32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26153" y="4707002"/>
              <a:ext cx="704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6.</a:t>
              </a:r>
              <a:endParaRPr lang="ru-RU" sz="32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63394" y="1839199"/>
              <a:ext cx="704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7.</a:t>
              </a:r>
              <a:endParaRPr lang="ru-RU" sz="32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63394" y="3224479"/>
              <a:ext cx="704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8.</a:t>
              </a:r>
              <a:endParaRPr lang="ru-RU" sz="32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00829" y="4525024"/>
              <a:ext cx="1090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×2</a:t>
              </a:r>
              <a:endParaRPr lang="ru-RU" sz="5400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82333" y="4694302"/>
              <a:ext cx="704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9.</a:t>
              </a:r>
              <a:endParaRPr lang="ru-RU" sz="32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96688" y="4559223"/>
              <a:ext cx="1090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×2</a:t>
              </a:r>
              <a:endParaRPr lang="ru-RU" sz="5400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5359225" y="1730317"/>
              <a:ext cx="1447504" cy="887904"/>
            </a:xfrm>
            <a:prstGeom prst="roundRect">
              <a:avLst>
                <a:gd name="adj" fmla="val 47059"/>
              </a:avLst>
            </a:prstGeom>
            <a:solidFill>
              <a:srgbClr val="FF9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ый треугольник 40"/>
            <p:cNvSpPr/>
            <p:nvPr/>
          </p:nvSpPr>
          <p:spPr>
            <a:xfrm>
              <a:off x="5464087" y="3005091"/>
              <a:ext cx="1015021" cy="1012736"/>
            </a:xfrm>
            <a:prstGeom prst="rtTriangle">
              <a:avLst/>
            </a:prstGeom>
            <a:solidFill>
              <a:srgbClr val="FFF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712192" y="3088225"/>
              <a:ext cx="878937" cy="929602"/>
            </a:xfrm>
            <a:prstGeom prst="rect">
              <a:avLst/>
            </a:prstGeom>
            <a:solidFill>
              <a:srgbClr val="FFF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8960969" y="1693649"/>
              <a:ext cx="1447504" cy="887904"/>
            </a:xfrm>
            <a:prstGeom prst="roundRect">
              <a:avLst>
                <a:gd name="adj" fmla="val 47059"/>
              </a:avLst>
            </a:prstGeom>
            <a:solidFill>
              <a:srgbClr val="FF9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ый треугольник 43"/>
            <p:cNvSpPr/>
            <p:nvPr/>
          </p:nvSpPr>
          <p:spPr>
            <a:xfrm>
              <a:off x="9102161" y="4340703"/>
              <a:ext cx="1015021" cy="1012736"/>
            </a:xfrm>
            <a:prstGeom prst="rtTriangle">
              <a:avLst/>
            </a:prstGeom>
            <a:solidFill>
              <a:srgbClr val="FFF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rot="5400000">
              <a:off x="5330677" y="4498285"/>
              <a:ext cx="1270964" cy="840356"/>
            </a:xfrm>
            <a:prstGeom prst="ellipse">
              <a:avLst/>
            </a:prstGeom>
            <a:solidFill>
              <a:srgbClr val="C61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7936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81667" y="1730317"/>
            <a:ext cx="1447504" cy="887904"/>
          </a:xfrm>
          <a:prstGeom prst="roundRect">
            <a:avLst>
              <a:gd name="adj" fmla="val 47059"/>
            </a:avLst>
          </a:pr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 rot="11467326">
            <a:off x="5605796" y="4494813"/>
            <a:ext cx="1294068" cy="983749"/>
          </a:xfrm>
          <a:prstGeom prst="cloud">
            <a:avLst/>
          </a:prstGeom>
          <a:solidFill>
            <a:srgbClr val="53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10025988" y="1466060"/>
            <a:ext cx="1015021" cy="1012736"/>
          </a:xfrm>
          <a:prstGeom prst="rtTriangle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847087" y="1549194"/>
            <a:ext cx="878937" cy="929602"/>
          </a:xfrm>
          <a:prstGeom prst="rect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5400000">
            <a:off x="2785624" y="4528468"/>
            <a:ext cx="1270964" cy="840356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631206" y="4415589"/>
            <a:ext cx="1058719" cy="1066114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54032" y="383377"/>
            <a:ext cx="439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Бутерброд 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8312" y="188740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8312" y="329869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8312" y="4707002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7569" y="1881882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4.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6153" y="328865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6153" y="4707002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6.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3394" y="1839199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7.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63394" y="3224479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8.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82333" y="4694302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9.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598096" y="1583004"/>
            <a:ext cx="1100214" cy="1054978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CC99"/>
              </a:solidFill>
            </a:endParaRPr>
          </a:p>
        </p:txBody>
      </p:sp>
      <p:sp>
        <p:nvSpPr>
          <p:cNvPr id="32" name="Хорда 31"/>
          <p:cNvSpPr/>
          <p:nvPr/>
        </p:nvSpPr>
        <p:spPr>
          <a:xfrm rot="7162668">
            <a:off x="5328443" y="1777234"/>
            <a:ext cx="1080562" cy="1065701"/>
          </a:xfrm>
          <a:prstGeom prst="chord">
            <a:avLst>
              <a:gd name="adj1" fmla="val 3380028"/>
              <a:gd name="adj2" fmla="val 14715548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529078" y="3110632"/>
            <a:ext cx="1447504" cy="887904"/>
          </a:xfrm>
          <a:prstGeom prst="roundRect">
            <a:avLst>
              <a:gd name="adj" fmla="val 47059"/>
            </a:avLst>
          </a:pr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 rot="5400000">
            <a:off x="8583062" y="3107702"/>
            <a:ext cx="1270964" cy="840356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9986422" y="3042286"/>
            <a:ext cx="1058719" cy="1066114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ый треугольник 46"/>
          <p:cNvSpPr/>
          <p:nvPr/>
        </p:nvSpPr>
        <p:spPr>
          <a:xfrm>
            <a:off x="1735750" y="3042286"/>
            <a:ext cx="1015021" cy="1012736"/>
          </a:xfrm>
          <a:prstGeom prst="rtTriangle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971755" y="3125420"/>
            <a:ext cx="878937" cy="929602"/>
          </a:xfrm>
          <a:prstGeom prst="rect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8798366" y="4459198"/>
            <a:ext cx="1100214" cy="1054978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CC99"/>
              </a:solidFill>
            </a:endParaRPr>
          </a:p>
        </p:txBody>
      </p:sp>
      <p:sp>
        <p:nvSpPr>
          <p:cNvPr id="50" name="Хорда 49"/>
          <p:cNvSpPr/>
          <p:nvPr/>
        </p:nvSpPr>
        <p:spPr>
          <a:xfrm rot="7162668">
            <a:off x="10076013" y="4650391"/>
            <a:ext cx="1080562" cy="1065701"/>
          </a:xfrm>
          <a:prstGeom prst="chord">
            <a:avLst>
              <a:gd name="adj1" fmla="val 3380028"/>
              <a:gd name="adj2" fmla="val 14715548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0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9909" y="881972"/>
            <a:ext cx="101521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Для игры понадобятся </a:t>
            </a:r>
            <a:r>
              <a:rPr lang="ru-RU" sz="3200" dirty="0" smtClean="0">
                <a:solidFill>
                  <a:srgbClr val="53FF1D"/>
                </a:solidFill>
                <a:latin typeface="Bookman Old Style" panose="02050604050505020204" pitchFamily="18" charset="0"/>
              </a:rPr>
              <a:t>раз</a:t>
            </a:r>
            <a:r>
              <a:rPr lang="ru-RU" sz="3200" dirty="0" smtClean="0">
                <a:solidFill>
                  <a:srgbClr val="FFFF29"/>
                </a:solidFill>
                <a:latin typeface="Bookman Old Style" panose="02050604050505020204" pitchFamily="18" charset="0"/>
              </a:rPr>
              <a:t>но</a:t>
            </a:r>
            <a:r>
              <a:rPr lang="ru-RU" sz="3200" dirty="0" smtClean="0">
                <a:solidFill>
                  <a:srgbClr val="FF964F"/>
                </a:solidFill>
                <a:latin typeface="Bookman Old Style" panose="02050604050505020204" pitchFamily="18" charset="0"/>
              </a:rPr>
              <a:t>цвет</a:t>
            </a:r>
            <a:r>
              <a:rPr lang="ru-RU" sz="3200" dirty="0" smtClean="0">
                <a:solidFill>
                  <a:srgbClr val="C6107C"/>
                </a:solidFill>
                <a:latin typeface="Bookman Old Style" panose="02050604050505020204" pitchFamily="18" charset="0"/>
              </a:rPr>
              <a:t>ные </a:t>
            </a:r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геометрические фигуры из плотного материала. Я использую губки из целлюлозы (обычно они применяются на кухне для вытирания стола). </a:t>
            </a:r>
          </a:p>
          <a:p>
            <a:pPr algn="ctr"/>
            <a:endParaRPr lang="ru-RU" sz="32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Фигуры в игре представляют собой продукты, из которых нужно приготовить бутерброд, расположив их определённым образом.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 игре 1 – по устной инструкции,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 игре 2 – по плану-схеме,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 игре 3 – по схеме результата.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6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36594" y="1687634"/>
            <a:ext cx="1447504" cy="887904"/>
          </a:xfrm>
          <a:prstGeom prst="roundRect">
            <a:avLst>
              <a:gd name="adj" fmla="val 47059"/>
            </a:avLst>
          </a:pr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 rot="11467326">
            <a:off x="9086381" y="1682394"/>
            <a:ext cx="1294068" cy="983749"/>
          </a:xfrm>
          <a:prstGeom prst="cloud">
            <a:avLst/>
          </a:prstGeom>
          <a:solidFill>
            <a:srgbClr val="53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3058809" y="4428071"/>
            <a:ext cx="1015021" cy="1012736"/>
          </a:xfrm>
          <a:prstGeom prst="rtTriangle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37700" y="3116242"/>
            <a:ext cx="878937" cy="929602"/>
          </a:xfrm>
          <a:prstGeom prst="rect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5400000">
            <a:off x="6455060" y="4430527"/>
            <a:ext cx="1270964" cy="840356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89447" y="4453632"/>
            <a:ext cx="1058719" cy="1066114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54032" y="383377"/>
            <a:ext cx="439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Бутерброд 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8312" y="188740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8312" y="329869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8312" y="4707002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7569" y="1881882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4.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6153" y="328865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6153" y="4707002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6.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3394" y="1839199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7.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63394" y="3224479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8.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82333" y="4694302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9.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832618" y="3063594"/>
            <a:ext cx="1100214" cy="1054978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CC99"/>
              </a:solidFill>
            </a:endParaRPr>
          </a:p>
        </p:txBody>
      </p:sp>
      <p:sp>
        <p:nvSpPr>
          <p:cNvPr id="32" name="Хорда 31"/>
          <p:cNvSpPr/>
          <p:nvPr/>
        </p:nvSpPr>
        <p:spPr>
          <a:xfrm rot="7162668">
            <a:off x="8977575" y="4661374"/>
            <a:ext cx="1080562" cy="1065701"/>
          </a:xfrm>
          <a:prstGeom prst="chord">
            <a:avLst>
              <a:gd name="adj1" fmla="val 3380028"/>
              <a:gd name="adj2" fmla="val 14715548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603724" y="3157940"/>
            <a:ext cx="1447504" cy="887904"/>
          </a:xfrm>
          <a:prstGeom prst="roundRect">
            <a:avLst>
              <a:gd name="adj" fmla="val 47059"/>
            </a:avLst>
          </a:pr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/>
          <p:cNvSpPr/>
          <p:nvPr/>
        </p:nvSpPr>
        <p:spPr>
          <a:xfrm>
            <a:off x="5540042" y="4377334"/>
            <a:ext cx="1015021" cy="1012736"/>
          </a:xfrm>
          <a:prstGeom prst="rtTriangle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 rot="5400000">
            <a:off x="8788346" y="3249188"/>
            <a:ext cx="1270964" cy="840356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0104493" y="3204565"/>
            <a:ext cx="878937" cy="929602"/>
          </a:xfrm>
          <a:prstGeom prst="rect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260132" y="4452031"/>
            <a:ext cx="1100214" cy="1054978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CC99"/>
              </a:solidFill>
            </a:endParaRPr>
          </a:p>
        </p:txBody>
      </p:sp>
      <p:sp>
        <p:nvSpPr>
          <p:cNvPr id="43" name="Облако 42"/>
          <p:cNvSpPr/>
          <p:nvPr/>
        </p:nvSpPr>
        <p:spPr>
          <a:xfrm rot="11467326">
            <a:off x="5602036" y="1640802"/>
            <a:ext cx="1294068" cy="983749"/>
          </a:xfrm>
          <a:prstGeom prst="cloud">
            <a:avLst/>
          </a:prstGeom>
          <a:solidFill>
            <a:srgbClr val="53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82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36594" y="1687634"/>
            <a:ext cx="1447504" cy="887904"/>
          </a:xfrm>
          <a:prstGeom prst="roundRect">
            <a:avLst>
              <a:gd name="adj" fmla="val 47059"/>
            </a:avLst>
          </a:pr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 rot="11467326">
            <a:off x="1813311" y="3013697"/>
            <a:ext cx="1294068" cy="983749"/>
          </a:xfrm>
          <a:prstGeom prst="cloud">
            <a:avLst/>
          </a:prstGeom>
          <a:solidFill>
            <a:srgbClr val="53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1674823" y="4435605"/>
            <a:ext cx="1015021" cy="1012736"/>
          </a:xfrm>
          <a:prstGeom prst="rtTriangle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96522" y="1604901"/>
            <a:ext cx="878937" cy="929602"/>
          </a:xfrm>
          <a:prstGeom prst="rect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5400000">
            <a:off x="8708095" y="1649524"/>
            <a:ext cx="1270964" cy="840356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93739" y="1635451"/>
            <a:ext cx="1058719" cy="1066114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54032" y="383377"/>
            <a:ext cx="439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Бутерброд </a:t>
            </a:r>
            <a:r>
              <a:rPr lang="en-US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9</a:t>
            </a:r>
            <a:endParaRPr lang="ru-RU" sz="3200" b="1" dirty="0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8312" y="188740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8312" y="329869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8312" y="4707002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7569" y="1881882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4.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6153" y="328865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6153" y="4707002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6.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3394" y="1839199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7.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63394" y="3224479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8.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82333" y="4694302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9.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928541" y="1619852"/>
            <a:ext cx="1100214" cy="1054978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CC99"/>
              </a:solidFill>
            </a:endParaRPr>
          </a:p>
        </p:txBody>
      </p:sp>
      <p:sp>
        <p:nvSpPr>
          <p:cNvPr id="32" name="Хорда 31"/>
          <p:cNvSpPr/>
          <p:nvPr/>
        </p:nvSpPr>
        <p:spPr>
          <a:xfrm rot="7162668">
            <a:off x="8869891" y="4525705"/>
            <a:ext cx="1080562" cy="1065701"/>
          </a:xfrm>
          <a:prstGeom prst="chord">
            <a:avLst>
              <a:gd name="adj1" fmla="val 3380028"/>
              <a:gd name="adj2" fmla="val 14715548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638948" y="4537724"/>
            <a:ext cx="10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×3</a:t>
            </a:r>
            <a:endParaRPr lang="ru-RU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604837" y="1619852"/>
            <a:ext cx="1058719" cy="1066114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464707" y="3094396"/>
            <a:ext cx="1447504" cy="887904"/>
          </a:xfrm>
          <a:prstGeom prst="roundRect">
            <a:avLst>
              <a:gd name="adj" fmla="val 47059"/>
            </a:avLst>
          </a:pr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лако 39"/>
          <p:cNvSpPr/>
          <p:nvPr/>
        </p:nvSpPr>
        <p:spPr>
          <a:xfrm rot="11467326">
            <a:off x="5535412" y="4469141"/>
            <a:ext cx="1294068" cy="983749"/>
          </a:xfrm>
          <a:prstGeom prst="cloud">
            <a:avLst/>
          </a:prstGeom>
          <a:solidFill>
            <a:srgbClr val="53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ый треугольник 40"/>
          <p:cNvSpPr/>
          <p:nvPr/>
        </p:nvSpPr>
        <p:spPr>
          <a:xfrm>
            <a:off x="9081501" y="2895515"/>
            <a:ext cx="1015021" cy="1012736"/>
          </a:xfrm>
          <a:prstGeom prst="rtTriangle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100698" y="2912316"/>
            <a:ext cx="1100214" cy="1054978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CC99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 rot="5400000">
            <a:off x="10015323" y="4461544"/>
            <a:ext cx="1270964" cy="840356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13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97151" y="231812"/>
            <a:ext cx="1447504" cy="887904"/>
          </a:xfrm>
          <a:prstGeom prst="roundRect">
            <a:avLst>
              <a:gd name="adj" fmla="val 47059"/>
            </a:avLst>
          </a:pr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 rot="11467326">
            <a:off x="2493325" y="183889"/>
            <a:ext cx="1294068" cy="983749"/>
          </a:xfrm>
          <a:prstGeom prst="cloud">
            <a:avLst/>
          </a:prstGeom>
          <a:solidFill>
            <a:srgbClr val="53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1681667" y="5650507"/>
            <a:ext cx="1015021" cy="1012736"/>
          </a:xfrm>
          <a:prstGeom prst="rtTriangle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4404" y="5650507"/>
            <a:ext cx="878937" cy="929602"/>
          </a:xfrm>
          <a:prstGeom prst="rect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5400000">
            <a:off x="9479994" y="344691"/>
            <a:ext cx="1270964" cy="840356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57823" y="244989"/>
            <a:ext cx="1058719" cy="1066114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54032" y="383377"/>
            <a:ext cx="439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Бутерброд </a:t>
            </a:r>
            <a:r>
              <a:rPr lang="en-US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N</a:t>
            </a:r>
            <a:endParaRPr lang="ru-RU" sz="3200" b="1" dirty="0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8312" y="188740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8312" y="329869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8312" y="4707002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7569" y="1881882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4.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6153" y="328865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6153" y="4707002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6.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3394" y="1839199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7.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63394" y="3224479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8.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82333" y="4694302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9.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144109" y="5650507"/>
            <a:ext cx="1100214" cy="1054978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CC99"/>
              </a:solidFill>
            </a:endParaRPr>
          </a:p>
        </p:txBody>
      </p:sp>
      <p:sp>
        <p:nvSpPr>
          <p:cNvPr id="32" name="Хорда 31"/>
          <p:cNvSpPr/>
          <p:nvPr/>
        </p:nvSpPr>
        <p:spPr>
          <a:xfrm rot="7162668">
            <a:off x="4401790" y="5883959"/>
            <a:ext cx="1080562" cy="1065701"/>
          </a:xfrm>
          <a:prstGeom prst="chord">
            <a:avLst>
              <a:gd name="adj1" fmla="val 3380028"/>
              <a:gd name="adj2" fmla="val 14715548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8223094" y="5706586"/>
            <a:ext cx="10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×2</a:t>
            </a:r>
            <a:endParaRPr lang="ru-RU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879679" y="5695210"/>
            <a:ext cx="10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×4</a:t>
            </a:r>
            <a:endParaRPr lang="ru-RU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58349" y="5716331"/>
            <a:ext cx="109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×3</a:t>
            </a:r>
            <a:endParaRPr lang="ru-RU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7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6850" y="1047750"/>
            <a:ext cx="9715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Игра 3</a:t>
            </a:r>
          </a:p>
          <a:p>
            <a:pPr algn="ctr"/>
            <a:endParaRPr lang="ru-RU" sz="32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 этом варианте игры «повару» предлагается приготовить блюдо по «фотографии». Его задача положить элементы именно в такой последовательности, как и на образце.</a:t>
            </a:r>
          </a:p>
          <a:p>
            <a:pPr algn="just"/>
            <a:endParaRPr lang="ru-RU" sz="32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Это задание также направлено на развитие функций зрительного анализа и синтеза.</a:t>
            </a:r>
          </a:p>
        </p:txBody>
      </p:sp>
    </p:spTree>
    <p:extLst>
      <p:ext uri="{BB962C8B-B14F-4D97-AF65-F5344CB8AC3E}">
        <p14:creationId xmlns:p14="http://schemas.microsoft.com/office/powerpoint/2010/main" xmlns="" val="23113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53164" y="1003553"/>
            <a:ext cx="7548176" cy="4871837"/>
            <a:chOff x="2653164" y="1003553"/>
            <a:chExt cx="7548176" cy="4871837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653164" y="1133927"/>
              <a:ext cx="7367135" cy="4193573"/>
            </a:xfrm>
            <a:prstGeom prst="roundRect">
              <a:avLst>
                <a:gd name="adj" fmla="val 47059"/>
              </a:avLst>
            </a:prstGeom>
            <a:solidFill>
              <a:srgbClr val="FF9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блако 2"/>
            <p:cNvSpPr/>
            <p:nvPr/>
          </p:nvSpPr>
          <p:spPr>
            <a:xfrm rot="11137369">
              <a:off x="2740995" y="1003553"/>
              <a:ext cx="7460345" cy="4275759"/>
            </a:xfrm>
            <a:prstGeom prst="cloud">
              <a:avLst/>
            </a:prstGeom>
            <a:solidFill>
              <a:srgbClr val="53FF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 rot="2779858">
              <a:off x="2330137" y="2356386"/>
              <a:ext cx="3780094" cy="2362669"/>
            </a:xfrm>
            <a:prstGeom prst="ellipse">
              <a:avLst/>
            </a:prstGeom>
            <a:solidFill>
              <a:srgbClr val="C61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 rot="2779858">
              <a:off x="4495222" y="2144342"/>
              <a:ext cx="3780094" cy="2362669"/>
            </a:xfrm>
            <a:prstGeom prst="ellipse">
              <a:avLst/>
            </a:prstGeom>
            <a:solidFill>
              <a:srgbClr val="C61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 rot="2779858">
              <a:off x="6740690" y="1890760"/>
              <a:ext cx="3780094" cy="2362669"/>
            </a:xfrm>
            <a:prstGeom prst="ellipse">
              <a:avLst/>
            </a:prstGeom>
            <a:solidFill>
              <a:srgbClr val="C61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ый треугольник 11"/>
            <p:cNvSpPr/>
            <p:nvPr/>
          </p:nvSpPr>
          <p:spPr>
            <a:xfrm rot="4641614">
              <a:off x="3541656" y="2059362"/>
              <a:ext cx="3837039" cy="3747312"/>
            </a:xfrm>
            <a:prstGeom prst="rtTriangle">
              <a:avLst/>
            </a:prstGeom>
            <a:solidFill>
              <a:srgbClr val="FFF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ый треугольник 12"/>
            <p:cNvSpPr/>
            <p:nvPr/>
          </p:nvSpPr>
          <p:spPr>
            <a:xfrm rot="5915254">
              <a:off x="6161528" y="2083215"/>
              <a:ext cx="3837039" cy="3747312"/>
            </a:xfrm>
            <a:prstGeom prst="rtTriangle">
              <a:avLst/>
            </a:prstGeom>
            <a:solidFill>
              <a:srgbClr val="FFF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094389" y="1476137"/>
              <a:ext cx="2921987" cy="2735724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CC99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6049" y="1994755"/>
              <a:ext cx="2921987" cy="2735724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CC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925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76376" y="1124444"/>
            <a:ext cx="8711762" cy="4838392"/>
          </a:xfrm>
          <a:prstGeom prst="roundRect">
            <a:avLst>
              <a:gd name="adj" fmla="val 47059"/>
            </a:avLst>
          </a:pr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 rot="11137369">
            <a:off x="1857025" y="1152093"/>
            <a:ext cx="8550464" cy="4859228"/>
          </a:xfrm>
          <a:prstGeom prst="cloud">
            <a:avLst/>
          </a:prstGeom>
          <a:solidFill>
            <a:srgbClr val="53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 rot="12161752">
            <a:off x="5219297" y="1740052"/>
            <a:ext cx="3697178" cy="3683309"/>
          </a:xfrm>
          <a:prstGeom prst="rtTriangle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57611" y="2011352"/>
            <a:ext cx="3303390" cy="3390005"/>
          </a:xfrm>
          <a:prstGeom prst="rect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93961" y="1962832"/>
            <a:ext cx="3303390" cy="3237746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73569" y="1886703"/>
            <a:ext cx="3226418" cy="3313875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CC99"/>
              </a:solidFill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 rot="2492468">
            <a:off x="3518548" y="1831156"/>
            <a:ext cx="3697178" cy="3683309"/>
          </a:xfrm>
          <a:prstGeom prst="rtTriangle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11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20901" y="1006926"/>
            <a:ext cx="8272984" cy="4626429"/>
          </a:xfrm>
          <a:prstGeom prst="roundRect">
            <a:avLst>
              <a:gd name="adj" fmla="val 47059"/>
            </a:avLst>
          </a:pr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8811045">
            <a:off x="2803361" y="1611001"/>
            <a:ext cx="3033902" cy="3185142"/>
          </a:xfrm>
          <a:prstGeom prst="rect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811045">
            <a:off x="6975401" y="1434654"/>
            <a:ext cx="3033902" cy="3185142"/>
          </a:xfrm>
          <a:prstGeom prst="rect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 rot="11137369">
            <a:off x="2456319" y="1144326"/>
            <a:ext cx="7763664" cy="4074146"/>
          </a:xfrm>
          <a:prstGeom prst="cloud">
            <a:avLst/>
          </a:prstGeom>
          <a:solidFill>
            <a:srgbClr val="53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08370" y="1449134"/>
            <a:ext cx="3643806" cy="3522916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23132" y="1449134"/>
            <a:ext cx="3643806" cy="3522916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 rot="7967841">
            <a:off x="4198033" y="2299066"/>
            <a:ext cx="3040397" cy="3162756"/>
          </a:xfrm>
          <a:prstGeom prst="rtTriangle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7967841">
            <a:off x="5680033" y="2912294"/>
            <a:ext cx="3040397" cy="3162756"/>
          </a:xfrm>
          <a:prstGeom prst="rtTriangle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Хорда 18"/>
          <p:cNvSpPr/>
          <p:nvPr/>
        </p:nvSpPr>
        <p:spPr>
          <a:xfrm rot="9649180">
            <a:off x="3100026" y="1970127"/>
            <a:ext cx="3424154" cy="3168406"/>
          </a:xfrm>
          <a:prstGeom prst="chord">
            <a:avLst>
              <a:gd name="adj1" fmla="val 3380028"/>
              <a:gd name="adj2" fmla="val 14715548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Хорда 19"/>
          <p:cNvSpPr/>
          <p:nvPr/>
        </p:nvSpPr>
        <p:spPr>
          <a:xfrm rot="8125083">
            <a:off x="6564482" y="2244142"/>
            <a:ext cx="3424154" cy="3168406"/>
          </a:xfrm>
          <a:prstGeom prst="chord">
            <a:avLst>
              <a:gd name="adj1" fmla="val 3380028"/>
              <a:gd name="adj2" fmla="val 14715548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0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59558" y="1129882"/>
            <a:ext cx="8046491" cy="4497760"/>
          </a:xfrm>
          <a:prstGeom prst="roundRect">
            <a:avLst>
              <a:gd name="adj" fmla="val 47059"/>
            </a:avLst>
          </a:pr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 rot="2229351">
            <a:off x="3210291" y="1476379"/>
            <a:ext cx="3804738" cy="3975959"/>
          </a:xfrm>
          <a:prstGeom prst="rtTriangle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 rot="11137369">
            <a:off x="2902496" y="1118599"/>
            <a:ext cx="7458772" cy="4699504"/>
          </a:xfrm>
          <a:prstGeom prst="cloud">
            <a:avLst/>
          </a:prstGeom>
          <a:solidFill>
            <a:srgbClr val="53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103175">
            <a:off x="5881708" y="1783613"/>
            <a:ext cx="3531283" cy="3553188"/>
          </a:xfrm>
          <a:prstGeom prst="rect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3102619">
            <a:off x="2833160" y="2391192"/>
            <a:ext cx="3951242" cy="2460243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82143" y="1790700"/>
            <a:ext cx="3178811" cy="3086101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41368" y="2184400"/>
            <a:ext cx="2923748" cy="2844801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CC99"/>
              </a:solidFill>
            </a:endParaRPr>
          </a:p>
        </p:txBody>
      </p:sp>
      <p:sp>
        <p:nvSpPr>
          <p:cNvPr id="9" name="Хорда 8"/>
          <p:cNvSpPr/>
          <p:nvPr/>
        </p:nvSpPr>
        <p:spPr>
          <a:xfrm rot="11129084">
            <a:off x="6222120" y="1441260"/>
            <a:ext cx="2911331" cy="2758432"/>
          </a:xfrm>
          <a:prstGeom prst="chord">
            <a:avLst>
              <a:gd name="adj1" fmla="val 3380028"/>
              <a:gd name="adj2" fmla="val 14715548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Хорда 10"/>
          <p:cNvSpPr/>
          <p:nvPr/>
        </p:nvSpPr>
        <p:spPr>
          <a:xfrm rot="20000805">
            <a:off x="6582244" y="2320354"/>
            <a:ext cx="2911331" cy="2758432"/>
          </a:xfrm>
          <a:prstGeom prst="chord">
            <a:avLst>
              <a:gd name="adj1" fmla="val 3380028"/>
              <a:gd name="adj2" fmla="val 14715548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6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39802" y="2403020"/>
            <a:ext cx="2641600" cy="1480457"/>
          </a:xfrm>
          <a:prstGeom prst="roundRect">
            <a:avLst>
              <a:gd name="adj" fmla="val 47059"/>
            </a:avLst>
          </a:pr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 rot="11137369">
            <a:off x="4336143" y="2352220"/>
            <a:ext cx="2641600" cy="1524001"/>
          </a:xfrm>
          <a:prstGeom prst="cloud">
            <a:avLst/>
          </a:prstGeom>
          <a:solidFill>
            <a:srgbClr val="53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7732484" y="2461077"/>
            <a:ext cx="1451428" cy="1422400"/>
          </a:xfrm>
          <a:prstGeom prst="rtTriangle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70347" y="2548162"/>
            <a:ext cx="1204685" cy="1248229"/>
          </a:xfrm>
          <a:prstGeom prst="rect">
            <a:avLst/>
          </a:prstGeom>
          <a:solidFill>
            <a:srgbClr val="FF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46478" y="4678135"/>
            <a:ext cx="1538512" cy="914400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16363" y="4554763"/>
            <a:ext cx="1211942" cy="1226457"/>
          </a:xfrm>
          <a:prstGeom prst="ellipse">
            <a:avLst/>
          </a:prstGeom>
          <a:solidFill>
            <a:srgbClr val="C6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63735" y="4678135"/>
            <a:ext cx="1132113" cy="1070428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CC99"/>
              </a:solidFill>
            </a:endParaRPr>
          </a:p>
        </p:txBody>
      </p:sp>
      <p:sp>
        <p:nvSpPr>
          <p:cNvPr id="9" name="Хорда 8"/>
          <p:cNvSpPr/>
          <p:nvPr/>
        </p:nvSpPr>
        <p:spPr>
          <a:xfrm rot="7162668">
            <a:off x="7823005" y="4626720"/>
            <a:ext cx="1140125" cy="1173258"/>
          </a:xfrm>
          <a:prstGeom prst="chord">
            <a:avLst>
              <a:gd name="adj1" fmla="val 3380028"/>
              <a:gd name="adj2" fmla="val 14715548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66850" y="1047750"/>
            <a:ext cx="971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Конструктор для игры 3</a:t>
            </a:r>
            <a:endParaRPr lang="ru-RU" sz="32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0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3771" y="649959"/>
            <a:ext cx="108276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 нашем случае имеется</a:t>
            </a:r>
          </a:p>
          <a:p>
            <a:endParaRPr lang="ru-RU" sz="36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3600" dirty="0" smtClean="0">
                <a:solidFill>
                  <a:srgbClr val="FF9933"/>
                </a:solidFill>
                <a:latin typeface="Bookman Old Style" panose="02050604050505020204" pitchFamily="18" charset="0"/>
              </a:rPr>
              <a:t>4 овальных куска хлеба</a:t>
            </a:r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(оранжевый цвет),</a:t>
            </a:r>
          </a:p>
          <a:p>
            <a:pPr marL="457200" indent="-457200">
              <a:buFontTx/>
              <a:buChar char="-"/>
            </a:pPr>
            <a:r>
              <a:rPr lang="ru-RU" sz="3600" dirty="0" smtClean="0">
                <a:solidFill>
                  <a:srgbClr val="C6107C"/>
                </a:solidFill>
                <a:latin typeface="Bookman Old Style" panose="02050604050505020204" pitchFamily="18" charset="0"/>
              </a:rPr>
              <a:t>3 овальных и 2 круглых куска колбасы </a:t>
            </a:r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(розовый цвет),  </a:t>
            </a:r>
          </a:p>
          <a:p>
            <a:pPr marL="457200" indent="-457200">
              <a:buFontTx/>
              <a:buChar char="-"/>
            </a:pPr>
            <a:r>
              <a:rPr lang="ru-RU" sz="36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4 треугольных и 2 квадратных куска сыра </a:t>
            </a:r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(жёлтый цвет), </a:t>
            </a:r>
          </a:p>
          <a:p>
            <a:pPr marL="457200" indent="-457200">
              <a:buFontTx/>
              <a:buChar char="-"/>
            </a:pPr>
            <a:r>
              <a:rPr lang="ru-RU" sz="3600" dirty="0" smtClean="0">
                <a:solidFill>
                  <a:srgbClr val="3BC372"/>
                </a:solidFill>
                <a:latin typeface="Bookman Old Style" panose="02050604050505020204" pitchFamily="18" charset="0"/>
              </a:rPr>
              <a:t>2 круглых и 4 полукруглых куска огурца</a:t>
            </a:r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(зелёный цвет)</a:t>
            </a:r>
          </a:p>
          <a:p>
            <a:pPr marL="457200" indent="-457200">
              <a:buFontTx/>
              <a:buChar char="-"/>
            </a:pPr>
            <a:r>
              <a:rPr lang="ru-RU" sz="3600" dirty="0" smtClean="0">
                <a:solidFill>
                  <a:srgbClr val="66FF33"/>
                </a:solidFill>
                <a:latin typeface="Bookman Old Style" panose="02050604050505020204" pitchFamily="18" charset="0"/>
              </a:rPr>
              <a:t>2 листика салата </a:t>
            </a:r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(салатовый цвет).</a:t>
            </a:r>
            <a:endParaRPr lang="ru-RU" sz="3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0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3500" y="780586"/>
            <a:ext cx="95059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Игра 1</a:t>
            </a:r>
          </a:p>
          <a:p>
            <a:pPr algn="ctr"/>
            <a:endParaRPr lang="ru-RU" sz="32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Ведущий заказывает себе бутерброд, подробно объясняя игроку, из каких продуктов (указывая также форму) его требуется приготовить и в какой последовательности складывать их друг на друга.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Игрок должен точно выполнить инструкцию и приготовить бутерброд.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8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915" y="562873"/>
            <a:ext cx="108131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Пример инструкции</a:t>
            </a:r>
          </a:p>
          <a:p>
            <a:pPr algn="just"/>
            <a:r>
              <a:rPr lang="ru-RU" sz="3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На кусок хлеба положите, пожалуйста, </a:t>
            </a:r>
          </a:p>
          <a:p>
            <a:pPr algn="just"/>
            <a:r>
              <a:rPr lang="ru-RU" sz="3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 квадратных кусочка сыра, а сверху на них -  </a:t>
            </a:r>
          </a:p>
          <a:p>
            <a:pPr algn="just"/>
            <a:r>
              <a:rPr lang="ru-RU" sz="3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 овальных куска колбасы.</a:t>
            </a:r>
          </a:p>
          <a:p>
            <a:pPr algn="just"/>
            <a:r>
              <a:rPr lang="ru-RU" sz="3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Добавьте, пожалуйста, ещё один кусок хлеба. Сверху положите 2 треугольных кусочка сыра, </a:t>
            </a:r>
          </a:p>
          <a:p>
            <a:pPr algn="just"/>
            <a:r>
              <a:rPr lang="ru-RU" sz="3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 круглых куска колбасы и 4 полукруглых кусочка огурца.</a:t>
            </a:r>
          </a:p>
          <a:p>
            <a:pPr algn="just"/>
            <a:r>
              <a:rPr lang="ru-RU" sz="3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Накройте, пожалуйста, хлебом и положите ещё лист салата, 2 круглых куска колбасы, </a:t>
            </a:r>
          </a:p>
          <a:p>
            <a:pPr algn="just"/>
            <a:r>
              <a:rPr lang="ru-RU" sz="3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 треугольных кусочка сыра и 2 круглых куска огурца.</a:t>
            </a:r>
          </a:p>
        </p:txBody>
      </p:sp>
    </p:spTree>
    <p:extLst>
      <p:ext uri="{BB962C8B-B14F-4D97-AF65-F5344CB8AC3E}">
        <p14:creationId xmlns:p14="http://schemas.microsoft.com/office/powerpoint/2010/main" xmlns="" val="36284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6626" y="1531535"/>
            <a:ext cx="7480970" cy="4208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6626" y="1537596"/>
            <a:ext cx="7480970" cy="4208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3762" y="1517935"/>
            <a:ext cx="7526697" cy="4233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3596" y="1531213"/>
            <a:ext cx="7526700" cy="4233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927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8287" y="708015"/>
            <a:ext cx="1081314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</a:t>
            </a:r>
            <a:r>
              <a:rPr lang="ru-RU" sz="32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случае ошибки </a:t>
            </a:r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игрока</a:t>
            </a:r>
          </a:p>
          <a:p>
            <a:pPr algn="just"/>
            <a:r>
              <a:rPr lang="ru-RU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в</a:t>
            </a:r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едущий своевременно вежливо поправляет его. Например, </a:t>
            </a:r>
            <a:r>
              <a:rPr lang="ru-RU" sz="3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«Простите, пожалуйста, я попросила Вас положить не треугольные, а квадратные кусочки» </a:t>
            </a:r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или </a:t>
            </a:r>
            <a:r>
              <a:rPr lang="ru-RU" sz="3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«Извините, могли бы ли Вы всё же добавить салат вместо огурца?»</a:t>
            </a:r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</a:p>
          <a:p>
            <a:pPr algn="just"/>
            <a:endParaRPr lang="ru-RU" sz="32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Стоит отметить, что в этом варианте игру довольно удачно можно перевести в сюжетно-ролевую, что доставит большее удовольствие детям.</a:t>
            </a:r>
          </a:p>
        </p:txBody>
      </p:sp>
    </p:spTree>
    <p:extLst>
      <p:ext uri="{BB962C8B-B14F-4D97-AF65-F5344CB8AC3E}">
        <p14:creationId xmlns:p14="http://schemas.microsoft.com/office/powerpoint/2010/main" xmlns="" val="11186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1137" y="859215"/>
            <a:ext cx="106507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 качестве </a:t>
            </a:r>
            <a:r>
              <a:rPr lang="ru-RU" sz="28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усложнения игры </a:t>
            </a:r>
            <a:r>
              <a:rPr lang="ru-RU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(для опытных или более старших игроков) можно добавить дополнительное правило, которое озвучивается ведущим перед началом каждого кона.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Так, например, можно ввести «испорченный продукт», который «повар» ни в коем случае не должен использовать в приготовлении бутерброда, притом, что «заказчик», специально (провоцируя) просит добавить этот продукт.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Или же можно оговорить, что «повар» не должен превышать заданное количество элементов, например, можно использовать не более 3 кусков огурца.</a:t>
            </a:r>
          </a:p>
        </p:txBody>
      </p:sp>
    </p:spTree>
    <p:extLst>
      <p:ext uri="{BB962C8B-B14F-4D97-AF65-F5344CB8AC3E}">
        <p14:creationId xmlns:p14="http://schemas.microsoft.com/office/powerpoint/2010/main" xmlns="" val="1339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209" y="967200"/>
            <a:ext cx="96657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Игра 2</a:t>
            </a:r>
          </a:p>
          <a:p>
            <a:pPr algn="ctr"/>
            <a:endParaRPr lang="ru-RU" sz="32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 этом случае игроку предлагается приготовить бутерброд, ориентируясь на план-подсказку. Он может быть выбран из предложенных нами вариантов или схематично </a:t>
            </a:r>
            <a:r>
              <a:rPr lang="ru-RU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изображён </a:t>
            </a:r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ведущим.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 данном случае игроку требуется правильно перекодировать символы и соблюдать нужную последовательность.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0596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895</Words>
  <Application>Microsoft Office PowerPoint</Application>
  <PresentationFormat>Произвольный</PresentationFormat>
  <Paragraphs>177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Пользователь</cp:lastModifiedBy>
  <cp:revision>36</cp:revision>
  <dcterms:created xsi:type="dcterms:W3CDTF">2015-09-16T11:18:01Z</dcterms:created>
  <dcterms:modified xsi:type="dcterms:W3CDTF">2017-11-22T09:37:58Z</dcterms:modified>
</cp:coreProperties>
</file>