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2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9036-9AE7-4179-8E85-9FB33C5B6294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8D089-F467-4DFA-B5E3-149607927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0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D089-F467-4DFA-B5E3-1496079276E2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60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13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736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4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474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497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0207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084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9464508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675262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2E57CD-EF54-4A87-96CD-93EE42256C13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532857-6FAB-465B-95AB-A808877DA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ct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Relationship Id="rId5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29CFBF9-EF02-4374-894E-E2F2BA17A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Важные вопросы и ответы о ВПР, которые нужно знать </a:t>
            </a:r>
            <a:br>
              <a:rPr lang="ru-RU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каждому школьнику и родителю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19D1C39-71A1-4232-970B-1AE2277CC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4" b="12236"/>
          <a:stretch>
            <a:fillRect/>
          </a:stretch>
        </p:blipFill>
        <p:spPr>
          <a:xfrm>
            <a:off x="228600" y="3133725"/>
            <a:ext cx="6584531" cy="252412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082F81-7EA5-45D4-BBB8-8D5E0E55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06" y="2635843"/>
            <a:ext cx="5369344" cy="357956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22731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814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058525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состоит из двух частей и включает              в себя 15 заданий. </a:t>
            </a:r>
          </a:p>
          <a:p>
            <a:pPr marL="0" indent="0"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частей 1 и 2 выполняются в разные дни. </a:t>
            </a:r>
          </a:p>
          <a:p>
            <a:pPr marL="0" indent="0"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заданий части 1 отводится  - 45 минут. На выполнение заданий части 2 отводится также 45 минут. </a:t>
            </a:r>
            <a:endParaRPr lang="ru-RU" sz="40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529406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89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b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058525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Представляет собой написание диктанта и выполнение двух заданий на проверку: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однородные члены предложения;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главные члены предложения;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умения распознавать части речи.</a:t>
            </a:r>
          </a:p>
          <a:p>
            <a:pPr>
              <a:buFontTx/>
              <a:buChar char="-"/>
            </a:pPr>
            <a:endParaRPr lang="ru-RU" sz="4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7742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89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b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61160"/>
            <a:ext cx="11172825" cy="473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12 заданий на проверку: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ставить ударение в словах;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классифицировать согласные звуки;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определять главную мысль текста и формулировать её в письменной форме;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составлять план прочитанного текста;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задавать вопросы по содержанию текста;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725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168AD-0A55-4A2E-BD5B-75353B9F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3897"/>
            <a:ext cx="10058400" cy="809625"/>
          </a:xfrm>
        </p:spPr>
        <p:txBody>
          <a:bodyPr>
            <a:no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b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36DD65-21A5-4A0F-AB9A-1240E73B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95951"/>
            <a:ext cx="11172825" cy="4739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распознавать значение слова по тексту;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определять части слова;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распознавать имена существительные, имена прилагательные, глаголы;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определять грамматические признаки этих частей речи.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D481C7-F2FD-427E-A262-A96EFBA3E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3849"/>
            <a:ext cx="1743076" cy="130730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326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925" y="712915"/>
            <a:ext cx="10058400" cy="13716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611964"/>
            <a:ext cx="11391900" cy="393192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работы даётся  45 минут. Работа состоит из двух частей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4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включает в себя 10 заданий.</a:t>
            </a:r>
            <a:endParaRPr lang="ru-RU" sz="48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754FE0-5BA6-40A6-8FCE-CE21FE43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447674" y="314116"/>
            <a:ext cx="1905001" cy="216919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299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0"/>
            <a:ext cx="10058400" cy="13716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19200"/>
            <a:ext cx="11391900" cy="532468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 охватывают пройденный учебный материал за 4 года начальной школы.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Обратить внимание на темы: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Тела, вещества;</a:t>
            </a:r>
            <a:endParaRPr lang="ru-RU" sz="360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Строение человека (внешнее и внутреннее);</a:t>
            </a:r>
            <a:endParaRPr lang="ru-RU" sz="36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Природные зоны (животный мир, растительный мир);</a:t>
            </a:r>
            <a:endParaRPr lang="ru-RU" sz="360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Материки (животный мир, растительный мир);</a:t>
            </a:r>
            <a:endParaRPr lang="ru-RU" sz="36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754FE0-5BA6-40A6-8FCE-CE21FE43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276225" y="314116"/>
            <a:ext cx="1295401" cy="1475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0517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4A0B2-8040-4CF1-8EA1-924525013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467526"/>
            <a:ext cx="10058400" cy="137160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FCE86-A39E-4FD4-B272-570BFD9DD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2196938"/>
            <a:ext cx="11391900" cy="5324684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Профессии людей;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Особенности своего региона (достопримечательности, растительный и животный мир);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Опыты и их описание;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Погодные признаки;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Правила здорового безопасного образа жизни.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754FE0-5BA6-40A6-8FCE-CE21FE43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600075" y="467526"/>
            <a:ext cx="1518779" cy="172941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184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1285"/>
            <a:ext cx="10058400" cy="1371600"/>
          </a:xfrm>
        </p:spPr>
        <p:txBody>
          <a:bodyPr>
            <a:normAutofit/>
          </a:bodyPr>
          <a:lstStyle/>
          <a:p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C836E-A7CE-47C4-B9E8-F8B6568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99844"/>
            <a:ext cx="10058400" cy="4692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работ </a:t>
            </a:r>
            <a:r>
              <a:rPr lang="ru-RU" sz="4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пользоваться учебниками,  рабочими тетрадями, справочниками, калькуляторами.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необходимости </a:t>
            </a:r>
            <a:r>
              <a:rPr lang="ru-RU" sz="400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можно использовать черновик.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Записи в черновике оцениваться не будут.</a:t>
            </a:r>
            <a:endParaRPr lang="ru-RU" sz="4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7796C-3841-442A-9C89-2D7A6AE5227D}"/>
              </a:ext>
            </a:extLst>
          </p:cNvPr>
          <p:cNvSpPr txBox="1"/>
          <p:nvPr/>
        </p:nvSpPr>
        <p:spPr>
          <a:xfrm>
            <a:off x="485775" y="1285875"/>
            <a:ext cx="6762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782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1285"/>
            <a:ext cx="10058400" cy="1371600"/>
          </a:xfrm>
        </p:spPr>
        <p:txBody>
          <a:bodyPr>
            <a:normAutofit/>
          </a:bodyPr>
          <a:lstStyle/>
          <a:p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C836E-A7CE-47C4-B9E8-F8B6568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99844"/>
            <a:ext cx="11306175" cy="4692015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экономии времени 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 научиться принимать решение </a:t>
            </a:r>
            <a:r>
              <a:rPr lang="ru-RU" sz="32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 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задание,  в котором возникли трудности    </a:t>
            </a:r>
            <a:r>
              <a:rPr lang="ru-RU" sz="320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вернуться к нему позже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будут выполнены остальные задания. 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уметь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 свои силы и время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1721897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21285"/>
            <a:ext cx="10058400" cy="1371600"/>
          </a:xfrm>
        </p:spPr>
        <p:txBody>
          <a:bodyPr>
            <a:normAutofit/>
          </a:bodyPr>
          <a:lstStyle/>
          <a:p>
            <a:r>
              <a:rPr lang="ru-RU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C836E-A7CE-47C4-B9E8-F8B6568E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340" y="1592885"/>
            <a:ext cx="6438900" cy="4692015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проводятся в период                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 марта по </a:t>
            </a:r>
            <a:r>
              <a:rPr 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мая.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даты проведения ВПР определяется 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организацией.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работ осуществляется   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их проведения    </a:t>
            </a:r>
            <a:r>
              <a:rPr lang="ru-RU" sz="3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 </a:t>
            </a:r>
            <a:r>
              <a:rPr 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школы.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AC85EE-0A74-41B9-8D33-CE5CAF1A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" y="1781174"/>
            <a:ext cx="4158988" cy="301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8435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46EF7F-1417-4441-BEBB-8BA0E1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"/>
            <a:ext cx="10058400" cy="10287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8A4C5-EBC0-424B-A6A3-12FA677F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2" y="1715034"/>
            <a:ext cx="10963275" cy="4872990"/>
          </a:xfrm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ВПР?  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проводят ВПР? 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организационные моменты нужно знать? 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баллы за ВПР переводятся в отметки? 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подготовиться к ВПР? </a:t>
            </a:r>
            <a:endParaRPr lang="ru-RU" sz="40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подготовка.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4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Учебные пособия и сайты для подготовки.</a:t>
            </a:r>
            <a:endParaRPr lang="ru-RU" sz="4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E0A1AB-66B6-4CC2-818D-5D0C7E1D5EA5}"/>
              </a:ext>
            </a:extLst>
          </p:cNvPr>
          <p:cNvSpPr txBox="1"/>
          <p:nvPr/>
        </p:nvSpPr>
        <p:spPr>
          <a:xfrm>
            <a:off x="8842058" y="-485953"/>
            <a:ext cx="19888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B68B39-57C0-4F99-978F-CB1E31867AB0}"/>
              </a:ext>
            </a:extLst>
          </p:cNvPr>
          <p:cNvSpPr txBox="1"/>
          <p:nvPr/>
        </p:nvSpPr>
        <p:spPr>
          <a:xfrm>
            <a:off x="9643276" y="0"/>
            <a:ext cx="10390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CF2648-E99B-416B-808A-9E1BE9ECADF0}"/>
              </a:ext>
            </a:extLst>
          </p:cNvPr>
          <p:cNvSpPr txBox="1"/>
          <p:nvPr/>
        </p:nvSpPr>
        <p:spPr>
          <a:xfrm>
            <a:off x="10511984" y="485953"/>
            <a:ext cx="10390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271887-7339-4EB1-B554-FDB654A6E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3957" r="8139" b="8139"/>
          <a:stretch>
            <a:fillRect/>
          </a:stretch>
        </p:blipFill>
        <p:spPr>
          <a:xfrm>
            <a:off x="910286" y="304799"/>
            <a:ext cx="136619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739253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141507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1551506988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7130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51471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9187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20872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39279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987500-9866-4648-9331-6274776FC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" y="1356778"/>
            <a:ext cx="2342382" cy="210502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2C08AB-3D13-45B8-8924-3AEB05009DA6}"/>
              </a:ext>
            </a:extLst>
          </p:cNvPr>
          <p:cNvSpPr txBox="1"/>
          <p:nvPr/>
        </p:nvSpPr>
        <p:spPr>
          <a:xfrm>
            <a:off x="547496" y="3785653"/>
            <a:ext cx="304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</p:spTree>
    <p:extLst>
      <p:ext uri="{BB962C8B-B14F-4D97-AF65-F5344CB8AC3E}">
        <p14:creationId xmlns:p14="http://schemas.microsoft.com/office/powerpoint/2010/main" val="338854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720001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21766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1551506988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7130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51471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9187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20872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33-38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3927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2C08AB-3D13-45B8-8924-3AEB05009DA6}"/>
              </a:ext>
            </a:extLst>
          </p:cNvPr>
          <p:cNvSpPr txBox="1"/>
          <p:nvPr/>
        </p:nvSpPr>
        <p:spPr>
          <a:xfrm>
            <a:off x="547496" y="3785653"/>
            <a:ext cx="304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87E1B3-92AD-4F7D-B832-BF1023E6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2" y="1385252"/>
            <a:ext cx="2851997" cy="213899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896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33A23-707C-4040-B811-ABDCE2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720001"/>
            <a:ext cx="10058400" cy="617525"/>
          </a:xfrm>
        </p:spPr>
        <p:txBody>
          <a:bodyPr>
            <a:normAutofit fontScale="90000"/>
          </a:bodyPr>
          <a:lstStyle/>
          <a:p>
            <a:r>
              <a:rPr lang="ru-RU" sz="49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 баллов за ВПР в отметки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807898DB-FE4E-410B-B36D-5BEF9E784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98825"/>
              </p:ext>
            </p:extLst>
          </p:nvPr>
        </p:nvGraphicFramePr>
        <p:xfrm>
          <a:off x="4190999" y="1512888"/>
          <a:ext cx="682942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3">
                  <a:extLst>
                    <a:ext uri="{9D8B030D-6E8A-4147-A177-3AD203B41FA5}">
                      <a16:colId xmlns:a16="http://schemas.microsoft.com/office/drawing/2014/main" xmlns="" val="2831926378"/>
                    </a:ext>
                  </a:extLst>
                </a:gridCol>
                <a:gridCol w="3414713">
                  <a:extLst>
                    <a:ext uri="{9D8B030D-6E8A-4147-A177-3AD203B41FA5}">
                      <a16:colId xmlns:a16="http://schemas.microsoft.com/office/drawing/2014/main" xmlns="" val="1551506988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 b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7130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5514713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91870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220872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2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27-32</a:t>
                      </a:r>
                      <a:endParaRPr lang="ru-RU" sz="32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3927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2C08AB-3D13-45B8-8924-3AEB05009DA6}"/>
              </a:ext>
            </a:extLst>
          </p:cNvPr>
          <p:cNvSpPr txBox="1"/>
          <p:nvPr/>
        </p:nvSpPr>
        <p:spPr>
          <a:xfrm>
            <a:off x="295276" y="4172893"/>
            <a:ext cx="37623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</a:t>
            </a:r>
          </a:p>
          <a:p>
            <a:pPr algn="ctr"/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20D8680-C909-46E9-B86F-EE2988CCD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1107185" y="1314033"/>
            <a:ext cx="2255140" cy="256789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700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indent="0" algn="ctr">
              <a:buNone/>
            </a:pPr>
            <a:endParaRPr lang="ru-RU" sz="4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            </a:t>
            </a:r>
            <a:r>
              <a:rPr lang="ru-RU" sz="44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         ученик </a:t>
            </a:r>
          </a:p>
          <a:p>
            <a:pPr marL="0" indent="0"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</p:txBody>
      </p:sp>
      <p:pic>
        <p:nvPicPr>
          <p:cNvPr id="4" name="Рисунок 3" descr="https://pickimage.ru/wp-content/uploads/images/detskie/teacher/uchitel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482" y="4637341"/>
            <a:ext cx="1805750" cy="171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s://flyclipart.com/thumb2/professional-development-for-parent-involvement-programs-7490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568" y="4535424"/>
            <a:ext cx="1976247" cy="18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bipbap.ru/wp-content/uploads/2018/02/0_14ab8d_8403501c_orig-4-2048x162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928" y="4468685"/>
            <a:ext cx="2492946" cy="188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901696" y="2779776"/>
            <a:ext cx="2097024" cy="10607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053328" y="2779776"/>
            <a:ext cx="0" cy="1146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254240" y="2746248"/>
            <a:ext cx="1767840" cy="10942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90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24"/>
            <a:ext cx="10058400" cy="4645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Учитель</a:t>
            </a:r>
            <a:r>
              <a:rPr lang="ru-RU" sz="1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Систематизированное повторение учебного материала;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Выявление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тем, которые вызывают затруднения у большей части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отработки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материала вызывающих затруднения у учащихся;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Вовлечение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во внеурочную деятельность, способствующую подготовке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ВПР;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подготовки к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 для   родителей </a:t>
            </a:r>
            <a:r>
              <a:rPr lang="ru-RU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" y="408813"/>
            <a:ext cx="1913890" cy="1913890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6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53184"/>
            <a:ext cx="10058400" cy="418185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Регулярный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выполнением домашних заданий и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педагога;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общего развития ребёнка (развитие кругозора, внимания, логики, речи устной и письменной, развитие организационных умений);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 выполнении тренировочных проверочных работ из разных источников;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 оказывать помощь ребёнку в учебной деятельности.</a:t>
            </a:r>
          </a:p>
          <a:p>
            <a:pPr marL="0" indent="0">
              <a:buNone/>
            </a:pPr>
            <a:endParaRPr 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52" y="453517"/>
            <a:ext cx="1852613" cy="1712913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4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ВПР?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92224"/>
            <a:ext cx="10058400" cy="42428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егулярное </a:t>
            </a:r>
            <a:r>
              <a:rPr lang="ru-RU" sz="4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домашних заданий;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Повторение </a:t>
            </a:r>
            <a:r>
              <a:rPr lang="ru-RU" sz="4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пройденного теоретического материала;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Тренироваться </a:t>
            </a:r>
            <a:r>
              <a:rPr lang="ru-RU" sz="4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выполнении типовых заданий из ВПР;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Выходить </a:t>
            </a:r>
            <a:r>
              <a:rPr lang="ru-RU" sz="4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рамки учебной программы и принимать участие в конкурсах, олимпиадах, конференциях разного уровня.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16" y="307277"/>
            <a:ext cx="2399248" cy="1899475"/>
          </a:xfrm>
          <a:prstGeom prst="ellipse">
            <a:avLst/>
          </a:prstGeom>
          <a:ln w="38100">
            <a:solidFill>
              <a:srgbClr val="0070C0"/>
            </a:solidFill>
            <a:miter lim="800000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535936"/>
            <a:ext cx="10058400" cy="3499104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Повторять учебный материал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Выполнять тренировочные задания ВПР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тренинг типовых заданий помогает формировать у ребёнка умение вчитываться в задания, анализировать, использовать свои знания для их выполнения.</a:t>
            </a:r>
            <a:endParaRPr lang="ru-RU" sz="2800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272" t="17117" r="70370" b="67555"/>
          <a:stretch>
            <a:fillRect/>
          </a:stretch>
        </p:blipFill>
        <p:spPr bwMode="auto">
          <a:xfrm>
            <a:off x="633985" y="646176"/>
            <a:ext cx="3121151" cy="18987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подготовки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328672"/>
            <a:ext cx="10576560" cy="3974592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Главная задача – не «натаскать» ребёнка, а развить умение учиться, то есть: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принимать учебную задачу;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её решение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рассуждая: </a:t>
            </a:r>
          </a:p>
          <a:p>
            <a:pPr lvl="0" algn="ctr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задание?, что нужно сделать?, как это сделать?;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должен уметь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заданному алгоритму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правильность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действий;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необходимую </a:t>
            </a:r>
            <a:r>
              <a:rPr lang="ru-RU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коррекцию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решение.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80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560" t="16798" r="70015" b="67555"/>
          <a:stretch>
            <a:fillRect/>
          </a:stretch>
        </p:blipFill>
        <p:spPr bwMode="auto">
          <a:xfrm>
            <a:off x="707136" y="597408"/>
            <a:ext cx="2901696" cy="1630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76" y="569442"/>
            <a:ext cx="10058400" cy="140566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48" t="30532" r="51918" b="21100"/>
          <a:stretch>
            <a:fillRect/>
          </a:stretch>
        </p:blipFill>
        <p:spPr bwMode="auto">
          <a:xfrm>
            <a:off x="926591" y="2036063"/>
            <a:ext cx="3547873" cy="3255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96257" y="1962912"/>
            <a:ext cx="6376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Родителям не следует перетруждать своего ребёнка и сильно волноваться самим. Психологический ровный настрой мам и пап, их поддержка помогут школьнику не бояться.</a:t>
            </a:r>
            <a:endParaRPr lang="ru-RU" sz="3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8ABDD-9461-4491-935A-0F8ADC76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37794"/>
            <a:ext cx="10058400" cy="824256"/>
          </a:xfrm>
        </p:spPr>
        <p:txBody>
          <a:bodyPr>
            <a:no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D5BA4F9-8C57-4831-9E0E-FE182C9C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3843" r="57798" b="25538"/>
          <a:stretch>
            <a:fillRect/>
          </a:stretch>
        </p:blipFill>
        <p:spPr>
          <a:xfrm>
            <a:off x="476250" y="337794"/>
            <a:ext cx="1762125" cy="14866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1CF8D1-D8A6-48C4-970A-6E29D039C85F}"/>
              </a:ext>
            </a:extLst>
          </p:cNvPr>
          <p:cNvSpPr txBox="1"/>
          <p:nvPr/>
        </p:nvSpPr>
        <p:spPr>
          <a:xfrm>
            <a:off x="933450" y="1714500"/>
            <a:ext cx="1885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>
                <a:solidFill>
                  <a:schemeClr val="accent2">
                    <a:lumMod val="50000"/>
                  </a:schemeClr>
                </a:solidFill>
              </a:rPr>
              <a:t>В</a:t>
            </a:r>
          </a:p>
          <a:p>
            <a:r>
              <a:rPr lang="ru-RU" sz="9600">
                <a:solidFill>
                  <a:schemeClr val="accent2">
                    <a:lumMod val="50000"/>
                  </a:schemeClr>
                </a:solidFill>
              </a:rPr>
              <a:t>П</a:t>
            </a:r>
          </a:p>
          <a:p>
            <a:r>
              <a:rPr lang="ru-RU" sz="9600">
                <a:solidFill>
                  <a:schemeClr val="accent2">
                    <a:lumMod val="50000"/>
                  </a:schemeClr>
                </a:solidFill>
              </a:rPr>
              <a:t>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D72930-7227-4FFB-AB0E-35B154CCEBE9}"/>
              </a:ext>
            </a:extLst>
          </p:cNvPr>
          <p:cNvSpPr txBox="1"/>
          <p:nvPr/>
        </p:nvSpPr>
        <p:spPr>
          <a:xfrm>
            <a:off x="2819400" y="1971675"/>
            <a:ext cx="912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solidFill>
                  <a:srgbClr val="FF0000"/>
                </a:solidFill>
              </a:rPr>
              <a:t>Всероссийские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846F21-DE6D-4969-B795-E1B5452EB65C}"/>
              </a:ext>
            </a:extLst>
          </p:cNvPr>
          <p:cNvSpPr txBox="1"/>
          <p:nvPr/>
        </p:nvSpPr>
        <p:spPr>
          <a:xfrm>
            <a:off x="2905125" y="3248204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solidFill>
                  <a:srgbClr val="FF0000"/>
                </a:solidFill>
              </a:rPr>
              <a:t>проверочные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321EB0-F90E-4BF9-BAF6-B42ABB96D64B}"/>
              </a:ext>
            </a:extLst>
          </p:cNvPr>
          <p:cNvSpPr txBox="1"/>
          <p:nvPr/>
        </p:nvSpPr>
        <p:spPr>
          <a:xfrm>
            <a:off x="2905125" y="4733925"/>
            <a:ext cx="626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>
                <a:solidFill>
                  <a:srgbClr val="FF0000"/>
                </a:solidFill>
              </a:rPr>
              <a:t>работы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741F72-E23B-4A46-BB3A-84C95844F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72" y="4448533"/>
            <a:ext cx="2435578" cy="187887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3429A27-F1C2-46B4-98DA-929C2362C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5" y="361771"/>
            <a:ext cx="2348052" cy="17219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25661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11" t="35803" r="54707" b="27921"/>
          <a:stretch>
            <a:fillRect/>
          </a:stretch>
        </p:blipFill>
        <p:spPr bwMode="auto">
          <a:xfrm>
            <a:off x="1048511" y="2060448"/>
            <a:ext cx="3026533" cy="258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79136" y="2462784"/>
            <a:ext cx="6071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 подбадривайте ребёнка, хвалите его за то, что он делает хорошо. Повышайте его уверенность в себе.</a:t>
            </a:r>
            <a:endParaRPr lang="ru-RU" sz="3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68" t="39425" r="54485" b="31022"/>
          <a:stretch>
            <a:fillRect/>
          </a:stretch>
        </p:blipFill>
        <p:spPr bwMode="auto">
          <a:xfrm>
            <a:off x="731520" y="2072640"/>
            <a:ext cx="3925824" cy="25237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81472" y="1987296"/>
            <a:ext cx="5108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Проследите, чтобы накануне проверочной работы ваш ребёнок хорошо отдохнул и набрался сил.</a:t>
            </a:r>
            <a:endParaRPr lang="ru-RU" sz="3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89" t="30222" r="51046" b="23580"/>
          <a:stretch>
            <a:fillRect/>
          </a:stretch>
        </p:blipFill>
        <p:spPr bwMode="auto">
          <a:xfrm>
            <a:off x="731519" y="1901952"/>
            <a:ext cx="2647955" cy="24505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2544" y="1889760"/>
            <a:ext cx="7083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Поинтересуйтесь результатами своего ребёнка. 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Постарайтесь получить информацию об имеющихся у него проблемах.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Узнайте, не нуждается ли ваш ребёнок в помощи.</a:t>
            </a:r>
          </a:p>
          <a:p>
            <a:pPr algn="just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Помогите своему ребёнку, поддержите его.</a:t>
            </a:r>
          </a:p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</a:t>
            </a:r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274" t="33942" r="51046" b="26371"/>
          <a:stretch>
            <a:fillRect/>
          </a:stretch>
        </p:blipFill>
        <p:spPr bwMode="auto">
          <a:xfrm>
            <a:off x="755904" y="2023872"/>
            <a:ext cx="3302508" cy="24018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35424" y="1828801"/>
            <a:ext cx="7193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 результатами своего ребёнка не только перед написанием ВПР, а всего периода обучения. </a:t>
            </a:r>
          </a:p>
          <a:p>
            <a:pPr algn="ctr"/>
            <a:endParaRPr lang="ru-RU" sz="32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ему осознать, что если не запускать учёбу, то не будет проблем с проверочными, контрольными и итоговыми работами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8" descr="https://knigobox.ru/image/cache/catalog/efron/6/973208817-okrugayuschij-mir-4-klass-vserossijskaya-proverochnaya-rabota-tipovye-zadaniya-15-variantov-zadanij-podrobnye-kriterii-otsenivaniya-otvety-9785377145660-1200x6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r="31760"/>
          <a:stretch>
            <a:fillRect/>
          </a:stretch>
        </p:blipFill>
        <p:spPr bwMode="auto">
          <a:xfrm>
            <a:off x="1470723" y="2109215"/>
            <a:ext cx="3126460" cy="44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8422" r="26293" b="17578"/>
          <a:stretch>
            <a:fillRect/>
          </a:stretch>
        </p:blipFill>
        <p:spPr bwMode="auto">
          <a:xfrm>
            <a:off x="8266176" y="609599"/>
            <a:ext cx="3316224" cy="46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r="16865"/>
          <a:stretch>
            <a:fillRect/>
          </a:stretch>
        </p:blipFill>
        <p:spPr bwMode="auto">
          <a:xfrm>
            <a:off x="4815840" y="1599277"/>
            <a:ext cx="3182112" cy="462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08024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6" t="1865" r="31281"/>
          <a:stretch>
            <a:fillRect/>
          </a:stretch>
        </p:blipFill>
        <p:spPr bwMode="auto">
          <a:xfrm>
            <a:off x="1664919" y="2206891"/>
            <a:ext cx="3036447" cy="415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4731" r="16653" b="2893"/>
          <a:stretch>
            <a:fillRect/>
          </a:stretch>
        </p:blipFill>
        <p:spPr bwMode="auto">
          <a:xfrm>
            <a:off x="8741662" y="902486"/>
            <a:ext cx="2951378" cy="422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r="31680"/>
          <a:stretch>
            <a:fillRect/>
          </a:stretch>
        </p:blipFill>
        <p:spPr bwMode="auto">
          <a:xfrm>
            <a:off x="5218172" y="1707297"/>
            <a:ext cx="3023199" cy="43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1424748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232251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пособия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 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r="17745"/>
          <a:stretch>
            <a:fillRect/>
          </a:stretch>
        </p:blipFill>
        <p:spPr bwMode="auto">
          <a:xfrm>
            <a:off x="307975" y="312737"/>
            <a:ext cx="2325497" cy="144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6690" r="9467" b="21337"/>
          <a:stretch>
            <a:fillRect/>
          </a:stretch>
        </p:blipFill>
        <p:spPr bwMode="auto">
          <a:xfrm>
            <a:off x="1158240" y="2316480"/>
            <a:ext cx="3378565" cy="415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r="30907"/>
          <a:stretch>
            <a:fillRect/>
          </a:stretch>
        </p:blipFill>
        <p:spPr bwMode="auto">
          <a:xfrm>
            <a:off x="5096256" y="1756934"/>
            <a:ext cx="3219937" cy="441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0" r="30576"/>
          <a:stretch>
            <a:fillRect/>
          </a:stretch>
        </p:blipFill>
        <p:spPr bwMode="auto">
          <a:xfrm>
            <a:off x="8718529" y="754419"/>
            <a:ext cx="3083269" cy="429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98545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319" y="-1035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C:\Users\PC22\Desktop\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144" y="1031308"/>
            <a:ext cx="8912352" cy="514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95099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167" y="16033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PC22\Desktop\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355" y="1182624"/>
            <a:ext cx="9439492" cy="49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14340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127" y="-6826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Подведём итог</a:t>
            </a:r>
            <a:endParaRPr 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uchebnikishkolarossii.ru/image/cache/catalog/products/russkij-yazyk-4-klass-vpr-tipovye-zadaniya-25-variantov-zadanij-fioko-statgrad-1200x63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knigobox.ru/image/cache/catalog/efron/6/193496786-matematika-4-klass-vserossijskaya-proverochnaya-rabota-tipovye-zadaniya-15-variantov-zadanij-podrobnye-kriterii-otsenivaniya-otvety-9785377145608-1200x6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cache3.youla.io/files/images/720_720_out/5c/ac/5cac67ed4f1bc071be10eac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uchebnikishkolarossii.ru/image/cache/catalog/products/okruzhayushij-mir-4-klass-vpr-tipovye-zadaniya-10-variantov-fioko-statgrad-1200x63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55931"/>
          <a:stretch>
            <a:fillRect/>
          </a:stretch>
        </p:blipFill>
        <p:spPr bwMode="auto">
          <a:xfrm>
            <a:off x="307975" y="312738"/>
            <a:ext cx="2244475" cy="354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4432" y="1040403"/>
            <a:ext cx="9229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может выполнять любые записи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вычисления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черновике. Главное-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 ответы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пишет неразборчиво,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потренироваться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Будет досадно, если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проверяющие не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написанное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или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диктанте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примут одну букву за другую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встретилось сложное задание, его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пропустить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потратить на него все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минут. Но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вернуться к нему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заданий.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давать ответы в каждом задании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Ребят, которые не научились читать бегло,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пугают большие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 В этом случае при </a:t>
            </a: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упор </a:t>
            </a:r>
            <a:r>
              <a:rPr 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делать на чтение разных типов текста.</a:t>
            </a:r>
            <a:endParaRPr lang="ru-RU" sz="24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743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B48E7C-2378-48E3-ADCF-88010236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119"/>
            <a:ext cx="10058400" cy="748056"/>
          </a:xfrm>
        </p:spPr>
        <p:txBody>
          <a:bodyPr>
            <a:no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ВПР?</a:t>
            </a:r>
            <a:endParaRPr lang="ru-RU" sz="540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2C29A2-D8E9-4F2F-BB49-E5CC7A3A2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52525"/>
            <a:ext cx="4572000" cy="1500187"/>
          </a:xfrm>
          <a:ln w="7620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1A2CF0-FF9F-482A-AD6D-2CEA5F06DF61}"/>
              </a:ext>
            </a:extLst>
          </p:cNvPr>
          <p:cNvSpPr txBox="1"/>
          <p:nvPr/>
        </p:nvSpPr>
        <p:spPr>
          <a:xfrm>
            <a:off x="590550" y="2786062"/>
            <a:ext cx="115061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– проверочные работы, проводимые </a:t>
            </a:r>
          </a:p>
          <a:p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учебным предметам </a:t>
            </a:r>
          </a:p>
          <a:p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уровня подготовки школьников</a:t>
            </a:r>
            <a:r>
              <a:rPr 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требований ФГОС (Федерального государственного образовательного стандарта)</a:t>
            </a:r>
          </a:p>
        </p:txBody>
      </p:sp>
    </p:spTree>
    <p:extLst>
      <p:ext uri="{BB962C8B-B14F-4D97-AF65-F5344CB8AC3E}">
        <p14:creationId xmlns:p14="http://schemas.microsoft.com/office/powerpoint/2010/main" val="339459979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964373" y="1632525"/>
            <a:ext cx="85315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ребятам </a:t>
            </a:r>
          </a:p>
          <a:p>
            <a:pPr algn="ctr"/>
            <a:r>
              <a:rPr lang="ru-RU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 подготовиться </a:t>
            </a:r>
          </a:p>
          <a:p>
            <a:pPr algn="ctr"/>
            <a:r>
              <a:rPr lang="ru-RU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ВПР!</a:t>
            </a:r>
            <a:endParaRPr lang="ru-RU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27663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07A8-C59C-4090-947F-8337E8CE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90" y="-2767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проводят ВПР?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864A0F68-2618-458D-94D8-B46292017AC4}"/>
              </a:ext>
            </a:extLst>
          </p:cNvPr>
          <p:cNvSpPr txBox="1"/>
          <p:nvPr/>
        </p:nvSpPr>
        <p:spPr>
          <a:xfrm>
            <a:off x="4306803" y="3070860"/>
            <a:ext cx="3457574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Отследить недостатки учебной программы </a:t>
            </a:r>
          </a:p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 экзаменационным дисциплинам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D418A01-FB8B-4D0F-82E6-5848F61F0A5F}"/>
              </a:ext>
            </a:extLst>
          </p:cNvPr>
          <p:cNvSpPr txBox="1"/>
          <p:nvPr/>
        </p:nvSpPr>
        <p:spPr>
          <a:xfrm>
            <a:off x="8201024" y="3070860"/>
            <a:ext cx="3086100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Garamond" pitchFamily="18" charset="0"/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Предоставить родителям общую картину уровня подготовки ребёнка</a:t>
            </a:r>
            <a:endParaRPr lang="ru-RU" sz="28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9FC7C9-D8CC-4CA9-8020-560D9A21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07" y="1352536"/>
            <a:ext cx="2451185" cy="1470711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C6D4A8-8A77-4CC8-87A8-0721A795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944">
            <a:off x="9169634" y="1201222"/>
            <a:ext cx="1472453" cy="1840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5EE24382-53AC-49BC-BE44-1D4EF422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B4875A5C-65BA-4384-8D74-B6B41F943877}"/>
              </a:ext>
            </a:extLst>
          </p:cNvPr>
          <p:cNvSpPr txBox="1"/>
          <p:nvPr/>
        </p:nvSpPr>
        <p:spPr>
          <a:xfrm>
            <a:off x="1055544" y="3070860"/>
            <a:ext cx="3086100" cy="3348990"/>
          </a:xfrm>
          <a:prstGeom prst="roundRect">
            <a:avLst/>
          </a:prstGeom>
          <a:ln w="76200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объём качества знаний, полученных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CD20007-2C22-4B0A-AC1C-7C2C11C17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9" y="1174778"/>
            <a:ext cx="1441280" cy="191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746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DA7E8-5F4B-445E-934B-9269D83F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E0181F-018A-42A9-ABC4-AF78AB92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000125"/>
            <a:ext cx="11068050" cy="500634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60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 в начальной школе проводятся по трём предметам</a:t>
            </a:r>
            <a:endParaRPr lang="ru-RU" sz="60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DDD1CA-F5D1-48D6-B2ED-B66DD5845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9" y="2943222"/>
            <a:ext cx="2342382" cy="2105025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B1BE8E-C303-408D-9BCE-21F364523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3090858"/>
            <a:ext cx="2413001" cy="1809751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167B79-8138-42C1-AAD6-DC6E3BE5C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5903" r="50000" b="2375"/>
          <a:stretch>
            <a:fillRect/>
          </a:stretch>
        </p:blipFill>
        <p:spPr>
          <a:xfrm>
            <a:off x="8381999" y="2943222"/>
            <a:ext cx="1857375" cy="211496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C9A0F-67CE-47D4-BA94-DCC907823AB4}"/>
              </a:ext>
            </a:extLst>
          </p:cNvPr>
          <p:cNvSpPr txBox="1"/>
          <p:nvPr/>
        </p:nvSpPr>
        <p:spPr>
          <a:xfrm>
            <a:off x="1476375" y="5118372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F2CB7-BA9B-4B00-8B1B-707A174DFEDD}"/>
              </a:ext>
            </a:extLst>
          </p:cNvPr>
          <p:cNvSpPr txBox="1"/>
          <p:nvPr/>
        </p:nvSpPr>
        <p:spPr>
          <a:xfrm>
            <a:off x="4657725" y="5118372"/>
            <a:ext cx="293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CE10C-FE22-4C30-A9D6-8599D22DCB1D}"/>
              </a:ext>
            </a:extLst>
          </p:cNvPr>
          <p:cNvSpPr txBox="1"/>
          <p:nvPr/>
        </p:nvSpPr>
        <p:spPr>
          <a:xfrm>
            <a:off x="7848602" y="5118371"/>
            <a:ext cx="3190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269678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440" y="1047750"/>
            <a:ext cx="6276975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выполнение работы  даётся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45 минут.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включает </a:t>
            </a:r>
          </a:p>
          <a:p>
            <a:pPr marL="0" indent="0" algn="ctr">
              <a:buNone/>
            </a:pPr>
            <a:r>
              <a:rPr lang="ru-RU" sz="54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 заданий.</a:t>
            </a:r>
            <a:endParaRPr lang="ru-RU" sz="5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D6D1A2-849C-42E5-BF40-25DB01E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5" y="412601"/>
            <a:ext cx="2826566" cy="254014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13E97B-63B9-4A99-8639-7F0FE6B27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4" y="3429000"/>
            <a:ext cx="4305905" cy="2712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6480991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5" y="868680"/>
            <a:ext cx="9189263" cy="760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направлены на проверку: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D6D1A2-849C-42E5-BF40-25DB01E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7456"/>
            <a:ext cx="1536257" cy="138058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D89E57-E53F-4B5D-B604-4993687702B6}"/>
              </a:ext>
            </a:extLst>
          </p:cNvPr>
          <p:cNvSpPr txBox="1"/>
          <p:nvPr/>
        </p:nvSpPr>
        <p:spPr>
          <a:xfrm>
            <a:off x="1381125" y="1781175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выполнять арифметические действия (сложение, вычитание, умножение, деление);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B851D7-2837-4151-A35D-E093C6A5F979}"/>
              </a:ext>
            </a:extLst>
          </p:cNvPr>
          <p:cNvSpPr txBox="1"/>
          <p:nvPr/>
        </p:nvSpPr>
        <p:spPr>
          <a:xfrm>
            <a:off x="1381125" y="2782193"/>
            <a:ext cx="963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знания порядка арифметических действий </a:t>
            </a:r>
          </a:p>
          <a:p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математическом выражении;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217D8B-9574-4B5A-A5EB-FA1480CD8992}"/>
              </a:ext>
            </a:extLst>
          </p:cNvPr>
          <p:cNvSpPr txBox="1"/>
          <p:nvPr/>
        </p:nvSpPr>
        <p:spPr>
          <a:xfrm>
            <a:off x="1381125" y="3765054"/>
            <a:ext cx="856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находить площадь и периметр геометрической фигуры;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E6FA85-678E-4289-A7CD-3335145C81B9}"/>
              </a:ext>
            </a:extLst>
          </p:cNvPr>
          <p:cNvSpPr txBox="1"/>
          <p:nvPr/>
        </p:nvSpPr>
        <p:spPr>
          <a:xfrm>
            <a:off x="1381125" y="4766072"/>
            <a:ext cx="9258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умения чертить фигуру с заданной площадью и периметром;</a:t>
            </a:r>
            <a:endParaRPr lang="ru-RU" sz="32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15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F2166-036E-42D8-A5F7-20F4CFEA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61925"/>
            <a:ext cx="10058400" cy="885825"/>
          </a:xfrm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49F155-A5B6-4AEA-9290-299BF35D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157018"/>
            <a:ext cx="9189263" cy="760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направлены на проверку: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D6D1A2-849C-42E5-BF40-25DB01E6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7456"/>
            <a:ext cx="1536257" cy="138058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D89E57-E53F-4B5D-B604-4993687702B6}"/>
              </a:ext>
            </a:extLst>
          </p:cNvPr>
          <p:cNvSpPr txBox="1"/>
          <p:nvPr/>
        </p:nvSpPr>
        <p:spPr>
          <a:xfrm>
            <a:off x="1423987" y="2266653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решать задачи;</a:t>
            </a:r>
            <a:endParaRPr lang="ru-RU" sz="320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3B1D77-1C3C-490D-BBBA-9A3254C69291}"/>
              </a:ext>
            </a:extLst>
          </p:cNvPr>
          <p:cNvSpPr txBox="1"/>
          <p:nvPr/>
        </p:nvSpPr>
        <p:spPr>
          <a:xfrm>
            <a:off x="1423987" y="2960696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читать информацию, представленную в рисунках, таблицах и чертежах;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998507-997C-44EB-B5A4-F607526F093D}"/>
              </a:ext>
            </a:extLst>
          </p:cNvPr>
          <p:cNvSpPr txBox="1"/>
          <p:nvPr/>
        </p:nvSpPr>
        <p:spPr>
          <a:xfrm>
            <a:off x="1381125" y="4127212"/>
            <a:ext cx="930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умения выполнять логические задания.</a:t>
            </a:r>
            <a:endParaRPr lang="ru-RU" sz="32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8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AS_NET" val="3.1.31"/>
  <p:tag name="AS_OS" val="Unix 5.15.0.1019"/>
  <p:tag name="AS_RELEASE_DATE" val="2022.12.14"/>
  <p:tag name="AS_TITLE" val="Aspose.Slides for .NET Standard 2.0"/>
  <p:tag name="AS_VERSION" val="22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Century Gothic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176</Paragraphs>
  <Slides>40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47">
      <vt:lpstr>Arial</vt:lpstr>
      <vt:lpstr>Century Gothic</vt:lpstr>
      <vt:lpstr>Garamond</vt:lpstr>
      <vt:lpstr>Calibri</vt:lpstr>
      <vt:lpstr>Times New Roman</vt:lpstr>
      <vt:lpstr>Wingdings</vt:lpstr>
      <vt:lpstr>Савон</vt:lpstr>
      <vt:lpstr>Важные вопросы и ответы о ВПР, которые нужно знать каждому школьнику и родителю</vt:lpstr>
      <vt:lpstr>          Рассмотрим вопросы</vt:lpstr>
      <vt:lpstr>Что такое ВПР?</vt:lpstr>
      <vt:lpstr>Что такое ВПР?</vt:lpstr>
      <vt:lpstr>Зачем проводят ВПР?</vt:lpstr>
      <vt:lpstr>Организационные вопросы</vt:lpstr>
      <vt:lpstr>МАТЕМАТИКА</vt:lpstr>
      <vt:lpstr>МАТЕМАТИКА</vt:lpstr>
      <vt:lpstr>МАТЕМАТИКА</vt:lpstr>
      <vt:lpstr>РУССКИЙ ЯЗЫК</vt:lpstr>
      <vt:lpstr>РУССКИЙ ЯЗЫК1 часть</vt:lpstr>
      <vt:lpstr>РУССКИЙ ЯЗЫК2 часть</vt:lpstr>
      <vt:lpstr>РУССКИЙ ЯЗЫК2 часть</vt:lpstr>
      <vt:lpstr>ОКРУЖАЮЩИЙ МИР</vt:lpstr>
      <vt:lpstr>ОКРУЖАЮЩИЙ МИР</vt:lpstr>
      <vt:lpstr>ОКРУЖАЮЩИЙ МИР</vt:lpstr>
      <vt:lpstr>ОРГАНИЗАЦИОННЫЕ МОМЕНТЫ</vt:lpstr>
      <vt:lpstr>ОРГАНИЗАЦИОННЫЕ МОМЕНТЫ</vt:lpstr>
      <vt:lpstr>ОРГАНИЗАЦИОННЫЕ МОМЕНТЫ</vt:lpstr>
      <vt:lpstr>Перевод баллов за ВПР в отметки</vt:lpstr>
      <vt:lpstr>Перевод баллов за ВПР в отметки</vt:lpstr>
      <vt:lpstr>Перевод баллов за ВПР в отметки</vt:lpstr>
      <vt:lpstr>Как подготовиться к ВПР?</vt:lpstr>
      <vt:lpstr>Как подготовиться к ВПР?</vt:lpstr>
      <vt:lpstr>Как подготовиться к ВПР?</vt:lpstr>
      <vt:lpstr>Как подготовиться к ВПР?</vt:lpstr>
      <vt:lpstr>                 Алгоритм подготовки</vt:lpstr>
      <vt:lpstr>                 Алгоритм подготовки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Психологическая подготовка</vt:lpstr>
      <vt:lpstr>Учебные пособия Математика </vt:lpstr>
      <vt:lpstr>Учебные пособия Русский язык </vt:lpstr>
      <vt:lpstr>Учебные пособия Окружающий мир </vt:lpstr>
      <vt:lpstr>Интернет-ресурсы</vt:lpstr>
      <vt:lpstr>Интернет-ресурсы</vt:lpstr>
      <vt:lpstr>Подведём итог</vt:lpstr>
      <vt:lpstr>PowerPoint Presentation</vt:lpstr>
    </vt:vector>
  </TitlesOfParts>
  <LinksUpToDate>0</LinksUpToDate>
  <SharedDoc>0</SharedDoc>
  <HyperlinksChanged>0</HyperlinksChanged>
  <Application>Aspose.Slides for .NET</Application>
  <AppVersion>22.1200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2023-03-03T13:16:38.300</cp:lastPrinted>
  <dcterms:created xsi:type="dcterms:W3CDTF">2023-03-03T13:16:38Z</dcterms:created>
  <dcterms:modified xsi:type="dcterms:W3CDTF">2023-03-03T13:16:53Z</dcterms:modified>
</cp:coreProperties>
</file>