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2279E-D271-455F-8B6E-39980E1F5648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DE3A2-EAE6-49A6-8624-0FB5E3353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DE3A2-EAE6-49A6-8624-0FB5E335364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B65C-AF4C-41FE-BA65-C2CB274133AD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1BAF-4DA3-4888-A182-2DC1FC72E443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9BB1-7A47-41B7-8A5D-13BBE8E20B03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BEF0-55B6-4483-80E3-F4C3BC35055B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1B78-B14E-4472-914B-8FA38A3A3A54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6A27D-1949-472E-94AC-7837CAFABFD3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63D9-3BAC-493A-AD4A-B65A29E925AB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B553-FA2C-4E4A-AA2D-312B552DE02A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5441-3CC5-4D84-8093-125144590BF8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2863-A584-48C0-909A-875C84D4FF69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54367-7490-4B3B-9667-55115DD7BD6E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05BE-DA20-4DF9-BF32-7FED8E004E45}" type="datetime1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М.А. Соловьева, учитель русского языка и литературы МБОУ СОШ №21 городского округа город Шарья Костромской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39DD-B94D-47AE-B5DE-EC2107BEA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93296"/>
            <a:ext cx="8640960" cy="558875"/>
          </a:xfrm>
        </p:spPr>
        <p:txBody>
          <a:bodyPr>
            <a:normAutofit fontScale="90000"/>
          </a:bodyPr>
          <a:lstStyle/>
          <a:p>
            <a:r>
              <a:rPr lang="ru-RU" sz="1800" u="sng" dirty="0" smtClean="0">
                <a:solidFill>
                  <a:srgbClr val="0070C0"/>
                </a:solidFill>
              </a:rPr>
              <a:t>Автор: Соловьева Марина Александровна, учитель русского языка и литературы МБОУ СОШ №21 городского округа город Шарья Костромской области</a:t>
            </a:r>
            <a:endParaRPr lang="ru-RU" sz="1800" u="sng" dirty="0">
              <a:solidFill>
                <a:srgbClr val="0070C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5968" y="1637184"/>
            <a:ext cx="7848872" cy="2979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</a:t>
            </a: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лектронные словари. </a:t>
            </a:r>
            <a:r>
              <a:rPr kumimoji="0" lang="ru-RU" sz="4000" b="1" i="0" u="sng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Сервис «Яндекс. Словари»</a:t>
            </a:r>
            <a:endParaRPr kumimoji="0" lang="ru-RU" sz="40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ннотация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980728"/>
            <a:ext cx="7999040" cy="2520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вторский цифровой образовательный ресурс «Электронные словари. Сервис </a:t>
            </a:r>
            <a:r>
              <a:rPr lang="ru-RU" sz="2000" dirty="0" smtClean="0">
                <a:latin typeface="Cambria"/>
              </a:rPr>
              <a:t>”Яндекс. Словари”</a:t>
            </a:r>
            <a:r>
              <a:rPr lang="ru-RU" sz="2000" dirty="0" smtClean="0"/>
              <a:t>» создан с помощью программы </a:t>
            </a:r>
            <a:r>
              <a:rPr lang="en-US" sz="2000" dirty="0" err="1" smtClean="0"/>
              <a:t>UVScreenCamera</a:t>
            </a:r>
            <a:r>
              <a:rPr lang="en-US" sz="2000" dirty="0" smtClean="0"/>
              <a:t> </a:t>
            </a:r>
            <a:r>
              <a:rPr lang="ru-RU" sz="2000" dirty="0" smtClean="0"/>
              <a:t> для дистанционного урока с ребенком-инвалидом в 10 классе  при изучении темы «Имя существительное» (по программе Н.Г. </a:t>
            </a:r>
            <a:r>
              <a:rPr lang="ru-RU" sz="2000" dirty="0" err="1" smtClean="0"/>
              <a:t>Гольцовой</a:t>
            </a:r>
            <a:r>
              <a:rPr lang="ru-RU" sz="2000" dirty="0" smtClean="0"/>
              <a:t>).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/>
              <a:t>адача ролика – информационно-справочное обеспечение учебного процесса: при выполнении домашнего задания ученик будет проверять себя  с помощью сервиса «Яндекс. Словари».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 b="6522"/>
          <a:stretch>
            <a:fillRect/>
          </a:stretch>
        </p:blipFill>
        <p:spPr bwMode="auto">
          <a:xfrm>
            <a:off x="467544" y="3717032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 t="2849" b="3989"/>
          <a:stretch>
            <a:fillRect/>
          </a:stretch>
        </p:blipFill>
        <p:spPr bwMode="auto">
          <a:xfrm>
            <a:off x="4716016" y="3717032"/>
            <a:ext cx="403244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ктуальность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38164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реди  большого количества словарей, требуемых учебным процессом, важно выбрать именно тот словарь, который бы на определенном этапе обучения обеспечил оптимальное усвоение знаний, формирование навыков и умений при минимальных затратах времени и усилий.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амостоятельная работа со словарем – одно из важных познавательных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универсальных учебных действий.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Н</a:t>
            </a:r>
            <a:r>
              <a:rPr lang="ru-RU" sz="2000" dirty="0" smtClean="0"/>
              <a:t>е у каждого учащегося дома имеются необходимые словари, поэтому на помощь приходят оцифрованные, в частности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словари, доступные всем пользователям Интернета.  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писание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512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Р</a:t>
            </a:r>
            <a:r>
              <a:rPr lang="ru-RU" sz="2000" dirty="0" smtClean="0"/>
              <a:t>олик пошагово демонстрирует работу с толковым словарем на сервисе «Яндекс. Словари».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</a:t>
            </a:r>
            <a:r>
              <a:rPr lang="ru-RU" sz="2000" dirty="0" smtClean="0"/>
              <a:t>ействия курсора на экране монитора сопровождаются голосовыми комментариями учителя, подчеркиваниями, вставками.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 t="2279" b="4558"/>
          <a:stretch>
            <a:fillRect/>
          </a:stretch>
        </p:blipFill>
        <p:spPr bwMode="auto">
          <a:xfrm>
            <a:off x="2195736" y="2996952"/>
            <a:ext cx="468052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 t="2564" b="5128"/>
          <a:stretch>
            <a:fillRect/>
          </a:stretch>
        </p:blipFill>
        <p:spPr bwMode="auto">
          <a:xfrm>
            <a:off x="2195736" y="2996952"/>
            <a:ext cx="4680520" cy="343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 t="2564" b="4843"/>
          <a:stretch>
            <a:fillRect/>
          </a:stretch>
        </p:blipFill>
        <p:spPr bwMode="auto">
          <a:xfrm>
            <a:off x="2195736" y="2996952"/>
            <a:ext cx="468052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</a:t>
            </a:r>
            <a:r>
              <a:rPr lang="ru-RU" b="1" dirty="0" smtClean="0"/>
              <a:t>етодическое сопровождение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О</a:t>
            </a:r>
            <a:r>
              <a:rPr lang="ru-RU" sz="2000" dirty="0" smtClean="0"/>
              <a:t>дним из наиболее сложных для учащихся моментов в изучении темы «Имя существительное» является определение рода несклоняемых существительных. Трудность вызывает и незнание учащимися лексического значения иноязычных слов. В таких случаях авторы учебника рекомендуют обращаться к словарям.</a:t>
            </a:r>
          </a:p>
          <a:p>
            <a:pPr marL="0" indent="0" algn="just">
              <a:buNone/>
            </a:pPr>
            <a:endParaRPr lang="ru-RU" sz="1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</a:t>
            </a:r>
            <a:r>
              <a:rPr lang="ru-RU" sz="2000" dirty="0" smtClean="0"/>
              <a:t>анный видеоролик будет полезен в качестве обучающего пособия по работе с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словарями </a:t>
            </a:r>
            <a:r>
              <a:rPr lang="ru-RU" sz="2000" dirty="0" err="1" smtClean="0"/>
              <a:t>Яндекса</a:t>
            </a:r>
            <a:r>
              <a:rPr lang="ru-RU" sz="2000" dirty="0" smtClean="0"/>
              <a:t> на дистанционном или обычном уроке. В последнем случае им удобно воспользоваться при слабом школьном </a:t>
            </a:r>
            <a:r>
              <a:rPr lang="ru-RU" sz="2000" dirty="0" err="1" smtClean="0"/>
              <a:t>интернет-соединении</a:t>
            </a:r>
            <a:r>
              <a:rPr lang="ru-RU" sz="2000" dirty="0" smtClean="0"/>
              <a:t> с целью экономии времени.</a:t>
            </a:r>
          </a:p>
          <a:p>
            <a:pPr marL="0" indent="0" algn="just">
              <a:buNone/>
            </a:pPr>
            <a:endParaRPr lang="ru-RU" sz="1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Э</a:t>
            </a:r>
            <a:r>
              <a:rPr lang="ru-RU" sz="2000" dirty="0" smtClean="0"/>
              <a:t>то пособие достаточно универсально. Использовать данный ресурс возможно при изучении тем «Лексическое значение слова» и «Имя существительное» в 5 классе (и их повторении с 10-классниками) на разных этапах урока.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</a:t>
            </a:r>
            <a:r>
              <a:rPr lang="ru-RU" sz="4900" b="1" dirty="0" smtClean="0"/>
              <a:t>етодическое сопровождение</a:t>
            </a:r>
            <a:endParaRPr lang="ru-RU" sz="49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172272" cy="4752528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В</a:t>
            </a:r>
            <a:r>
              <a:rPr lang="ru-RU" sz="2200" dirty="0" smtClean="0"/>
              <a:t> сильном классе ресурс возможно предложить только учащимся со слабыми учебными способностями, объединив детей в пары/группы (при наличии в кабинете нескольких типовых ПК или ноутбуков), а затем предоставить возможность </a:t>
            </a:r>
            <a:r>
              <a:rPr lang="ru-RU" sz="2200" dirty="0" err="1" smtClean="0"/>
              <a:t>само-стоятельно</a:t>
            </a:r>
            <a:r>
              <a:rPr lang="ru-RU" sz="2200" dirty="0" smtClean="0"/>
              <a:t> применить полученные знания на практике.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Д</a:t>
            </a:r>
            <a:r>
              <a:rPr lang="ru-RU" sz="2200" dirty="0" smtClean="0"/>
              <a:t>анный ролик в качестве </a:t>
            </a:r>
            <a:r>
              <a:rPr lang="ru-RU" sz="2200" dirty="0" err="1" smtClean="0"/>
              <a:t>обуча-ющего</a:t>
            </a:r>
            <a:r>
              <a:rPr lang="ru-RU" sz="2200" dirty="0" smtClean="0"/>
              <a:t> пособия изначально я предложила учащемуся с </a:t>
            </a:r>
            <a:r>
              <a:rPr lang="ru-RU" sz="2200" dirty="0" err="1" smtClean="0"/>
              <a:t>огра-ниченными</a:t>
            </a:r>
            <a:r>
              <a:rPr lang="ru-RU" sz="2200" dirty="0" smtClean="0"/>
              <a:t> возможностями </a:t>
            </a:r>
            <a:r>
              <a:rPr lang="ru-RU" sz="2200" dirty="0" err="1" smtClean="0"/>
              <a:t>здо-ровья</a:t>
            </a:r>
            <a:r>
              <a:rPr lang="ru-RU" sz="2200" dirty="0" smtClean="0"/>
              <a:t> для выполнения им </a:t>
            </a:r>
            <a:r>
              <a:rPr lang="ru-RU" sz="2200" dirty="0" err="1" smtClean="0"/>
              <a:t>домаш-него</a:t>
            </a:r>
            <a:r>
              <a:rPr lang="ru-RU" sz="2200" dirty="0" smtClean="0"/>
              <a:t> задания после дистанционного урока.</a:t>
            </a:r>
            <a:endParaRPr lang="ru-RU" sz="2200" dirty="0"/>
          </a:p>
        </p:txBody>
      </p:sp>
      <p:pic>
        <p:nvPicPr>
          <p:cNvPr id="6" name="Рисунок 5"/>
          <p:cNvPicPr/>
          <p:nvPr/>
        </p:nvPicPr>
        <p:blipFill>
          <a:blip r:embed="rId4" cstate="print"/>
          <a:srcRect t="2564" b="11396"/>
          <a:stretch>
            <a:fillRect/>
          </a:stretch>
        </p:blipFill>
        <p:spPr bwMode="auto">
          <a:xfrm>
            <a:off x="323528" y="2276872"/>
            <a:ext cx="4176464" cy="267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ехнические данные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412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>Формат ресурса:</a:t>
            </a:r>
            <a:r>
              <a:rPr lang="ru-RU" sz="2000" dirty="0" smtClean="0"/>
              <a:t> видеоролик (.</a:t>
            </a:r>
            <a:r>
              <a:rPr lang="en-US" sz="2000" dirty="0" smtClean="0"/>
              <a:t> </a:t>
            </a:r>
            <a:r>
              <a:rPr lang="en-US" sz="2000" dirty="0" err="1" smtClean="0"/>
              <a:t>avi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>Размер видеоролика:</a:t>
            </a:r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000" dirty="0" smtClean="0"/>
              <a:t>54МБ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>Технические требования к воспроизведению ресурса: </a:t>
            </a:r>
            <a:r>
              <a:rPr lang="ru-RU" sz="2000" dirty="0" smtClean="0"/>
              <a:t>типовой ПК, аудиоколонки для ПК /наушники</a:t>
            </a:r>
          </a:p>
          <a:p>
            <a:pPr marL="0" indent="0">
              <a:buNone/>
            </a:pPr>
            <a:endParaRPr lang="ru-RU" sz="20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u="sng" dirty="0" smtClean="0">
                <a:solidFill>
                  <a:srgbClr val="0070C0"/>
                </a:solidFill>
              </a:rPr>
              <a:t>Программные требования: </a:t>
            </a:r>
            <a:r>
              <a:rPr lang="ru-RU" sz="2000" dirty="0" smtClean="0"/>
              <a:t>ОС </a:t>
            </a:r>
            <a:r>
              <a:rPr lang="en-US" sz="2000" dirty="0" smtClean="0"/>
              <a:t>Windows XP</a:t>
            </a:r>
            <a:r>
              <a:rPr lang="ru-RU" sz="2000" dirty="0" smtClean="0"/>
              <a:t>/</a:t>
            </a:r>
            <a:r>
              <a:rPr lang="en-US" sz="2000" dirty="0" smtClean="0"/>
              <a:t> Windows</a:t>
            </a:r>
            <a:r>
              <a:rPr lang="ru-RU" sz="2000" dirty="0" smtClean="0"/>
              <a:t> 7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422</Words>
  <Application>Microsoft Office PowerPoint</Application>
  <PresentationFormat>Экран (4:3)</PresentationFormat>
  <Paragraphs>41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Автор: Соловьева Марина Александровна, учитель русского языка и литературы МБОУ СОШ №21 городского округа город Шарья Костромской области</vt:lpstr>
      <vt:lpstr>Аннотация</vt:lpstr>
      <vt:lpstr>Актуальность</vt:lpstr>
      <vt:lpstr>Описание</vt:lpstr>
      <vt:lpstr>Методическое сопровождение</vt:lpstr>
      <vt:lpstr>Методическое сопровождение</vt:lpstr>
      <vt:lpstr>Технические данные</vt:lpstr>
    </vt:vector>
  </TitlesOfParts>
  <Company>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успех – XXI Направление 3. Цифровые образовательные ресурсы в профессиональной деятельности Номинация 3.3. Цифровые образовательные ресурсы в гуманитарном образовании</dc:title>
  <dc:creator>мс</dc:creator>
  <cp:lastModifiedBy>Dv</cp:lastModifiedBy>
  <cp:revision>37</cp:revision>
  <dcterms:created xsi:type="dcterms:W3CDTF">2013-12-03T19:08:19Z</dcterms:created>
  <dcterms:modified xsi:type="dcterms:W3CDTF">2015-11-04T20:52:51Z</dcterms:modified>
</cp:coreProperties>
</file>