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79" r:id="rId3"/>
    <p:sldId id="278" r:id="rId4"/>
    <p:sldId id="289" r:id="rId5"/>
    <p:sldId id="291" r:id="rId6"/>
    <p:sldId id="287" r:id="rId7"/>
    <p:sldId id="271" r:id="rId8"/>
    <p:sldId id="270" r:id="rId9"/>
    <p:sldId id="282" r:id="rId10"/>
    <p:sldId id="290"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9933FF"/>
    <a:srgbClr val="33CC33"/>
    <a:srgbClr val="FF9966"/>
    <a:srgbClr val="FF0066"/>
    <a:srgbClr val="A77E19"/>
    <a:srgbClr val="0066FF"/>
    <a:srgbClr val="33CCFF"/>
    <a:srgbClr val="6699FF"/>
    <a:srgbClr val="DD71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D619E-CD05-43A3-B58E-074940010DC4}" type="datetimeFigureOut">
              <a:rPr lang="ru-RU" smtClean="0"/>
              <a:pPr/>
              <a:t>13.03.2013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E9648-12B2-434A-98BC-A05C1BDECCC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4434823-93AC-459B-A261-3580AEC03D5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434823-93AC-459B-A261-3580AEC03D5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8" name="Номер слайда 7"/>
          <p:cNvSpPr>
            <a:spLocks noGrp="1"/>
          </p:cNvSpPr>
          <p:nvPr>
            <p:ph type="sldNum" sz="quarter" idx="11"/>
          </p:nvPr>
        </p:nvSpPr>
        <p:spPr/>
        <p:txBody>
          <a:bodyPr/>
          <a:lstStyle/>
          <a:p>
            <a:fld id="{B4434823-93AC-459B-A261-3580AEC03D5F}"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CA295F2-193D-46C8-9143-4B35D05A226A}"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4434823-93AC-459B-A261-3580AEC03D5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FCA295F2-193D-46C8-9143-4B35D05A226A}" type="datetimeFigureOut">
              <a:rPr lang="ru-RU" smtClean="0"/>
              <a:pPr/>
              <a:t>13.03.2013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434823-93AC-459B-A261-3580AEC03D5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CA295F2-193D-46C8-9143-4B35D05A226A}" type="datetimeFigureOut">
              <a:rPr lang="ru-RU" smtClean="0"/>
              <a:pPr/>
              <a:t>13.03.2013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4434823-93AC-459B-A261-3580AEC03D5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gif"/><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image" Target="../media/image32.gif"/><Relationship Id="rId5" Type="http://schemas.openxmlformats.org/officeDocument/2006/relationships/image" Target="../media/image31.jpeg"/><Relationship Id="rId4" Type="http://schemas.openxmlformats.org/officeDocument/2006/relationships/image" Target="../media/image30.jpeg"/></Relationships>
</file>

<file path=ppt/slides/_rels/slide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6" Type="http://schemas.openxmlformats.org/officeDocument/2006/relationships/image" Target="../media/image36.gif"/><Relationship Id="rId5" Type="http://schemas.openxmlformats.org/officeDocument/2006/relationships/image" Target="../media/image35.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 Id="rId5" Type="http://schemas.openxmlformats.org/officeDocument/2006/relationships/image" Target="../media/image39.gif"/><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3071810"/>
            <a:ext cx="4662280" cy="1293294"/>
          </a:xfrm>
        </p:spPr>
        <p:txBody>
          <a:bodyPr>
            <a:normAutofit fontScale="90000"/>
          </a:bodyPr>
          <a:lstStyle/>
          <a:p>
            <a:pPr algn="ctr"/>
            <a:r>
              <a:rPr lang="en-US" dirty="0" smtClean="0"/>
              <a:t/>
            </a:r>
            <a:br>
              <a:rPr lang="en-US" dirty="0" smtClean="0"/>
            </a:br>
            <a:r>
              <a:rPr lang="en-US" dirty="0" smtClean="0"/>
              <a:t/>
            </a:r>
            <a:br>
              <a:rPr lang="en-US" dirty="0" smtClean="0"/>
            </a:br>
            <a:endParaRPr lang="ru-RU" dirty="0"/>
          </a:p>
        </p:txBody>
      </p:sp>
      <p:sp>
        <p:nvSpPr>
          <p:cNvPr id="8" name="Подзаголовок 7"/>
          <p:cNvSpPr>
            <a:spLocks noGrp="1"/>
          </p:cNvSpPr>
          <p:nvPr>
            <p:ph type="subTitle" idx="1"/>
          </p:nvPr>
        </p:nvSpPr>
        <p:spPr>
          <a:xfrm>
            <a:off x="1547664" y="2708920"/>
            <a:ext cx="6024732" cy="1368152"/>
          </a:xfrm>
        </p:spPr>
        <p:txBody>
          <a:bodyPr>
            <a:normAutofit/>
          </a:bodyPr>
          <a:lstStyle/>
          <a:p>
            <a:pPr algn="ctr"/>
            <a:r>
              <a:rPr lang="en-US" sz="3200" dirty="0" smtClean="0">
                <a:solidFill>
                  <a:srgbClr val="9933FF"/>
                </a:solidFill>
              </a:rPr>
              <a:t>INVENTIONS</a:t>
            </a:r>
            <a:r>
              <a:rPr lang="ru-RU" sz="3200" dirty="0" smtClean="0">
                <a:solidFill>
                  <a:srgbClr val="9933FF"/>
                </a:solidFill>
              </a:rPr>
              <a:t> </a:t>
            </a:r>
            <a:r>
              <a:rPr lang="en-US" sz="3200" dirty="0" smtClean="0">
                <a:solidFill>
                  <a:srgbClr val="9933FF"/>
                </a:solidFill>
              </a:rPr>
              <a:t>AND INVENTORS.</a:t>
            </a:r>
            <a:endParaRPr lang="ru-RU" sz="3200" dirty="0">
              <a:solidFill>
                <a:srgbClr val="9933FF"/>
              </a:solidFill>
            </a:endParaRPr>
          </a:p>
        </p:txBody>
      </p:sp>
      <p:pic>
        <p:nvPicPr>
          <p:cNvPr id="3" name="Содержимое 3" descr="brati_rite.jpg"/>
          <p:cNvPicPr>
            <a:picLocks noChangeAspect="1"/>
          </p:cNvPicPr>
          <p:nvPr/>
        </p:nvPicPr>
        <p:blipFill>
          <a:blip r:embed="rId2" cstate="print"/>
          <a:srcRect/>
          <a:stretch>
            <a:fillRect/>
          </a:stretch>
        </p:blipFill>
        <p:spPr>
          <a:xfrm>
            <a:off x="7572396" y="2214554"/>
            <a:ext cx="1407126" cy="1786027"/>
          </a:xfrm>
          <a:prstGeom prst="rect">
            <a:avLst/>
          </a:prstGeom>
        </p:spPr>
      </p:pic>
      <p:pic>
        <p:nvPicPr>
          <p:cNvPr id="6" name="Picture 4" descr="Alex_Bell"/>
          <p:cNvPicPr>
            <a:picLocks noChangeAspect="1" noChangeArrowheads="1"/>
          </p:cNvPicPr>
          <p:nvPr/>
        </p:nvPicPr>
        <p:blipFill>
          <a:blip r:embed="rId3" cstate="print"/>
          <a:srcRect/>
          <a:stretch>
            <a:fillRect/>
          </a:stretch>
        </p:blipFill>
        <p:spPr bwMode="auto">
          <a:xfrm>
            <a:off x="6286512" y="357166"/>
            <a:ext cx="1065876" cy="1537533"/>
          </a:xfrm>
          <a:prstGeom prst="rect">
            <a:avLst/>
          </a:prstGeom>
          <a:noFill/>
          <a:ln w="9525">
            <a:noFill/>
            <a:miter lim="800000"/>
            <a:headEnd/>
            <a:tailEnd/>
          </a:ln>
        </p:spPr>
      </p:pic>
      <p:pic>
        <p:nvPicPr>
          <p:cNvPr id="7" name="Picture 11" descr="C:\Documents and Settings\user\Рабочий стол\Alexander_Graham_Bell_Biography_2.jpg"/>
          <p:cNvPicPr>
            <a:picLocks noChangeAspect="1" noChangeArrowheads="1"/>
          </p:cNvPicPr>
          <p:nvPr/>
        </p:nvPicPr>
        <p:blipFill>
          <a:blip r:embed="rId4" cstate="print"/>
          <a:srcRect/>
          <a:stretch>
            <a:fillRect/>
          </a:stretch>
        </p:blipFill>
        <p:spPr bwMode="auto">
          <a:xfrm>
            <a:off x="7643834" y="4357694"/>
            <a:ext cx="1285884" cy="1869279"/>
          </a:xfrm>
          <a:prstGeom prst="rect">
            <a:avLst/>
          </a:prstGeom>
          <a:noFill/>
        </p:spPr>
      </p:pic>
      <p:pic>
        <p:nvPicPr>
          <p:cNvPr id="9" name="Picture 6" descr="niepce"/>
          <p:cNvPicPr>
            <a:picLocks noChangeAspect="1" noChangeArrowheads="1"/>
          </p:cNvPicPr>
          <p:nvPr/>
        </p:nvPicPr>
        <p:blipFill>
          <a:blip r:embed="rId5" cstate="print"/>
          <a:srcRect l="6709" t="5669" r="6709" b="5669"/>
          <a:stretch>
            <a:fillRect/>
          </a:stretch>
        </p:blipFill>
        <p:spPr bwMode="auto">
          <a:xfrm>
            <a:off x="7530749" y="315527"/>
            <a:ext cx="1306223" cy="1583476"/>
          </a:xfrm>
          <a:prstGeom prst="rect">
            <a:avLst/>
          </a:prstGeom>
          <a:noFill/>
        </p:spPr>
      </p:pic>
      <p:pic>
        <p:nvPicPr>
          <p:cNvPr id="10" name="Picture 12" descr="C:\Documents and Settings\user\Рабочий стол\11.jpeg"/>
          <p:cNvPicPr>
            <a:picLocks noChangeAspect="1" noChangeArrowheads="1"/>
          </p:cNvPicPr>
          <p:nvPr/>
        </p:nvPicPr>
        <p:blipFill>
          <a:blip r:embed="rId6" cstate="print"/>
          <a:srcRect l="2509" t="1928" r="2509" b="1928"/>
          <a:stretch>
            <a:fillRect/>
          </a:stretch>
        </p:blipFill>
        <p:spPr bwMode="auto">
          <a:xfrm>
            <a:off x="317976" y="317984"/>
            <a:ext cx="1221371" cy="1608275"/>
          </a:xfrm>
          <a:prstGeom prst="rect">
            <a:avLst/>
          </a:prstGeom>
          <a:noFill/>
        </p:spPr>
      </p:pic>
      <p:pic>
        <p:nvPicPr>
          <p:cNvPr id="11" name="Picture 9" descr="C:\Documents and Settings\user\Рабочий стол\180px-Fratelli_Lumiere.jpg"/>
          <p:cNvPicPr>
            <a:picLocks noChangeAspect="1" noChangeArrowheads="1"/>
          </p:cNvPicPr>
          <p:nvPr/>
        </p:nvPicPr>
        <p:blipFill>
          <a:blip r:embed="rId7" cstate="print"/>
          <a:srcRect/>
          <a:stretch>
            <a:fillRect/>
          </a:stretch>
        </p:blipFill>
        <p:spPr bwMode="auto">
          <a:xfrm>
            <a:off x="323528" y="2132856"/>
            <a:ext cx="1214446" cy="1639561"/>
          </a:xfrm>
          <a:prstGeom prst="rect">
            <a:avLst/>
          </a:prstGeom>
          <a:noFill/>
        </p:spPr>
      </p:pic>
      <p:pic>
        <p:nvPicPr>
          <p:cNvPr id="12" name="Picture 4" descr="Spangler_James190h"/>
          <p:cNvPicPr>
            <a:picLocks noChangeAspect="1" noChangeArrowheads="1"/>
          </p:cNvPicPr>
          <p:nvPr/>
        </p:nvPicPr>
        <p:blipFill>
          <a:blip r:embed="rId8" cstate="print"/>
          <a:srcRect/>
          <a:stretch>
            <a:fillRect/>
          </a:stretch>
        </p:blipFill>
        <p:spPr bwMode="auto">
          <a:xfrm rot="60000">
            <a:off x="3387849" y="295212"/>
            <a:ext cx="1207847" cy="1571855"/>
          </a:xfrm>
          <a:prstGeom prst="rect">
            <a:avLst/>
          </a:prstGeom>
          <a:noFill/>
        </p:spPr>
      </p:pic>
      <p:pic>
        <p:nvPicPr>
          <p:cNvPr id="13" name="Picture 10" descr="C:\Documents and Settings\user\Рабочий стол\Henry_Ford.jpg"/>
          <p:cNvPicPr>
            <a:picLocks noChangeAspect="1" noChangeArrowheads="1"/>
          </p:cNvPicPr>
          <p:nvPr/>
        </p:nvPicPr>
        <p:blipFill>
          <a:blip r:embed="rId9" cstate="print"/>
          <a:srcRect/>
          <a:stretch>
            <a:fillRect/>
          </a:stretch>
        </p:blipFill>
        <p:spPr bwMode="auto">
          <a:xfrm>
            <a:off x="4857752" y="357166"/>
            <a:ext cx="1204816" cy="1537345"/>
          </a:xfrm>
          <a:prstGeom prst="rect">
            <a:avLst/>
          </a:prstGeom>
          <a:noFill/>
        </p:spPr>
      </p:pic>
      <p:pic>
        <p:nvPicPr>
          <p:cNvPr id="14" name="Picture 9" descr="C:\Documents and Settings\user\Рабочий стол\Richard_Drew.gif"/>
          <p:cNvPicPr>
            <a:picLocks noChangeAspect="1" noChangeArrowheads="1"/>
          </p:cNvPicPr>
          <p:nvPr/>
        </p:nvPicPr>
        <p:blipFill>
          <a:blip r:embed="rId10" cstate="print"/>
          <a:srcRect b="11306"/>
          <a:stretch>
            <a:fillRect/>
          </a:stretch>
        </p:blipFill>
        <p:spPr bwMode="auto">
          <a:xfrm>
            <a:off x="1857356" y="285728"/>
            <a:ext cx="1190633" cy="1584028"/>
          </a:xfrm>
          <a:prstGeom prst="rect">
            <a:avLst/>
          </a:prstGeom>
          <a:noFill/>
        </p:spPr>
      </p:pic>
      <p:pic>
        <p:nvPicPr>
          <p:cNvPr id="15" name="Picture 4" descr="C:\Documents and Settings\user\Рабочий стол\2.jpeg"/>
          <p:cNvPicPr>
            <a:picLocks noChangeAspect="1" noChangeArrowheads="1"/>
          </p:cNvPicPr>
          <p:nvPr/>
        </p:nvPicPr>
        <p:blipFill>
          <a:blip r:embed="rId11" cstate="print"/>
          <a:srcRect/>
          <a:stretch>
            <a:fillRect/>
          </a:stretch>
        </p:blipFill>
        <p:spPr bwMode="auto">
          <a:xfrm>
            <a:off x="285721" y="4071942"/>
            <a:ext cx="1205850" cy="785817"/>
          </a:xfrm>
          <a:prstGeom prst="rect">
            <a:avLst/>
          </a:prstGeom>
          <a:noFill/>
        </p:spPr>
      </p:pic>
      <p:pic>
        <p:nvPicPr>
          <p:cNvPr id="16" name="Picture 7" descr="C:\Documents and Settings\user\Рабочий стол\6.jpeg"/>
          <p:cNvPicPr>
            <a:picLocks noChangeAspect="1" noChangeArrowheads="1"/>
          </p:cNvPicPr>
          <p:nvPr/>
        </p:nvPicPr>
        <p:blipFill>
          <a:blip r:embed="rId12" cstate="print"/>
          <a:srcRect l="425" t="145" r="656" b="145"/>
          <a:stretch>
            <a:fillRect/>
          </a:stretch>
        </p:blipFill>
        <p:spPr bwMode="auto">
          <a:xfrm>
            <a:off x="285720" y="5000636"/>
            <a:ext cx="1202972" cy="1616827"/>
          </a:xfrm>
          <a:prstGeom prst="rect">
            <a:avLst/>
          </a:prstGeom>
          <a:noFill/>
        </p:spPr>
      </p:pic>
      <p:pic>
        <p:nvPicPr>
          <p:cNvPr id="17" name="Picture 6" descr="C:\Documents and Settings\user\Рабочий стол\5.jpeg"/>
          <p:cNvPicPr>
            <a:picLocks noChangeAspect="1" noChangeArrowheads="1"/>
          </p:cNvPicPr>
          <p:nvPr/>
        </p:nvPicPr>
        <p:blipFill>
          <a:blip r:embed="rId13" cstate="print"/>
          <a:srcRect/>
          <a:stretch>
            <a:fillRect/>
          </a:stretch>
        </p:blipFill>
        <p:spPr bwMode="auto">
          <a:xfrm>
            <a:off x="4214810" y="5643578"/>
            <a:ext cx="941683" cy="923035"/>
          </a:xfrm>
          <a:prstGeom prst="rect">
            <a:avLst/>
          </a:prstGeom>
          <a:noFill/>
        </p:spPr>
      </p:pic>
      <p:pic>
        <p:nvPicPr>
          <p:cNvPr id="18" name="Picture 2" descr="C:\Documents and Settings\user\Рабочий стол\200px-Bill_Gates_World_Economic_Forum_2007.jpg"/>
          <p:cNvPicPr>
            <a:picLocks noChangeAspect="1" noChangeArrowheads="1"/>
          </p:cNvPicPr>
          <p:nvPr/>
        </p:nvPicPr>
        <p:blipFill>
          <a:blip r:embed="rId14" cstate="print"/>
          <a:srcRect/>
          <a:stretch>
            <a:fillRect/>
          </a:stretch>
        </p:blipFill>
        <p:spPr bwMode="auto">
          <a:xfrm>
            <a:off x="6072198" y="5072074"/>
            <a:ext cx="1099285" cy="1571636"/>
          </a:xfrm>
          <a:prstGeom prst="rect">
            <a:avLst/>
          </a:prstGeom>
          <a:noFill/>
        </p:spPr>
      </p:pic>
      <p:pic>
        <p:nvPicPr>
          <p:cNvPr id="19" name="Picture 11" descr="C:\Documents and Settings\user\Рабочий стол\10.jpeg"/>
          <p:cNvPicPr>
            <a:picLocks noChangeAspect="1" noChangeArrowheads="1"/>
          </p:cNvPicPr>
          <p:nvPr/>
        </p:nvPicPr>
        <p:blipFill>
          <a:blip r:embed="rId15" cstate="print"/>
          <a:srcRect/>
          <a:stretch>
            <a:fillRect/>
          </a:stretch>
        </p:blipFill>
        <p:spPr bwMode="auto">
          <a:xfrm>
            <a:off x="2214546" y="5072074"/>
            <a:ext cx="1127915" cy="1510981"/>
          </a:xfrm>
          <a:prstGeom prst="rect">
            <a:avLst/>
          </a:prstGeom>
          <a:noFill/>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1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heel(4)">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ppt_w</p:attrName>
                                        </p:attrNameLst>
                                      </p:cBhvr>
                                      <p:tavLst>
                                        <p:tav tm="0">
                                          <p:val>
                                            <p:strVal val="#ppt_w*0.70"/>
                                          </p:val>
                                        </p:tav>
                                        <p:tav tm="100000">
                                          <p:val>
                                            <p:strVal val="#ppt_w"/>
                                          </p:val>
                                        </p:tav>
                                      </p:tavLst>
                                    </p:anim>
                                    <p:anim calcmode="lin" valueType="num">
                                      <p:cBhvr>
                                        <p:cTn id="38" dur="1000" fill="hold"/>
                                        <p:tgtEl>
                                          <p:spTgt spid="14"/>
                                        </p:tgtEl>
                                        <p:attrNameLst>
                                          <p:attrName>ppt_h</p:attrName>
                                        </p:attrNameLst>
                                      </p:cBhvr>
                                      <p:tavLst>
                                        <p:tav tm="0">
                                          <p:val>
                                            <p:strVal val="#ppt_h"/>
                                          </p:val>
                                        </p:tav>
                                        <p:tav tm="100000">
                                          <p:val>
                                            <p:strVal val="#ppt_h"/>
                                          </p:val>
                                        </p:tav>
                                      </p:tavLst>
                                    </p:anim>
                                    <p:animEffect transition="in" filter="fade">
                                      <p:cBhvr>
                                        <p:cTn id="39" dur="1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1000" fill="hold"/>
                                        <p:tgtEl>
                                          <p:spTgt spid="6"/>
                                        </p:tgtEl>
                                        <p:attrNameLst>
                                          <p:attrName>ppt_w</p:attrName>
                                        </p:attrNameLst>
                                      </p:cBhvr>
                                      <p:tavLst>
                                        <p:tav tm="0">
                                          <p:val>
                                            <p:strVal val="#ppt_w*0.70"/>
                                          </p:val>
                                        </p:tav>
                                        <p:tav tm="100000">
                                          <p:val>
                                            <p:strVal val="#ppt_w"/>
                                          </p:val>
                                        </p:tav>
                                      </p:tavLst>
                                    </p:anim>
                                    <p:anim calcmode="lin" valueType="num">
                                      <p:cBhvr>
                                        <p:cTn id="45" dur="1000" fill="hold"/>
                                        <p:tgtEl>
                                          <p:spTgt spid="6"/>
                                        </p:tgtEl>
                                        <p:attrNameLst>
                                          <p:attrName>ppt_h</p:attrName>
                                        </p:attrNameLst>
                                      </p:cBhvr>
                                      <p:tavLst>
                                        <p:tav tm="0">
                                          <p:val>
                                            <p:strVal val="#ppt_h"/>
                                          </p:val>
                                        </p:tav>
                                        <p:tav tm="100000">
                                          <p:val>
                                            <p:strVal val="#ppt_h"/>
                                          </p:val>
                                        </p:tav>
                                      </p:tavLst>
                                    </p:anim>
                                    <p:animEffect transition="in" filter="fade">
                                      <p:cBhvr>
                                        <p:cTn id="46" dur="10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strVal val="#ppt_w*0.70"/>
                                          </p:val>
                                        </p:tav>
                                        <p:tav tm="100000">
                                          <p:val>
                                            <p:strVal val="#ppt_w"/>
                                          </p:val>
                                        </p:tav>
                                      </p:tavLst>
                                    </p:anim>
                                    <p:anim calcmode="lin" valueType="num">
                                      <p:cBhvr>
                                        <p:cTn id="52" dur="1000" fill="hold"/>
                                        <p:tgtEl>
                                          <p:spTgt spid="11"/>
                                        </p:tgtEl>
                                        <p:attrNameLst>
                                          <p:attrName>ppt_h</p:attrName>
                                        </p:attrNameLst>
                                      </p:cBhvr>
                                      <p:tavLst>
                                        <p:tav tm="0">
                                          <p:val>
                                            <p:strVal val="#ppt_h"/>
                                          </p:val>
                                        </p:tav>
                                        <p:tav tm="100000">
                                          <p:val>
                                            <p:strVal val="#ppt_h"/>
                                          </p:val>
                                        </p:tav>
                                      </p:tavLst>
                                    </p:anim>
                                    <p:animEffect transition="in" filter="fade">
                                      <p:cBhvr>
                                        <p:cTn id="53" dur="10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p:cTn id="58" dur="1000" fill="hold"/>
                                        <p:tgtEl>
                                          <p:spTgt spid="3"/>
                                        </p:tgtEl>
                                        <p:attrNameLst>
                                          <p:attrName>ppt_w</p:attrName>
                                        </p:attrNameLst>
                                      </p:cBhvr>
                                      <p:tavLst>
                                        <p:tav tm="0">
                                          <p:val>
                                            <p:strVal val="#ppt_w*0.70"/>
                                          </p:val>
                                        </p:tav>
                                        <p:tav tm="100000">
                                          <p:val>
                                            <p:strVal val="#ppt_w"/>
                                          </p:val>
                                        </p:tav>
                                      </p:tavLst>
                                    </p:anim>
                                    <p:anim calcmode="lin" valueType="num">
                                      <p:cBhvr>
                                        <p:cTn id="59" dur="1000" fill="hold"/>
                                        <p:tgtEl>
                                          <p:spTgt spid="3"/>
                                        </p:tgtEl>
                                        <p:attrNameLst>
                                          <p:attrName>ppt_h</p:attrName>
                                        </p:attrNameLst>
                                      </p:cBhvr>
                                      <p:tavLst>
                                        <p:tav tm="0">
                                          <p:val>
                                            <p:strVal val="#ppt_h"/>
                                          </p:val>
                                        </p:tav>
                                        <p:tav tm="100000">
                                          <p:val>
                                            <p:strVal val="#ppt_h"/>
                                          </p:val>
                                        </p:tav>
                                      </p:tavLst>
                                    </p:anim>
                                    <p:animEffect transition="in" filter="fade">
                                      <p:cBhvr>
                                        <p:cTn id="60" dur="1000"/>
                                        <p:tgtEl>
                                          <p:spTgt spid="3"/>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ntr" presetSubtype="16" fill="hold"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diamond(in)">
                                      <p:cBhvr>
                                        <p:cTn id="65" dur="20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8" presetClass="entr" presetSubtype="16" fill="hold"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diamond(in)">
                                      <p:cBhvr>
                                        <p:cTn id="70" dur="20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box(in)">
                                      <p:cBhvr>
                                        <p:cTn id="75" dur="500"/>
                                        <p:tgtEl>
                                          <p:spTgt spid="19"/>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box(in)">
                                      <p:cBhvr>
                                        <p:cTn id="80" dur="5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24" presetClass="entr" presetSubtype="0" fill="hold" nodeType="clickEffect">
                                  <p:stCondLst>
                                    <p:cond delay="0"/>
                                  </p:stCondLst>
                                  <p:childTnLst>
                                    <p:set>
                                      <p:cBhvr>
                                        <p:cTn id="84" dur="1" fill="hold">
                                          <p:stCondLst>
                                            <p:cond delay="0"/>
                                          </p:stCondLst>
                                        </p:cTn>
                                        <p:tgtEl>
                                          <p:spTgt spid="15"/>
                                        </p:tgtEl>
                                        <p:attrNameLst>
                                          <p:attrName>style.visibility</p:attrName>
                                        </p:attrNameLst>
                                      </p:cBhvr>
                                      <p:to>
                                        <p:strVal val="visible"/>
                                      </p:to>
                                    </p:set>
                                    <p:anim to="" calcmode="lin" valueType="num">
                                      <p:cBhvr>
                                        <p:cTn id="85" dur="1" fill="hold"/>
                                        <p:tgtEl>
                                          <p:spTgt spid="15"/>
                                        </p:tgtEl>
                                        <p:attrNameLst>
                                          <p:attrName/>
                                        </p:attrNameLst>
                                      </p:cBhvr>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одержимое 5"/>
          <p:cNvSpPr>
            <a:spLocks noGrp="1"/>
          </p:cNvSpPr>
          <p:nvPr>
            <p:ph idx="1"/>
          </p:nvPr>
        </p:nvSpPr>
        <p:spPr/>
        <p:txBody>
          <a:bodyPr>
            <a:normAutofit/>
          </a:bodyPr>
          <a:lstStyle/>
          <a:p>
            <a:pPr>
              <a:buNone/>
            </a:pPr>
            <a:r>
              <a:rPr lang="en-US" dirty="0" smtClean="0"/>
              <a:t>		</a:t>
            </a:r>
            <a:endParaRPr lang="ru-RU" sz="2600" dirty="0" smtClean="0">
              <a:latin typeface="Times New Roman" pitchFamily="18" charset="0"/>
              <a:cs typeface="Times New Roman" pitchFamily="18" charset="0"/>
            </a:endParaRPr>
          </a:p>
          <a:p>
            <a:endParaRPr lang="ru-RU" dirty="0"/>
          </a:p>
        </p:txBody>
      </p:sp>
      <p:sp>
        <p:nvSpPr>
          <p:cNvPr id="11" name="Заголовок 7"/>
          <p:cNvSpPr>
            <a:spLocks noGrp="1"/>
          </p:cNvSpPr>
          <p:nvPr>
            <p:ph type="title"/>
          </p:nvPr>
        </p:nvSpPr>
        <p:spPr>
          <a:xfrm>
            <a:off x="323528" y="1340768"/>
            <a:ext cx="8064896" cy="3528392"/>
          </a:xfrm>
        </p:spPr>
        <p:txBody>
          <a:bodyPr>
            <a:normAutofit fontScale="90000"/>
          </a:bodyPr>
          <a:lstStyle/>
          <a:p>
            <a:r>
              <a:rPr lang="en-US" dirty="0" smtClean="0"/>
              <a:t>I prepared presentation  </a:t>
            </a:r>
            <a:br>
              <a:rPr lang="en-US" dirty="0" smtClean="0"/>
            </a:br>
            <a:r>
              <a:rPr lang="en-US" dirty="0" smtClean="0"/>
              <a:t>schoolgirl of the 11th class "A"</a:t>
            </a:r>
            <a:br>
              <a:rPr lang="en-US" dirty="0" smtClean="0"/>
            </a:br>
            <a:r>
              <a:rPr lang="en-US" dirty="0" smtClean="0"/>
              <a:t>schools </a:t>
            </a:r>
            <a:r>
              <a:rPr lang="ru-RU" dirty="0" smtClean="0"/>
              <a:t>№ </a:t>
            </a:r>
            <a:r>
              <a:rPr lang="en-US" dirty="0" smtClean="0"/>
              <a:t>6</a:t>
            </a:r>
            <a:br>
              <a:rPr lang="en-US" dirty="0" smtClean="0"/>
            </a:br>
            <a:r>
              <a:rPr lang="en-US" dirty="0" smtClean="0"/>
              <a:t>city </a:t>
            </a:r>
            <a:r>
              <a:rPr lang="en-US" dirty="0" err="1" smtClean="0"/>
              <a:t>Yuzhno-Sakhalinsk</a:t>
            </a:r>
            <a:r>
              <a:rPr lang="en-US" dirty="0" smtClean="0"/>
              <a:t/>
            </a:r>
            <a:br>
              <a:rPr lang="en-US" dirty="0" smtClean="0"/>
            </a:br>
            <a:r>
              <a:rPr lang="en-US" dirty="0" err="1" smtClean="0"/>
              <a:t>Aleksandrova</a:t>
            </a:r>
            <a:r>
              <a:rPr lang="en-US" dirty="0" smtClean="0"/>
              <a:t> Elena.</a:t>
            </a:r>
            <a:endParaRPr lang="ru-RU" dirty="0"/>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58204" cy="5483245"/>
          </a:xfrm>
        </p:spPr>
        <p:txBody>
          <a:bodyPr/>
          <a:lstStyle/>
          <a:p>
            <a:pPr algn="ctr">
              <a:buNone/>
            </a:pPr>
            <a:r>
              <a:rPr lang="en-US" sz="2800" dirty="0" smtClean="0">
                <a:solidFill>
                  <a:srgbClr val="00B0F0"/>
                </a:solidFill>
              </a:rPr>
              <a:t>"To raise new questions, new possibilities, to regard old questions from a new angle, requires creative imagination and marks real advance".</a:t>
            </a:r>
          </a:p>
          <a:p>
            <a:pPr algn="ctr">
              <a:buNone/>
            </a:pPr>
            <a:endParaRPr lang="ru-RU" sz="2800" dirty="0" smtClean="0">
              <a:solidFill>
                <a:srgbClr val="00B0F0"/>
              </a:solidFill>
            </a:endParaRPr>
          </a:p>
          <a:p>
            <a:pPr algn="ctr">
              <a:buNone/>
            </a:pPr>
            <a:r>
              <a:rPr lang="en-US" sz="2800" dirty="0" smtClean="0">
                <a:solidFill>
                  <a:srgbClr val="33CC33"/>
                </a:solidFill>
              </a:rPr>
              <a:t>"Imagination is more important than knowledge"</a:t>
            </a:r>
            <a:r>
              <a:rPr lang="en-US" sz="2800" dirty="0" smtClean="0">
                <a:solidFill>
                  <a:srgbClr val="FFC000"/>
                </a:solidFill>
              </a:rPr>
              <a:t>. </a:t>
            </a:r>
            <a:endParaRPr lang="ru-RU" sz="2800" dirty="0" smtClean="0">
              <a:solidFill>
                <a:srgbClr val="FFC000"/>
              </a:solidFill>
            </a:endParaRPr>
          </a:p>
          <a:p>
            <a:pPr algn="ctr">
              <a:buNone/>
            </a:pPr>
            <a:endParaRPr lang="ru-RU" sz="2800" dirty="0" smtClean="0">
              <a:solidFill>
                <a:srgbClr val="FFC000"/>
              </a:solidFill>
            </a:endParaRPr>
          </a:p>
          <a:p>
            <a:pPr algn="ctr">
              <a:buNone/>
            </a:pPr>
            <a:endParaRPr lang="ru-RU" sz="2800" dirty="0" smtClean="0">
              <a:solidFill>
                <a:srgbClr val="FFC000"/>
              </a:solidFill>
            </a:endParaRPr>
          </a:p>
          <a:p>
            <a:pPr algn="ctr">
              <a:buNone/>
            </a:pPr>
            <a:r>
              <a:rPr lang="ru-RU" sz="2800" dirty="0" smtClean="0">
                <a:solidFill>
                  <a:srgbClr val="FFC000"/>
                </a:solidFill>
              </a:rPr>
              <a:t>					</a:t>
            </a:r>
            <a:r>
              <a:rPr lang="en-US" dirty="0" smtClean="0">
                <a:solidFill>
                  <a:srgbClr val="FF0000"/>
                </a:solidFill>
              </a:rPr>
              <a:t>Albert Einstein</a:t>
            </a:r>
            <a:endParaRPr lang="ru-RU" dirty="0" smtClean="0">
              <a:solidFill>
                <a:srgbClr val="FF0000"/>
              </a:solidFill>
            </a:endParaRPr>
          </a:p>
          <a:p>
            <a:endParaRPr lang="ru-RU" dirty="0"/>
          </a:p>
        </p:txBody>
      </p:sp>
      <p:pic>
        <p:nvPicPr>
          <p:cNvPr id="2051" name="Picture 3" descr="C:\Documents and Settings\user\Рабочий стол\1.jpeg"/>
          <p:cNvPicPr>
            <a:picLocks noChangeAspect="1" noChangeArrowheads="1"/>
          </p:cNvPicPr>
          <p:nvPr/>
        </p:nvPicPr>
        <p:blipFill>
          <a:blip r:embed="rId2" cstate="print"/>
          <a:srcRect l="3937" r="3937" b="5920"/>
          <a:stretch>
            <a:fillRect/>
          </a:stretch>
        </p:blipFill>
        <p:spPr bwMode="auto">
          <a:xfrm>
            <a:off x="1500166" y="3786190"/>
            <a:ext cx="1579512" cy="2145071"/>
          </a:xfrm>
          <a:prstGeom prst="rect">
            <a:avLst/>
          </a:prstGeom>
          <a:noFill/>
        </p:spPr>
      </p:pic>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fade">
                                      <p:cBhvr>
                                        <p:cTn id="22"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143800" cy="1143000"/>
          </a:xfrm>
        </p:spPr>
        <p:txBody>
          <a:bodyPr/>
          <a:lstStyle/>
          <a:p>
            <a:pPr algn="ctr"/>
            <a:r>
              <a:rPr lang="en-US" dirty="0" smtClean="0">
                <a:solidFill>
                  <a:srgbClr val="9933FF"/>
                </a:solidFill>
              </a:rPr>
              <a:t>To invent is to see anew. </a:t>
            </a:r>
            <a:endParaRPr lang="ru-RU" dirty="0">
              <a:solidFill>
                <a:srgbClr val="9933FF"/>
              </a:solidFill>
            </a:endParaRPr>
          </a:p>
        </p:txBody>
      </p:sp>
      <p:sp>
        <p:nvSpPr>
          <p:cNvPr id="3" name="Содержимое 2"/>
          <p:cNvSpPr>
            <a:spLocks noGrp="1"/>
          </p:cNvSpPr>
          <p:nvPr>
            <p:ph idx="1"/>
          </p:nvPr>
        </p:nvSpPr>
        <p:spPr>
          <a:xfrm>
            <a:off x="457200" y="1928803"/>
            <a:ext cx="8186766" cy="3214710"/>
          </a:xfrm>
        </p:spPr>
        <p:txBody>
          <a:bodyPr>
            <a:normAutofit/>
          </a:bodyPr>
          <a:lstStyle/>
          <a:p>
            <a:pPr algn="ctr">
              <a:buNone/>
            </a:pPr>
            <a:r>
              <a:rPr lang="en-US" dirty="0" smtClean="0"/>
              <a:t>		</a:t>
            </a:r>
            <a:r>
              <a:rPr lang="en-US" dirty="0" smtClean="0">
                <a:solidFill>
                  <a:srgbClr val="9999FF"/>
                </a:solidFill>
              </a:rPr>
              <a:t>An invention is a new composition, device, or process. Some inventions are based on pre-existing models or ideas and others are radical breakthroughs. Inventions can extend the boundaries of human knowledge or experience.</a:t>
            </a:r>
            <a:endParaRPr lang="ru-RU" dirty="0" smtClean="0">
              <a:solidFill>
                <a:srgbClr val="9999FF"/>
              </a:solidFill>
            </a:endParaRPr>
          </a:p>
          <a:p>
            <a:pPr>
              <a:buNone/>
            </a:pPr>
            <a:endParaRPr lang="ru-RU" dirty="0" smtClean="0"/>
          </a:p>
        </p:txBody>
      </p:sp>
      <p:pic>
        <p:nvPicPr>
          <p:cNvPr id="4" name="Picture 7" descr="C:\Documents and Settings\user\Рабочий стол\Flieger0.gif"/>
          <p:cNvPicPr>
            <a:picLocks noChangeAspect="1" noChangeArrowheads="1" noCrop="1"/>
          </p:cNvPicPr>
          <p:nvPr/>
        </p:nvPicPr>
        <p:blipFill>
          <a:blip r:embed="rId2" cstate="print"/>
          <a:srcRect/>
          <a:stretch>
            <a:fillRect/>
          </a:stretch>
        </p:blipFill>
        <p:spPr bwMode="auto">
          <a:xfrm>
            <a:off x="428596" y="1142984"/>
            <a:ext cx="996559" cy="789354"/>
          </a:xfrm>
          <a:prstGeom prst="rect">
            <a:avLst/>
          </a:prstGeom>
          <a:noFill/>
        </p:spPr>
      </p:pic>
      <p:pic>
        <p:nvPicPr>
          <p:cNvPr id="5" name="Рисунок 4" descr="159989_m.jpg"/>
          <p:cNvPicPr>
            <a:picLocks noChangeAspect="1"/>
          </p:cNvPicPr>
          <p:nvPr/>
        </p:nvPicPr>
        <p:blipFill>
          <a:blip r:embed="rId3" cstate="print"/>
          <a:srcRect l="5202" t="4430" r="15606" b="6646"/>
          <a:stretch>
            <a:fillRect/>
          </a:stretch>
        </p:blipFill>
        <p:spPr>
          <a:xfrm>
            <a:off x="7858148" y="500042"/>
            <a:ext cx="1094432" cy="1444945"/>
          </a:xfrm>
          <a:prstGeom prst="rect">
            <a:avLst/>
          </a:prstGeom>
        </p:spPr>
      </p:pic>
      <p:pic>
        <p:nvPicPr>
          <p:cNvPr id="6" name="Рисунок 5" descr="20d.jpg"/>
          <p:cNvPicPr>
            <a:picLocks noChangeAspect="1"/>
          </p:cNvPicPr>
          <p:nvPr/>
        </p:nvPicPr>
        <p:blipFill>
          <a:blip r:embed="rId4" cstate="print"/>
          <a:stretch>
            <a:fillRect/>
          </a:stretch>
        </p:blipFill>
        <p:spPr>
          <a:xfrm>
            <a:off x="5572132" y="5929330"/>
            <a:ext cx="664049" cy="714380"/>
          </a:xfrm>
          <a:prstGeom prst="rect">
            <a:avLst/>
          </a:prstGeom>
        </p:spPr>
      </p:pic>
      <p:pic>
        <p:nvPicPr>
          <p:cNvPr id="7" name="Picture 2" descr="C:\Documents and Settings\user\Рабочий стол\2.jpeg"/>
          <p:cNvPicPr>
            <a:picLocks noChangeAspect="1" noChangeArrowheads="1"/>
          </p:cNvPicPr>
          <p:nvPr/>
        </p:nvPicPr>
        <p:blipFill>
          <a:blip r:embed="rId5" cstate="print"/>
          <a:srcRect/>
          <a:stretch>
            <a:fillRect/>
          </a:stretch>
        </p:blipFill>
        <p:spPr bwMode="auto">
          <a:xfrm>
            <a:off x="6500826" y="5072074"/>
            <a:ext cx="1020774" cy="753050"/>
          </a:xfrm>
          <a:prstGeom prst="rect">
            <a:avLst/>
          </a:prstGeom>
          <a:noFill/>
        </p:spPr>
      </p:pic>
      <p:pic>
        <p:nvPicPr>
          <p:cNvPr id="8" name="Рисунок 7" descr="bbk3209s.jpg"/>
          <p:cNvPicPr>
            <a:picLocks noChangeAspect="1"/>
          </p:cNvPicPr>
          <p:nvPr/>
        </p:nvPicPr>
        <p:blipFill>
          <a:blip r:embed="rId6" cstate="print"/>
          <a:stretch>
            <a:fillRect/>
          </a:stretch>
        </p:blipFill>
        <p:spPr>
          <a:xfrm>
            <a:off x="4214810" y="5000636"/>
            <a:ext cx="922156" cy="844841"/>
          </a:xfrm>
          <a:prstGeom prst="rect">
            <a:avLst/>
          </a:prstGeom>
        </p:spPr>
      </p:pic>
      <p:pic>
        <p:nvPicPr>
          <p:cNvPr id="9" name="Picture 5" descr="C:\Documents and Settings\user\Рабочий стол\Открытый урок\УРОК\МЕБЕЛЬ\плита.jpg"/>
          <p:cNvPicPr>
            <a:picLocks noChangeAspect="1" noChangeArrowheads="1"/>
          </p:cNvPicPr>
          <p:nvPr/>
        </p:nvPicPr>
        <p:blipFill>
          <a:blip r:embed="rId7" cstate="print"/>
          <a:srcRect/>
          <a:stretch>
            <a:fillRect/>
          </a:stretch>
        </p:blipFill>
        <p:spPr bwMode="auto">
          <a:xfrm>
            <a:off x="3000364" y="5857892"/>
            <a:ext cx="785813" cy="785813"/>
          </a:xfrm>
          <a:prstGeom prst="rect">
            <a:avLst/>
          </a:prstGeom>
          <a:noFill/>
        </p:spPr>
      </p:pic>
      <p:pic>
        <p:nvPicPr>
          <p:cNvPr id="10" name="Рисунок 9" descr="mp3_pleer_sansa_e260_4_gb_with_am_fm.jpg"/>
          <p:cNvPicPr>
            <a:picLocks noChangeAspect="1"/>
          </p:cNvPicPr>
          <p:nvPr/>
        </p:nvPicPr>
        <p:blipFill>
          <a:blip r:embed="rId8" cstate="print"/>
          <a:stretch>
            <a:fillRect/>
          </a:stretch>
        </p:blipFill>
        <p:spPr>
          <a:xfrm>
            <a:off x="2143108" y="5072074"/>
            <a:ext cx="642942" cy="642942"/>
          </a:xfrm>
          <a:prstGeom prst="rect">
            <a:avLst/>
          </a:prstGeom>
        </p:spPr>
      </p:pic>
      <p:pic>
        <p:nvPicPr>
          <p:cNvPr id="11" name="Рисунок 10" descr="FC9164.jpg"/>
          <p:cNvPicPr>
            <a:picLocks noChangeAspect="1"/>
          </p:cNvPicPr>
          <p:nvPr/>
        </p:nvPicPr>
        <p:blipFill>
          <a:blip r:embed="rId9" cstate="print"/>
          <a:stretch>
            <a:fillRect/>
          </a:stretch>
        </p:blipFill>
        <p:spPr>
          <a:xfrm>
            <a:off x="357158" y="5214950"/>
            <a:ext cx="1044420" cy="1143008"/>
          </a:xfrm>
          <a:prstGeom prst="rect">
            <a:avLst/>
          </a:prstGeom>
        </p:spPr>
      </p:pic>
      <p:pic>
        <p:nvPicPr>
          <p:cNvPr id="12" name="Picture 4" descr="C:\Documents and Settings\user\Рабочий стол\Открытый урок\УРОК\МЕБЕЛЬ\холод.jpg"/>
          <p:cNvPicPr>
            <a:picLocks noChangeAspect="1" noChangeArrowheads="1"/>
          </p:cNvPicPr>
          <p:nvPr/>
        </p:nvPicPr>
        <p:blipFill>
          <a:blip r:embed="rId10" cstate="print"/>
          <a:srcRect/>
          <a:stretch>
            <a:fillRect/>
          </a:stretch>
        </p:blipFill>
        <p:spPr bwMode="auto">
          <a:xfrm>
            <a:off x="7929586" y="4357694"/>
            <a:ext cx="1001141" cy="2352682"/>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1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1000" fill="hold"/>
                                        <p:tgtEl>
                                          <p:spTgt spid="6"/>
                                        </p:tgtEl>
                                        <p:attrNameLst>
                                          <p:attrName>ppt_x</p:attrName>
                                        </p:attrNameLst>
                                      </p:cBhvr>
                                      <p:tavLst>
                                        <p:tav tm="0">
                                          <p:val>
                                            <p:strVal val="#ppt_x"/>
                                          </p:val>
                                        </p:tav>
                                        <p:tav tm="100000">
                                          <p:val>
                                            <p:strVal val="#ppt_x"/>
                                          </p:val>
                                        </p:tav>
                                      </p:tavLst>
                                    </p:anim>
                                    <p:anim calcmode="lin" valueType="num">
                                      <p:cBhvr additive="base">
                                        <p:cTn id="35"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
                                        <p:tgtEl>
                                          <p:spTgt spid="9"/>
                                        </p:tgtEl>
                                      </p:cBhvr>
                                    </p:animEffect>
                                    <p:anim calcmode="lin" valueType="num">
                                      <p:cBhvr>
                                        <p:cTn id="41" dur="400" fill="hold"/>
                                        <p:tgtEl>
                                          <p:spTgt spid="9"/>
                                        </p:tgtEl>
                                        <p:attrNameLst>
                                          <p:attrName>ppt_x</p:attrName>
                                        </p:attrNameLst>
                                      </p:cBhvr>
                                      <p:tavLst>
                                        <p:tav tm="0">
                                          <p:val>
                                            <p:strVal val="#ppt_x"/>
                                          </p:val>
                                        </p:tav>
                                        <p:tav tm="100000">
                                          <p:val>
                                            <p:strVal val="#ppt_x"/>
                                          </p:val>
                                        </p:tav>
                                      </p:tavLst>
                                    </p:anim>
                                    <p:anim calcmode="lin" valueType="num">
                                      <p:cBhvr>
                                        <p:cTn id="42" dur="400" fill="hold"/>
                                        <p:tgtEl>
                                          <p:spTgt spid="9"/>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box(in)">
                                      <p:cBhvr>
                                        <p:cTn id="49" dur="10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ox(in)">
                                      <p:cBhvr>
                                        <p:cTn id="54" dur="10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 to="" calcmode="lin" valueType="num">
                                      <p:cBhvr>
                                        <p:cTn id="59"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200" dirty="0" smtClean="0">
                <a:solidFill>
                  <a:srgbClr val="9933FF"/>
                </a:solidFill>
                <a:latin typeface="Times New Roman" pitchFamily="18" charset="0"/>
                <a:cs typeface="Times New Roman" pitchFamily="18" charset="0"/>
              </a:rPr>
              <a:t>INVENTIONS:</a:t>
            </a:r>
            <a:endParaRPr lang="ru-RU" sz="3200" dirty="0">
              <a:solidFill>
                <a:srgbClr val="9933FF"/>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58204" cy="5214974"/>
          </a:xfrm>
        </p:spPr>
        <p:txBody>
          <a:bodyPr>
            <a:normAutofit fontScale="25000" lnSpcReduction="20000"/>
          </a:bodyPr>
          <a:lstStyle/>
          <a:p>
            <a:pPr>
              <a:buNone/>
            </a:pPr>
            <a:r>
              <a:rPr lang="ru-RU" sz="6400" dirty="0" smtClean="0">
                <a:latin typeface="Times New Roman" pitchFamily="18" charset="0"/>
                <a:cs typeface="Times New Roman" pitchFamily="18" charset="0"/>
              </a:rPr>
              <a:t>1. </a:t>
            </a:r>
            <a:r>
              <a:rPr lang="en-US" sz="6400" dirty="0" smtClean="0">
                <a:solidFill>
                  <a:srgbClr val="FFC000"/>
                </a:solidFill>
                <a:latin typeface="Times New Roman" pitchFamily="18" charset="0"/>
                <a:cs typeface="Times New Roman" pitchFamily="18" charset="0"/>
              </a:rPr>
              <a:t>Nicephore Niepce from France pioneered photography in 1829.</a:t>
            </a:r>
            <a:endParaRPr lang="ru-RU" sz="6400" dirty="0" smtClean="0">
              <a:solidFill>
                <a:srgbClr val="FFC000"/>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2. </a:t>
            </a:r>
            <a:r>
              <a:rPr lang="en-US" sz="6400" dirty="0" smtClean="0">
                <a:solidFill>
                  <a:schemeClr val="bg2">
                    <a:lumMod val="40000"/>
                    <a:lumOff val="60000"/>
                  </a:schemeClr>
                </a:solidFill>
                <a:latin typeface="Times New Roman" pitchFamily="18" charset="0"/>
                <a:cs typeface="Times New Roman" pitchFamily="18" charset="0"/>
              </a:rPr>
              <a:t>In 1876 Alexander Graham Bell, an American engineer, invented telephone.</a:t>
            </a:r>
            <a:endParaRPr lang="ru-RU" sz="6400" dirty="0" smtClean="0">
              <a:solidFill>
                <a:schemeClr val="bg2">
                  <a:lumMod val="40000"/>
                  <a:lumOff val="60000"/>
                </a:schemeClr>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3. </a:t>
            </a:r>
            <a:r>
              <a:rPr lang="en-US" sz="6400" dirty="0" smtClean="0">
                <a:solidFill>
                  <a:srgbClr val="92D050"/>
                </a:solidFill>
                <a:latin typeface="Times New Roman" pitchFamily="18" charset="0"/>
                <a:cs typeface="Times New Roman" pitchFamily="18" charset="0"/>
              </a:rPr>
              <a:t>Karl Benz produced the world’s first petrol-driven car in Germany in 1878.</a:t>
            </a:r>
            <a:endParaRPr lang="ru-RU" sz="6400" dirty="0" smtClean="0">
              <a:solidFill>
                <a:srgbClr val="92D050"/>
              </a:solidFill>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4. </a:t>
            </a:r>
            <a:r>
              <a:rPr lang="en-US" sz="6400" dirty="0" smtClean="0">
                <a:solidFill>
                  <a:srgbClr val="DD71B6"/>
                </a:solidFill>
                <a:latin typeface="Times New Roman" pitchFamily="18" charset="0"/>
                <a:cs typeface="Times New Roman" pitchFamily="18" charset="0"/>
              </a:rPr>
              <a:t>In 1895 the Lumiere brothers patented their cinematography and opened the world’s first cinema in Paris.</a:t>
            </a:r>
            <a:endParaRPr lang="ru-RU" sz="6400" dirty="0" smtClean="0">
              <a:solidFill>
                <a:srgbClr val="DD71B6"/>
              </a:solidFill>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5. </a:t>
            </a:r>
            <a:r>
              <a:rPr lang="en-US" sz="6400" dirty="0" smtClean="0">
                <a:solidFill>
                  <a:srgbClr val="6699FF"/>
                </a:solidFill>
                <a:latin typeface="Times New Roman" pitchFamily="18" charset="0"/>
                <a:cs typeface="Times New Roman" pitchFamily="18" charset="0"/>
              </a:rPr>
              <a:t>The first Russia’s automobile was designed by P.A.Frez and E.A.Yakovlev. By May 1896 the car had been built.</a:t>
            </a:r>
          </a:p>
          <a:p>
            <a:pPr>
              <a:buNone/>
            </a:pPr>
            <a:r>
              <a:rPr lang="ru-RU" sz="6400" dirty="0" smtClean="0">
                <a:latin typeface="Times New Roman" pitchFamily="18" charset="0"/>
                <a:cs typeface="Times New Roman" pitchFamily="18" charset="0"/>
              </a:rPr>
              <a:t>6. </a:t>
            </a:r>
            <a:r>
              <a:rPr lang="en-US" sz="6400" dirty="0" smtClean="0">
                <a:solidFill>
                  <a:srgbClr val="00B050"/>
                </a:solidFill>
                <a:latin typeface="Times New Roman" pitchFamily="18" charset="0"/>
                <a:cs typeface="Times New Roman" pitchFamily="18" charset="0"/>
              </a:rPr>
              <a:t>Wilbur and Orville Wright built the first airplane in 1903. </a:t>
            </a:r>
          </a:p>
          <a:p>
            <a:pPr>
              <a:buNone/>
            </a:pPr>
            <a:r>
              <a:rPr lang="ru-RU" sz="6400" dirty="0" smtClean="0">
                <a:latin typeface="Times New Roman" pitchFamily="18" charset="0"/>
                <a:cs typeface="Times New Roman" pitchFamily="18" charset="0"/>
              </a:rPr>
              <a:t>7. </a:t>
            </a:r>
            <a:r>
              <a:rPr lang="en-US" sz="6400" dirty="0" smtClean="0">
                <a:solidFill>
                  <a:schemeClr val="accent2">
                    <a:lumMod val="75000"/>
                  </a:schemeClr>
                </a:solidFill>
                <a:latin typeface="Times New Roman" pitchFamily="18" charset="0"/>
                <a:cs typeface="Times New Roman" pitchFamily="18" charset="0"/>
              </a:rPr>
              <a:t>The first ballpoint pen was produced in 1940 though it had been invented by L. Biro, a Hungarian</a:t>
            </a:r>
            <a:r>
              <a:rPr lang="ru-RU" sz="6400" dirty="0" smtClean="0">
                <a:solidFill>
                  <a:schemeClr val="accent2">
                    <a:lumMod val="75000"/>
                  </a:schemeClr>
                </a:solidFill>
                <a:latin typeface="Times New Roman" pitchFamily="18" charset="0"/>
                <a:cs typeface="Times New Roman" pitchFamily="18" charset="0"/>
              </a:rPr>
              <a:t> </a:t>
            </a:r>
            <a:r>
              <a:rPr lang="en-US" sz="6400" dirty="0" smtClean="0">
                <a:solidFill>
                  <a:schemeClr val="accent2">
                    <a:lumMod val="75000"/>
                  </a:schemeClr>
                </a:solidFill>
                <a:latin typeface="Times New Roman" pitchFamily="18" charset="0"/>
                <a:cs typeface="Times New Roman" pitchFamily="18" charset="0"/>
              </a:rPr>
              <a:t>artist and journalist, in 1905.</a:t>
            </a:r>
            <a:endParaRPr lang="ru-RU" sz="6400" dirty="0" smtClean="0">
              <a:solidFill>
                <a:schemeClr val="accent2">
                  <a:lumMod val="75000"/>
                </a:schemeClr>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8. </a:t>
            </a:r>
            <a:r>
              <a:rPr lang="en-US" sz="6400" dirty="0" smtClean="0">
                <a:solidFill>
                  <a:schemeClr val="accent4">
                    <a:lumMod val="60000"/>
                    <a:lumOff val="40000"/>
                  </a:schemeClr>
                </a:solidFill>
                <a:latin typeface="Times New Roman" pitchFamily="18" charset="0"/>
                <a:cs typeface="Times New Roman" pitchFamily="18" charset="0"/>
              </a:rPr>
              <a:t>In 1908 James M. Spangler from the USA built the first vacuum cleaner.</a:t>
            </a:r>
            <a:endParaRPr lang="ru-RU" sz="6400" dirty="0" smtClean="0">
              <a:solidFill>
                <a:schemeClr val="accent4">
                  <a:lumMod val="60000"/>
                  <a:lumOff val="40000"/>
                </a:schemeClr>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9. </a:t>
            </a:r>
            <a:r>
              <a:rPr lang="en-US" sz="6400" dirty="0" smtClean="0">
                <a:solidFill>
                  <a:srgbClr val="33CCFF"/>
                </a:solidFill>
                <a:latin typeface="Times New Roman" pitchFamily="18" charset="0"/>
                <a:cs typeface="Times New Roman" pitchFamily="18" charset="0"/>
              </a:rPr>
              <a:t>In 1908 US automobile manufacturer Henry Ford created the world’s first car assembly line</a:t>
            </a:r>
            <a:r>
              <a:rPr lang="en-US" sz="6400" dirty="0" smtClean="0">
                <a:latin typeface="Times New Roman" pitchFamily="18" charset="0"/>
                <a:cs typeface="Times New Roman" pitchFamily="18" charset="0"/>
              </a:rPr>
              <a:t>.</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10. </a:t>
            </a:r>
            <a:r>
              <a:rPr lang="en-US" sz="6400" dirty="0" smtClean="0">
                <a:solidFill>
                  <a:srgbClr val="FF9966"/>
                </a:solidFill>
                <a:latin typeface="Times New Roman" pitchFamily="18" charset="0"/>
                <a:cs typeface="Times New Roman" pitchFamily="18" charset="0"/>
              </a:rPr>
              <a:t>John Logie Baird from Scotland invented television in 1926.</a:t>
            </a:r>
          </a:p>
          <a:p>
            <a:pPr>
              <a:buNone/>
            </a:pPr>
            <a:r>
              <a:rPr lang="ru-RU" sz="6400" dirty="0" smtClean="0">
                <a:latin typeface="Times New Roman" pitchFamily="18" charset="0"/>
                <a:cs typeface="Times New Roman" pitchFamily="18" charset="0"/>
              </a:rPr>
              <a:t>11. </a:t>
            </a:r>
            <a:r>
              <a:rPr lang="en-US" sz="6400" dirty="0" smtClean="0">
                <a:solidFill>
                  <a:srgbClr val="33CC33"/>
                </a:solidFill>
                <a:latin typeface="Times New Roman" pitchFamily="18" charset="0"/>
                <a:cs typeface="Times New Roman" pitchFamily="18" charset="0"/>
              </a:rPr>
              <a:t>In 1928 Richard Drew perfected the Scotch tape, which had been invented by Jim Kirst from the</a:t>
            </a:r>
            <a:r>
              <a:rPr lang="ru-RU" sz="6400" dirty="0" smtClean="0">
                <a:solidFill>
                  <a:srgbClr val="33CC33"/>
                </a:solidFill>
                <a:latin typeface="Times New Roman" pitchFamily="18" charset="0"/>
                <a:cs typeface="Times New Roman" pitchFamily="18" charset="0"/>
              </a:rPr>
              <a:t> </a:t>
            </a:r>
            <a:r>
              <a:rPr lang="en-US" sz="6400" dirty="0" smtClean="0">
                <a:solidFill>
                  <a:srgbClr val="33CC33"/>
                </a:solidFill>
                <a:latin typeface="Times New Roman" pitchFamily="18" charset="0"/>
                <a:cs typeface="Times New Roman" pitchFamily="18" charset="0"/>
              </a:rPr>
              <a:t>USA in 1923. </a:t>
            </a:r>
          </a:p>
          <a:p>
            <a:pPr>
              <a:buNone/>
            </a:pPr>
            <a:r>
              <a:rPr lang="ru-RU" sz="6400" dirty="0" smtClean="0">
                <a:latin typeface="Times New Roman" pitchFamily="18" charset="0"/>
                <a:cs typeface="Times New Roman" pitchFamily="18" charset="0"/>
              </a:rPr>
              <a:t>12.</a:t>
            </a:r>
            <a:r>
              <a:rPr lang="ru-RU" sz="6400" dirty="0" smtClean="0">
                <a:solidFill>
                  <a:srgbClr val="9999FF"/>
                </a:solidFill>
                <a:latin typeface="Times New Roman" pitchFamily="18" charset="0"/>
                <a:cs typeface="Times New Roman" pitchFamily="18" charset="0"/>
              </a:rPr>
              <a:t> </a:t>
            </a:r>
            <a:r>
              <a:rPr lang="en-US" sz="6400" dirty="0" smtClean="0">
                <a:solidFill>
                  <a:srgbClr val="9999FF"/>
                </a:solidFill>
                <a:latin typeface="Times New Roman" pitchFamily="18" charset="0"/>
                <a:cs typeface="Times New Roman" pitchFamily="18" charset="0"/>
              </a:rPr>
              <a:t>In 1945 the Nobel Prize was given to Alexander Fleming for penicillin that had been discovered in 1928. </a:t>
            </a:r>
            <a:endParaRPr lang="ru-RU" sz="6400" dirty="0" smtClean="0">
              <a:solidFill>
                <a:srgbClr val="9999FF"/>
              </a:solidFill>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13. </a:t>
            </a:r>
            <a:r>
              <a:rPr lang="en-US" sz="6400" dirty="0" smtClean="0">
                <a:solidFill>
                  <a:srgbClr val="FF0066"/>
                </a:solidFill>
                <a:latin typeface="Times New Roman" pitchFamily="18" charset="0"/>
                <a:cs typeface="Times New Roman" pitchFamily="18" charset="0"/>
              </a:rPr>
              <a:t>Sergey Korolyev designed the first artificial satellite in 1957.</a:t>
            </a:r>
            <a:endParaRPr lang="ru-RU" sz="6400" dirty="0" smtClean="0">
              <a:solidFill>
                <a:srgbClr val="FF0066"/>
              </a:solidFill>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14. </a:t>
            </a:r>
            <a:r>
              <a:rPr lang="en-US" sz="6400" dirty="0" smtClean="0">
                <a:solidFill>
                  <a:srgbClr val="FFC000"/>
                </a:solidFill>
                <a:latin typeface="Times New Roman" pitchFamily="18" charset="0"/>
                <a:cs typeface="Times New Roman" pitchFamily="18" charset="0"/>
              </a:rPr>
              <a:t>Akio Morita  developed the first personal stereo – Sony Walkman in 1957.</a:t>
            </a:r>
            <a:endParaRPr lang="ru-RU" sz="6400" dirty="0" smtClean="0">
              <a:solidFill>
                <a:srgbClr val="FFC000"/>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15. </a:t>
            </a:r>
            <a:r>
              <a:rPr lang="en-US" sz="6400" dirty="0" smtClean="0">
                <a:solidFill>
                  <a:schemeClr val="accent1">
                    <a:lumMod val="75000"/>
                  </a:schemeClr>
                </a:solidFill>
                <a:latin typeface="Times New Roman" pitchFamily="18" charset="0"/>
                <a:cs typeface="Times New Roman" pitchFamily="18" charset="0"/>
              </a:rPr>
              <a:t>In 1981 Bill Gates created Microsoft-DOS (Disk Operating System).</a:t>
            </a:r>
            <a:endParaRPr lang="ru-RU" sz="6400" dirty="0" smtClean="0">
              <a:solidFill>
                <a:schemeClr val="accent1">
                  <a:lumMod val="75000"/>
                </a:schemeClr>
              </a:solidFill>
              <a:latin typeface="Times New Roman" pitchFamily="18" charset="0"/>
              <a:cs typeface="Times New Roman" pitchFamily="18" charset="0"/>
            </a:endParaRPr>
          </a:p>
          <a:p>
            <a:pPr lvl="0">
              <a:buNone/>
            </a:pPr>
            <a:r>
              <a:rPr lang="ru-RU" sz="6400" dirty="0" smtClean="0">
                <a:latin typeface="Times New Roman" pitchFamily="18" charset="0"/>
                <a:cs typeface="Times New Roman" pitchFamily="18" charset="0"/>
              </a:rPr>
              <a:t>16. </a:t>
            </a:r>
            <a:r>
              <a:rPr lang="en-US" sz="6400" dirty="0" smtClean="0">
                <a:solidFill>
                  <a:srgbClr val="FF0000"/>
                </a:solidFill>
                <a:latin typeface="Times New Roman" pitchFamily="18" charset="0"/>
                <a:cs typeface="Times New Roman" pitchFamily="18" charset="0"/>
              </a:rPr>
              <a:t>Scottish scientist Ian Wilmat developed the idea of cloning in 1997.</a:t>
            </a:r>
          </a:p>
          <a:p>
            <a:pPr lvl="0">
              <a:buNone/>
            </a:pPr>
            <a:endParaRPr lang="ru-RU" dirty="0" smtClean="0"/>
          </a:p>
          <a:p>
            <a:pPr lvl="0">
              <a:buNone/>
            </a:pPr>
            <a:endParaRPr lang="ru-RU" dirty="0" smtClean="0"/>
          </a:p>
          <a:p>
            <a:pPr lvl="0"/>
            <a:endParaRPr lang="ru-RU" dirty="0" smtClean="0"/>
          </a:p>
          <a:p>
            <a:endParaRPr lang="ru-RU"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20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20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2000"/>
                                        <p:tgtEl>
                                          <p:spTgt spid="3">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2000"/>
                                        <p:tgtEl>
                                          <p:spTgt spid="3">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2000"/>
                                        <p:tgtEl>
                                          <p:spTgt spid="3">
                                            <p:txEl>
                                              <p:pRg st="14" end="14"/>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
                                            <p:txEl>
                                              <p:pRg st="15" end="15"/>
                                            </p:txEl>
                                          </p:spTgt>
                                        </p:tgtEl>
                                        <p:attrNameLst>
                                          <p:attrName>style.visibility</p:attrName>
                                        </p:attrNameLst>
                                      </p:cBhvr>
                                      <p:to>
                                        <p:strVal val="visible"/>
                                      </p:to>
                                    </p:set>
                                    <p:animEffect transition="in" filter="fade">
                                      <p:cBhvr>
                                        <p:cTn id="88"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755576" y="1124744"/>
            <a:ext cx="7467600" cy="3301827"/>
          </a:xfrm>
        </p:spPr>
        <p:txBody>
          <a:bodyPr>
            <a:normAutofit fontScale="92500"/>
          </a:bodyPr>
          <a:lstStyle/>
          <a:p>
            <a:r>
              <a:rPr lang="en-US" sz="8000" dirty="0" smtClean="0"/>
              <a:t>                 Some inventors:</a:t>
            </a:r>
            <a:endParaRPr lang="ru-RU" sz="8000"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786050" y="357166"/>
            <a:ext cx="5643602" cy="1143000"/>
          </a:xfrm>
        </p:spPr>
        <p:txBody>
          <a:bodyPr>
            <a:normAutofit/>
          </a:bodyPr>
          <a:lstStyle/>
          <a:p>
            <a:pPr algn="ctr"/>
            <a:r>
              <a:rPr lang="en-US" sz="3200" dirty="0" smtClean="0">
                <a:solidFill>
                  <a:srgbClr val="9933FF"/>
                </a:solidFill>
                <a:latin typeface="Times New Roman" pitchFamily="18" charset="0"/>
                <a:cs typeface="Times New Roman" pitchFamily="18" charset="0"/>
              </a:rPr>
              <a:t>Karl Friedrich Benz</a:t>
            </a:r>
            <a:br>
              <a:rPr lang="en-US" sz="3200" dirty="0" smtClean="0">
                <a:solidFill>
                  <a:srgbClr val="9933FF"/>
                </a:solidFill>
                <a:latin typeface="Times New Roman" pitchFamily="18" charset="0"/>
                <a:cs typeface="Times New Roman" pitchFamily="18" charset="0"/>
              </a:rPr>
            </a:br>
            <a:r>
              <a:rPr lang="en-US" sz="3200" dirty="0" smtClean="0">
                <a:solidFill>
                  <a:srgbClr val="9933FF"/>
                </a:solidFill>
                <a:latin typeface="Times New Roman" pitchFamily="18" charset="0"/>
                <a:cs typeface="Times New Roman" pitchFamily="18" charset="0"/>
              </a:rPr>
              <a:t>(1844 – 1929)</a:t>
            </a:r>
            <a:endParaRPr lang="ru-RU" sz="3200" dirty="0">
              <a:solidFill>
                <a:srgbClr val="9933FF"/>
              </a:solidFill>
              <a:latin typeface="Times New Roman" pitchFamily="18" charset="0"/>
              <a:cs typeface="Times New Roman" pitchFamily="18" charset="0"/>
            </a:endParaRPr>
          </a:p>
        </p:txBody>
      </p:sp>
      <p:sp>
        <p:nvSpPr>
          <p:cNvPr id="8" name="Содержимое 7"/>
          <p:cNvSpPr>
            <a:spLocks noGrp="1"/>
          </p:cNvSpPr>
          <p:nvPr>
            <p:ph idx="1"/>
          </p:nvPr>
        </p:nvSpPr>
        <p:spPr>
          <a:xfrm>
            <a:off x="2714612" y="2285992"/>
            <a:ext cx="5572164" cy="1785950"/>
          </a:xfrm>
        </p:spPr>
        <p:txBody>
          <a:bodyPr>
            <a:normAutofit/>
          </a:bodyPr>
          <a:lstStyle/>
          <a:p>
            <a:pPr>
              <a:buNone/>
            </a:pPr>
            <a:r>
              <a:rPr lang="en-US" dirty="0" smtClean="0"/>
              <a:t>	</a:t>
            </a:r>
            <a:r>
              <a:rPr lang="en-US" sz="23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Karl Friedrich Benz was a German engine designer and automobile engineer, generally regarded as the inventor of the petrol-powered automobile and pioneering founder of the automobile manufacturer, Mercedes-Benz.</a:t>
            </a:r>
            <a:endParaRPr lang="ru-RU" sz="2000" dirty="0" smtClean="0">
              <a:latin typeface="Times New Roman" pitchFamily="18" charset="0"/>
              <a:cs typeface="Times New Roman" pitchFamily="18" charset="0"/>
            </a:endParaRPr>
          </a:p>
          <a:p>
            <a:endParaRPr lang="ru-RU" dirty="0"/>
          </a:p>
        </p:txBody>
      </p:sp>
      <p:pic>
        <p:nvPicPr>
          <p:cNvPr id="3" name="Picture 12" descr="C:\Documents and Settings\user\Рабочий стол\11.jpeg"/>
          <p:cNvPicPr>
            <a:picLocks noChangeAspect="1" noChangeArrowheads="1"/>
          </p:cNvPicPr>
          <p:nvPr/>
        </p:nvPicPr>
        <p:blipFill>
          <a:blip r:embed="rId2" cstate="print"/>
          <a:srcRect l="2509" t="1928" r="5017" b="1928"/>
          <a:stretch>
            <a:fillRect/>
          </a:stretch>
        </p:blipFill>
        <p:spPr bwMode="auto">
          <a:xfrm>
            <a:off x="571472" y="857232"/>
            <a:ext cx="2000264" cy="2705337"/>
          </a:xfrm>
          <a:prstGeom prst="rect">
            <a:avLst/>
          </a:prstGeom>
          <a:noFill/>
        </p:spPr>
      </p:pic>
      <p:pic>
        <p:nvPicPr>
          <p:cNvPr id="4" name="Picture 15" descr="C:\Documents and Settings\user\Рабочий стол\14.jpeg"/>
          <p:cNvPicPr>
            <a:picLocks noChangeAspect="1" noChangeArrowheads="1"/>
          </p:cNvPicPr>
          <p:nvPr/>
        </p:nvPicPr>
        <p:blipFill>
          <a:blip r:embed="rId3" cstate="print"/>
          <a:srcRect/>
          <a:stretch>
            <a:fillRect/>
          </a:stretch>
        </p:blipFill>
        <p:spPr bwMode="auto">
          <a:xfrm>
            <a:off x="6858016" y="4857760"/>
            <a:ext cx="1871548" cy="1509715"/>
          </a:xfrm>
          <a:prstGeom prst="rect">
            <a:avLst/>
          </a:prstGeom>
          <a:noFill/>
        </p:spPr>
      </p:pic>
      <p:pic>
        <p:nvPicPr>
          <p:cNvPr id="5" name="Picture 13" descr="C:\Documents and Settings\user\Рабочий стол\12.jpeg"/>
          <p:cNvPicPr>
            <a:picLocks noChangeAspect="1" noChangeArrowheads="1"/>
          </p:cNvPicPr>
          <p:nvPr/>
        </p:nvPicPr>
        <p:blipFill>
          <a:blip r:embed="rId4" cstate="print"/>
          <a:srcRect/>
          <a:stretch>
            <a:fillRect/>
          </a:stretch>
        </p:blipFill>
        <p:spPr bwMode="auto">
          <a:xfrm>
            <a:off x="857224" y="4786322"/>
            <a:ext cx="1928826" cy="1543061"/>
          </a:xfrm>
          <a:prstGeom prst="rect">
            <a:avLst/>
          </a:prstGeom>
          <a:noFill/>
        </p:spPr>
      </p:pic>
      <p:pic>
        <p:nvPicPr>
          <p:cNvPr id="6" name="Picture 16" descr="C:\Documents and Settings\user\Рабочий стол\15.jpeg"/>
          <p:cNvPicPr>
            <a:picLocks noChangeAspect="1" noChangeArrowheads="1"/>
          </p:cNvPicPr>
          <p:nvPr/>
        </p:nvPicPr>
        <p:blipFill>
          <a:blip r:embed="rId5" cstate="print"/>
          <a:srcRect/>
          <a:stretch>
            <a:fillRect/>
          </a:stretch>
        </p:blipFill>
        <p:spPr bwMode="auto">
          <a:xfrm>
            <a:off x="4214810" y="5357826"/>
            <a:ext cx="1134120" cy="847726"/>
          </a:xfrm>
          <a:prstGeom prst="rect">
            <a:avLst/>
          </a:prstGeom>
          <a:noFill/>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heel(4)">
                                      <p:cBhvr>
                                        <p:cTn id="18" dur="20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strVal val="#ppt_w*0.70"/>
                                          </p:val>
                                        </p:tav>
                                        <p:tav tm="100000">
                                          <p:val>
                                            <p:strVal val="#ppt_w"/>
                                          </p:val>
                                        </p:tav>
                                      </p:tavLst>
                                    </p:anim>
                                    <p:anim calcmode="lin" valueType="num">
                                      <p:cBhvr>
                                        <p:cTn id="24" dur="1000" fill="hold"/>
                                        <p:tgtEl>
                                          <p:spTgt spid="4"/>
                                        </p:tgtEl>
                                        <p:attrNameLst>
                                          <p:attrName>ppt_h</p:attrName>
                                        </p:attrNameLst>
                                      </p:cBhvr>
                                      <p:tavLst>
                                        <p:tav tm="0">
                                          <p:val>
                                            <p:strVal val="#ppt_h"/>
                                          </p:val>
                                        </p:tav>
                                        <p:tav tm="100000">
                                          <p:val>
                                            <p:strVal val="#ppt_h"/>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strVal val="#ppt_w*0.70"/>
                                          </p:val>
                                        </p:tav>
                                        <p:tav tm="100000">
                                          <p:val>
                                            <p:strVal val="#ppt_w"/>
                                          </p:val>
                                        </p:tav>
                                      </p:tavLst>
                                    </p:anim>
                                    <p:anim calcmode="lin" valueType="num">
                                      <p:cBhvr>
                                        <p:cTn id="31" dur="1000" fill="hold"/>
                                        <p:tgtEl>
                                          <p:spTgt spid="5"/>
                                        </p:tgtEl>
                                        <p:attrNameLst>
                                          <p:attrName>ppt_h</p:attrName>
                                        </p:attrNameLst>
                                      </p:cBhvr>
                                      <p:tavLst>
                                        <p:tav tm="0">
                                          <p:val>
                                            <p:strVal val="#ppt_h"/>
                                          </p:val>
                                        </p:tav>
                                        <p:tav tm="100000">
                                          <p:val>
                                            <p:strVal val="#ppt_h"/>
                                          </p:val>
                                        </p:tav>
                                      </p:tavLst>
                                    </p:anim>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1000" fill="hold"/>
                                        <p:tgtEl>
                                          <p:spTgt spid="6"/>
                                        </p:tgtEl>
                                        <p:attrNameLst>
                                          <p:attrName>ppt_x</p:attrName>
                                        </p:attrNameLst>
                                      </p:cBhvr>
                                      <p:tavLst>
                                        <p:tav tm="0">
                                          <p:val>
                                            <p:strVal val="#ppt_x"/>
                                          </p:val>
                                        </p:tav>
                                        <p:tav tm="100000">
                                          <p:val>
                                            <p:strVal val="#ppt_x"/>
                                          </p:val>
                                        </p:tav>
                                      </p:tavLst>
                                    </p:anim>
                                    <p:anim calcmode="lin" valueType="num">
                                      <p:cBhvr additive="base">
                                        <p:cTn id="3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user\Рабочий стол\180px-WrightBrothers1899Kite.jpg"/>
          <p:cNvPicPr>
            <a:picLocks noChangeAspect="1" noChangeArrowheads="1"/>
          </p:cNvPicPr>
          <p:nvPr/>
        </p:nvPicPr>
        <p:blipFill>
          <a:blip r:embed="rId2" cstate="print"/>
          <a:srcRect/>
          <a:stretch>
            <a:fillRect/>
          </a:stretch>
        </p:blipFill>
        <p:spPr bwMode="auto">
          <a:xfrm>
            <a:off x="3643306" y="4786322"/>
            <a:ext cx="1714500" cy="1714500"/>
          </a:xfrm>
          <a:prstGeom prst="rect">
            <a:avLst/>
          </a:prstGeom>
          <a:noFill/>
        </p:spPr>
      </p:pic>
      <p:pic>
        <p:nvPicPr>
          <p:cNvPr id="1032" name="Picture 8" descr="C:\Documents and Settings\user\Рабочий стол\200px-Wilbur_Wright.jpg"/>
          <p:cNvPicPr>
            <a:picLocks noChangeAspect="1" noChangeArrowheads="1"/>
          </p:cNvPicPr>
          <p:nvPr/>
        </p:nvPicPr>
        <p:blipFill>
          <a:blip r:embed="rId3" cstate="print"/>
          <a:srcRect/>
          <a:stretch>
            <a:fillRect/>
          </a:stretch>
        </p:blipFill>
        <p:spPr bwMode="auto">
          <a:xfrm>
            <a:off x="6858016" y="4214818"/>
            <a:ext cx="1928826" cy="2428892"/>
          </a:xfrm>
          <a:prstGeom prst="rect">
            <a:avLst/>
          </a:prstGeom>
          <a:noFill/>
        </p:spPr>
      </p:pic>
      <p:pic>
        <p:nvPicPr>
          <p:cNvPr id="1036" name="Picture 12" descr="C:\Documents and Settings\user\Рабочий стол\200px-Orville_Wright.jpg"/>
          <p:cNvPicPr>
            <a:picLocks noChangeAspect="1" noChangeArrowheads="1"/>
          </p:cNvPicPr>
          <p:nvPr/>
        </p:nvPicPr>
        <p:blipFill>
          <a:blip r:embed="rId4" cstate="print"/>
          <a:srcRect/>
          <a:stretch>
            <a:fillRect/>
          </a:stretch>
        </p:blipFill>
        <p:spPr bwMode="auto">
          <a:xfrm>
            <a:off x="214282" y="4071942"/>
            <a:ext cx="2000264" cy="2437822"/>
          </a:xfrm>
          <a:prstGeom prst="rect">
            <a:avLst/>
          </a:prstGeom>
          <a:noFill/>
        </p:spPr>
      </p:pic>
      <p:sp>
        <p:nvSpPr>
          <p:cNvPr id="13" name="Заголовок 12"/>
          <p:cNvSpPr>
            <a:spLocks noGrp="1"/>
          </p:cNvSpPr>
          <p:nvPr>
            <p:ph type="title"/>
          </p:nvPr>
        </p:nvSpPr>
        <p:spPr>
          <a:xfrm>
            <a:off x="1928794" y="274638"/>
            <a:ext cx="5072098" cy="1143000"/>
          </a:xfrm>
        </p:spPr>
        <p:txBody>
          <a:bodyPr>
            <a:noAutofit/>
          </a:bodyPr>
          <a:lstStyle/>
          <a:p>
            <a:pPr algn="ctr"/>
            <a:r>
              <a:rPr lang="en-US" sz="2800" dirty="0" smtClean="0">
                <a:solidFill>
                  <a:srgbClr val="9933FF"/>
                </a:solidFill>
              </a:rPr>
              <a:t>The Wright brothers: </a:t>
            </a:r>
            <a:br>
              <a:rPr lang="en-US" sz="2800" dirty="0" smtClean="0">
                <a:solidFill>
                  <a:srgbClr val="9933FF"/>
                </a:solidFill>
              </a:rPr>
            </a:br>
            <a:r>
              <a:rPr lang="en-US" sz="2800" dirty="0" smtClean="0">
                <a:solidFill>
                  <a:srgbClr val="9933FF"/>
                </a:solidFill>
              </a:rPr>
              <a:t>Orville (1871 – 1948) </a:t>
            </a:r>
            <a:br>
              <a:rPr lang="en-US" sz="2800" dirty="0" smtClean="0">
                <a:solidFill>
                  <a:srgbClr val="9933FF"/>
                </a:solidFill>
              </a:rPr>
            </a:br>
            <a:r>
              <a:rPr lang="en-US" sz="2800" dirty="0" smtClean="0">
                <a:solidFill>
                  <a:srgbClr val="9933FF"/>
                </a:solidFill>
              </a:rPr>
              <a:t> Wilbur (1867 – 1912) </a:t>
            </a:r>
            <a:endParaRPr lang="ru-RU" sz="2800" dirty="0">
              <a:solidFill>
                <a:srgbClr val="9933FF"/>
              </a:solidFill>
            </a:endParaRPr>
          </a:p>
        </p:txBody>
      </p:sp>
      <p:sp>
        <p:nvSpPr>
          <p:cNvPr id="14" name="Содержимое 13"/>
          <p:cNvSpPr>
            <a:spLocks noGrp="1"/>
          </p:cNvSpPr>
          <p:nvPr>
            <p:ph idx="1"/>
          </p:nvPr>
        </p:nvSpPr>
        <p:spPr>
          <a:xfrm>
            <a:off x="642910" y="1571612"/>
            <a:ext cx="7643866" cy="3000397"/>
          </a:xfrm>
        </p:spPr>
        <p:txBody>
          <a:bodyPr>
            <a:normAutofit/>
          </a:bodyPr>
          <a:lstStyle/>
          <a:p>
            <a:pPr>
              <a:buNone/>
            </a:pPr>
            <a:r>
              <a:rPr lang="en-US" dirty="0" smtClean="0"/>
              <a:t>		</a:t>
            </a:r>
            <a:r>
              <a:rPr lang="en-US" sz="2000" dirty="0" smtClean="0">
                <a:latin typeface="Times New Roman" pitchFamily="18" charset="0"/>
                <a:cs typeface="Times New Roman" pitchFamily="18" charset="0"/>
              </a:rPr>
              <a:t>The Wright brothers were two Americans who are generally credited with inventing and building the world's first successful airplane and making the first controlled, powered and sustained heavier-than-air human flight, on December 17, 1903. In two years afterward, the brothers developed their flying machine into the first practical fixed-wing aircraft. The Wright brothers were the first to invent aircraft controls that made fixed-wing flight possible.</a:t>
            </a:r>
            <a:endParaRPr lang="ru-RU" sz="2000" dirty="0">
              <a:latin typeface="Times New Roman" pitchFamily="18" charset="0"/>
              <a:cs typeface="Times New Roman" pitchFamily="18" charset="0"/>
            </a:endParaRPr>
          </a:p>
        </p:txBody>
      </p:sp>
      <p:pic>
        <p:nvPicPr>
          <p:cNvPr id="15" name="Содержимое 3" descr="tu154m.jpg"/>
          <p:cNvPicPr>
            <a:picLocks noChangeAspect="1"/>
          </p:cNvPicPr>
          <p:nvPr/>
        </p:nvPicPr>
        <p:blipFill>
          <a:blip r:embed="rId5" cstate="print"/>
          <a:stretch>
            <a:fillRect/>
          </a:stretch>
        </p:blipFill>
        <p:spPr>
          <a:xfrm>
            <a:off x="7000892" y="428604"/>
            <a:ext cx="1857388" cy="1114433"/>
          </a:xfrm>
          <a:prstGeom prst="rect">
            <a:avLst/>
          </a:prstGeom>
        </p:spPr>
      </p:pic>
      <p:pic>
        <p:nvPicPr>
          <p:cNvPr id="9" name="Picture 8" descr="C:\Documents and Settings\user\Рабочий стол\samolet.gif"/>
          <p:cNvPicPr>
            <a:picLocks noChangeAspect="1" noChangeArrowheads="1" noCrop="1"/>
          </p:cNvPicPr>
          <p:nvPr/>
        </p:nvPicPr>
        <p:blipFill>
          <a:blip r:embed="rId6" cstate="print"/>
          <a:srcRect/>
          <a:stretch>
            <a:fillRect/>
          </a:stretch>
        </p:blipFill>
        <p:spPr bwMode="auto">
          <a:xfrm>
            <a:off x="357158" y="500042"/>
            <a:ext cx="1428760" cy="1131691"/>
          </a:xfrm>
          <a:prstGeom prst="rect">
            <a:avLst/>
          </a:prstGeom>
          <a:noFill/>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wheel(4)">
                                      <p:cBhvr>
                                        <p:cTn id="13" dur="2000"/>
                                        <p:tgtEl>
                                          <p:spTgt spid="1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1036"/>
                                        </p:tgtEl>
                                        <p:attrNameLst>
                                          <p:attrName>style.visibility</p:attrName>
                                        </p:attrNameLst>
                                      </p:cBhvr>
                                      <p:to>
                                        <p:strVal val="visible"/>
                                      </p:to>
                                    </p:set>
                                    <p:anim to="" calcmode="lin" valueType="num">
                                      <p:cBhvr>
                                        <p:cTn id="18" dur="1" fill="hold"/>
                                        <p:tgtEl>
                                          <p:spTgt spid="1036"/>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032"/>
                                        </p:tgtEl>
                                        <p:attrNameLst>
                                          <p:attrName>style.visibility</p:attrName>
                                        </p:attrNameLst>
                                      </p:cBhvr>
                                      <p:to>
                                        <p:strVal val="visible"/>
                                      </p:to>
                                    </p:set>
                                    <p:anim to="" calcmode="lin" valueType="num">
                                      <p:cBhvr>
                                        <p:cTn id="23" dur="1" fill="hold"/>
                                        <p:tgtEl>
                                          <p:spTgt spid="1032"/>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029"/>
                                        </p:tgtEl>
                                        <p:attrNameLst>
                                          <p:attrName>style.visibility</p:attrName>
                                        </p:attrNameLst>
                                      </p:cBhvr>
                                      <p:to>
                                        <p:strVal val="visible"/>
                                      </p:to>
                                    </p:set>
                                    <p:animEffect transition="in" filter="dissolve">
                                      <p:cBhvr>
                                        <p:cTn id="28" dur="500"/>
                                        <p:tgtEl>
                                          <p:spTgt spid="102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user\Рабочий стол\1.jpeg"/>
          <p:cNvPicPr>
            <a:picLocks noChangeAspect="1" noChangeArrowheads="1"/>
          </p:cNvPicPr>
          <p:nvPr/>
        </p:nvPicPr>
        <p:blipFill>
          <a:blip r:embed="rId2" cstate="print"/>
          <a:srcRect/>
          <a:stretch>
            <a:fillRect/>
          </a:stretch>
        </p:blipFill>
        <p:spPr bwMode="auto">
          <a:xfrm>
            <a:off x="3714744" y="4857760"/>
            <a:ext cx="1660934" cy="1328747"/>
          </a:xfrm>
          <a:prstGeom prst="rect">
            <a:avLst/>
          </a:prstGeom>
          <a:noFill/>
        </p:spPr>
      </p:pic>
      <p:pic>
        <p:nvPicPr>
          <p:cNvPr id="1029" name="Picture 5" descr="C:\Documents and Settings\user\Рабочий стол\3.jpeg"/>
          <p:cNvPicPr>
            <a:picLocks noChangeAspect="1" noChangeArrowheads="1"/>
          </p:cNvPicPr>
          <p:nvPr/>
        </p:nvPicPr>
        <p:blipFill>
          <a:blip r:embed="rId3" cstate="print"/>
          <a:srcRect/>
          <a:stretch>
            <a:fillRect/>
          </a:stretch>
        </p:blipFill>
        <p:spPr bwMode="auto">
          <a:xfrm>
            <a:off x="7429520" y="357166"/>
            <a:ext cx="1378133" cy="1785950"/>
          </a:xfrm>
          <a:prstGeom prst="rect">
            <a:avLst/>
          </a:prstGeom>
          <a:noFill/>
        </p:spPr>
      </p:pic>
      <p:sp>
        <p:nvSpPr>
          <p:cNvPr id="13" name="Заголовок 12"/>
          <p:cNvSpPr>
            <a:spLocks noGrp="1"/>
          </p:cNvSpPr>
          <p:nvPr>
            <p:ph type="title"/>
          </p:nvPr>
        </p:nvSpPr>
        <p:spPr>
          <a:xfrm>
            <a:off x="1714480" y="274638"/>
            <a:ext cx="6210320" cy="1143000"/>
          </a:xfrm>
        </p:spPr>
        <p:txBody>
          <a:bodyPr>
            <a:normAutofit/>
          </a:bodyPr>
          <a:lstStyle/>
          <a:p>
            <a:pPr algn="ctr"/>
            <a:r>
              <a:rPr lang="en-US" sz="3200" dirty="0" smtClean="0">
                <a:solidFill>
                  <a:srgbClr val="9933FF"/>
                </a:solidFill>
              </a:rPr>
              <a:t>Alexander Fleming </a:t>
            </a:r>
            <a:br>
              <a:rPr lang="en-US" sz="3200" dirty="0" smtClean="0">
                <a:solidFill>
                  <a:srgbClr val="9933FF"/>
                </a:solidFill>
              </a:rPr>
            </a:br>
            <a:r>
              <a:rPr lang="en-US" sz="3200" dirty="0" smtClean="0">
                <a:solidFill>
                  <a:srgbClr val="9933FF"/>
                </a:solidFill>
              </a:rPr>
              <a:t>(1881 – 1955) </a:t>
            </a:r>
            <a:endParaRPr lang="ru-RU" sz="3200" dirty="0">
              <a:solidFill>
                <a:srgbClr val="9933FF"/>
              </a:solidFill>
            </a:endParaRPr>
          </a:p>
        </p:txBody>
      </p:sp>
      <p:sp>
        <p:nvSpPr>
          <p:cNvPr id="14" name="Содержимое 13"/>
          <p:cNvSpPr>
            <a:spLocks noGrp="1"/>
          </p:cNvSpPr>
          <p:nvPr>
            <p:ph idx="1"/>
          </p:nvPr>
        </p:nvSpPr>
        <p:spPr>
          <a:xfrm>
            <a:off x="928662" y="2214554"/>
            <a:ext cx="7286676" cy="2500330"/>
          </a:xfrm>
        </p:spPr>
        <p:txBody>
          <a:bodyPr>
            <a:normAutofit fontScale="47500" lnSpcReduction="20000"/>
          </a:bodyPr>
          <a:lstStyle/>
          <a:p>
            <a:pPr>
              <a:buNone/>
            </a:pPr>
            <a:r>
              <a:rPr lang="en-US" dirty="0" smtClean="0"/>
              <a:t>		</a:t>
            </a:r>
            <a:r>
              <a:rPr lang="en-US" sz="5100" dirty="0" smtClean="0">
                <a:latin typeface="Times New Roman" pitchFamily="18" charset="0"/>
                <a:cs typeface="Times New Roman" pitchFamily="18" charset="0"/>
              </a:rPr>
              <a:t>Sir Alexander Fleming was a Scottish biologist and pharmacologist. His best-known achievements are the discovery of the enzyme lysozyme in 1923 and the antibiotic substance penicillin from the fungus Penicillium notatum in 1928, for which he shared the Nobel Prize in Physiology or Medicine in 1945 with Howard Walter Florey and Ernst Boris Chain.</a:t>
            </a:r>
            <a:endParaRPr lang="ru-RU" sz="5100" dirty="0" smtClean="0">
              <a:latin typeface="Times New Roman" pitchFamily="18" charset="0"/>
              <a:cs typeface="Times New Roman" pitchFamily="18" charset="0"/>
            </a:endParaRPr>
          </a:p>
          <a:p>
            <a:endParaRPr lang="ru-RU" dirty="0"/>
          </a:p>
        </p:txBody>
      </p:sp>
      <p:pic>
        <p:nvPicPr>
          <p:cNvPr id="7172" name="Picture 4" descr="C:\Documents and Settings\user\Рабочий стол\2.jpeg"/>
          <p:cNvPicPr>
            <a:picLocks noChangeAspect="1" noChangeArrowheads="1"/>
          </p:cNvPicPr>
          <p:nvPr/>
        </p:nvPicPr>
        <p:blipFill>
          <a:blip r:embed="rId4" cstate="print"/>
          <a:srcRect/>
          <a:stretch>
            <a:fillRect/>
          </a:stretch>
        </p:blipFill>
        <p:spPr bwMode="auto">
          <a:xfrm>
            <a:off x="500034" y="857232"/>
            <a:ext cx="1785950" cy="1163851"/>
          </a:xfrm>
          <a:prstGeom prst="rect">
            <a:avLst/>
          </a:prstGeom>
          <a:noFill/>
        </p:spPr>
      </p:pic>
      <p:pic>
        <p:nvPicPr>
          <p:cNvPr id="7173" name="Picture 5" descr="C:\Documents and Settings\user\Рабочий стол\3.jpeg"/>
          <p:cNvPicPr>
            <a:picLocks noChangeAspect="1" noChangeArrowheads="1"/>
          </p:cNvPicPr>
          <p:nvPr/>
        </p:nvPicPr>
        <p:blipFill>
          <a:blip r:embed="rId5" cstate="print"/>
          <a:srcRect/>
          <a:stretch>
            <a:fillRect/>
          </a:stretch>
        </p:blipFill>
        <p:spPr bwMode="auto">
          <a:xfrm>
            <a:off x="785786" y="5214950"/>
            <a:ext cx="785818" cy="785818"/>
          </a:xfrm>
          <a:prstGeom prst="rect">
            <a:avLst/>
          </a:prstGeom>
          <a:noFill/>
        </p:spPr>
      </p:pic>
      <p:pic>
        <p:nvPicPr>
          <p:cNvPr id="8" name="Picture 8" descr="C:\Documents and Settings\user\Рабочий стол\razn14.gif"/>
          <p:cNvPicPr>
            <a:picLocks noChangeAspect="1" noChangeArrowheads="1" noCrop="1"/>
          </p:cNvPicPr>
          <p:nvPr/>
        </p:nvPicPr>
        <p:blipFill>
          <a:blip r:embed="rId6" cstate="print"/>
          <a:srcRect/>
          <a:stretch>
            <a:fillRect/>
          </a:stretch>
        </p:blipFill>
        <p:spPr bwMode="auto">
          <a:xfrm>
            <a:off x="7715272" y="5357826"/>
            <a:ext cx="714380" cy="714380"/>
          </a:xfrm>
          <a:prstGeom prst="rect">
            <a:avLst/>
          </a:prstGeom>
          <a:noFill/>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0-#ppt_w/2"/>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wheel(4)">
                                      <p:cBhvr>
                                        <p:cTn id="13" dur="2000"/>
                                        <p:tgtEl>
                                          <p:spTgt spid="1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7172"/>
                                        </p:tgtEl>
                                        <p:attrNameLst>
                                          <p:attrName>style.visibility</p:attrName>
                                        </p:attrNameLst>
                                      </p:cBhvr>
                                      <p:to>
                                        <p:strVal val="visible"/>
                                      </p:to>
                                    </p:set>
                                    <p:anim calcmode="lin" valueType="num">
                                      <p:cBhvr>
                                        <p:cTn id="18" dur="1000" fill="hold"/>
                                        <p:tgtEl>
                                          <p:spTgt spid="7172"/>
                                        </p:tgtEl>
                                        <p:attrNameLst>
                                          <p:attrName>ppt_w</p:attrName>
                                        </p:attrNameLst>
                                      </p:cBhvr>
                                      <p:tavLst>
                                        <p:tav tm="0">
                                          <p:val>
                                            <p:strVal val="#ppt_w*0.70"/>
                                          </p:val>
                                        </p:tav>
                                        <p:tav tm="100000">
                                          <p:val>
                                            <p:strVal val="#ppt_w"/>
                                          </p:val>
                                        </p:tav>
                                      </p:tavLst>
                                    </p:anim>
                                    <p:anim calcmode="lin" valueType="num">
                                      <p:cBhvr>
                                        <p:cTn id="19" dur="1000" fill="hold"/>
                                        <p:tgtEl>
                                          <p:spTgt spid="7172"/>
                                        </p:tgtEl>
                                        <p:attrNameLst>
                                          <p:attrName>ppt_h</p:attrName>
                                        </p:attrNameLst>
                                      </p:cBhvr>
                                      <p:tavLst>
                                        <p:tav tm="0">
                                          <p:val>
                                            <p:strVal val="#ppt_h"/>
                                          </p:val>
                                        </p:tav>
                                        <p:tav tm="100000">
                                          <p:val>
                                            <p:strVal val="#ppt_h"/>
                                          </p:val>
                                        </p:tav>
                                      </p:tavLst>
                                    </p:anim>
                                    <p:animEffect transition="in" filter="fade">
                                      <p:cBhvr>
                                        <p:cTn id="20" dur="1000"/>
                                        <p:tgtEl>
                                          <p:spTgt spid="717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029"/>
                                        </p:tgtEl>
                                        <p:attrNameLst>
                                          <p:attrName>style.visibility</p:attrName>
                                        </p:attrNameLst>
                                      </p:cBhvr>
                                      <p:to>
                                        <p:strVal val="visible"/>
                                      </p:to>
                                    </p:set>
                                    <p:animEffect transition="in" filter="dissolve">
                                      <p:cBhvr>
                                        <p:cTn id="25" dur="500"/>
                                        <p:tgtEl>
                                          <p:spTgt spid="1029"/>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1027"/>
                                        </p:tgtEl>
                                        <p:attrNameLst>
                                          <p:attrName>style.visibility</p:attrName>
                                        </p:attrNameLst>
                                      </p:cBhvr>
                                      <p:to>
                                        <p:strVal val="visible"/>
                                      </p:to>
                                    </p:set>
                                    <p:anim calcmode="lin" valueType="num">
                                      <p:cBhvr>
                                        <p:cTn id="30" dur="500" fill="hold"/>
                                        <p:tgtEl>
                                          <p:spTgt spid="1027"/>
                                        </p:tgtEl>
                                        <p:attrNameLst>
                                          <p:attrName>ppt_w</p:attrName>
                                        </p:attrNameLst>
                                      </p:cBhvr>
                                      <p:tavLst>
                                        <p:tav tm="0">
                                          <p:val>
                                            <p:fltVal val="0"/>
                                          </p:val>
                                        </p:tav>
                                        <p:tav tm="100000">
                                          <p:val>
                                            <p:strVal val="#ppt_w"/>
                                          </p:val>
                                        </p:tav>
                                      </p:tavLst>
                                    </p:anim>
                                    <p:anim calcmode="lin" valueType="num">
                                      <p:cBhvr>
                                        <p:cTn id="31" dur="500" fill="hold"/>
                                        <p:tgtEl>
                                          <p:spTgt spid="1027"/>
                                        </p:tgtEl>
                                        <p:attrNameLst>
                                          <p:attrName>ppt_h</p:attrName>
                                        </p:attrNameLst>
                                      </p:cBhvr>
                                      <p:tavLst>
                                        <p:tav tm="0">
                                          <p:val>
                                            <p:fltVal val="0"/>
                                          </p:val>
                                        </p:tav>
                                        <p:tav tm="100000">
                                          <p:val>
                                            <p:strVal val="#ppt_h"/>
                                          </p:val>
                                        </p:tav>
                                      </p:tavLst>
                                    </p:anim>
                                    <p:animEffect transition="in" filter="fade">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173"/>
                                        </p:tgtEl>
                                        <p:attrNameLst>
                                          <p:attrName>style.visibility</p:attrName>
                                        </p:attrNameLst>
                                      </p:cBhvr>
                                      <p:to>
                                        <p:strVal val="visible"/>
                                      </p:to>
                                    </p:set>
                                    <p:animEffect transition="in" filter="dissolve">
                                      <p:cBhvr>
                                        <p:cTn id="37" dur="10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071670" y="428604"/>
            <a:ext cx="4929222" cy="1571636"/>
          </a:xfrm>
        </p:spPr>
        <p:txBody>
          <a:bodyPr>
            <a:normAutofit/>
          </a:bodyPr>
          <a:lstStyle/>
          <a:p>
            <a:pPr algn="ctr"/>
            <a:r>
              <a:rPr lang="en-US" sz="3200" dirty="0" smtClean="0">
                <a:solidFill>
                  <a:srgbClr val="9933FF"/>
                </a:solidFill>
                <a:latin typeface="Times New Roman" pitchFamily="18" charset="0"/>
                <a:cs typeface="Times New Roman" pitchFamily="18" charset="0"/>
              </a:rPr>
              <a:t>Akio Morita </a:t>
            </a:r>
            <a:br>
              <a:rPr lang="en-US" sz="3200" dirty="0" smtClean="0">
                <a:solidFill>
                  <a:srgbClr val="9933FF"/>
                </a:solidFill>
                <a:latin typeface="Times New Roman" pitchFamily="18" charset="0"/>
                <a:cs typeface="Times New Roman" pitchFamily="18" charset="0"/>
              </a:rPr>
            </a:br>
            <a:r>
              <a:rPr lang="en-US" sz="3200" dirty="0" smtClean="0">
                <a:solidFill>
                  <a:srgbClr val="9933FF"/>
                </a:solidFill>
                <a:latin typeface="Times New Roman" pitchFamily="18" charset="0"/>
                <a:cs typeface="Times New Roman" pitchFamily="18" charset="0"/>
              </a:rPr>
              <a:t>(1921 — 1999) </a:t>
            </a:r>
            <a:endParaRPr lang="ru-RU" sz="3200" dirty="0">
              <a:solidFill>
                <a:srgbClr val="9933FF"/>
              </a:solidFill>
              <a:latin typeface="Times New Roman" pitchFamily="18" charset="0"/>
              <a:cs typeface="Times New Roman" pitchFamily="18" charset="0"/>
            </a:endParaRPr>
          </a:p>
        </p:txBody>
      </p:sp>
      <p:sp>
        <p:nvSpPr>
          <p:cNvPr id="6" name="Прямоугольник 5"/>
          <p:cNvSpPr/>
          <p:nvPr/>
        </p:nvSpPr>
        <p:spPr>
          <a:xfrm>
            <a:off x="1643042" y="2000240"/>
            <a:ext cx="6000776" cy="2123658"/>
          </a:xfrm>
          <a:prstGeom prst="rect">
            <a:avLst/>
          </a:prstGeom>
        </p:spPr>
        <p:txBody>
          <a:bodyPr wrap="square">
            <a:spAutoFit/>
          </a:bodyPr>
          <a:lstStyle/>
          <a:p>
            <a:pPr>
              <a:buFontTx/>
              <a:buNone/>
            </a:pPr>
            <a:endParaRPr lang="en-US" sz="1200" b="1" dirty="0" smtClean="0">
              <a:latin typeface="Comic Sans MS" pitchFamily="66" charset="0"/>
            </a:endParaRPr>
          </a:p>
          <a:p>
            <a:pPr>
              <a:buFontTx/>
              <a:buNone/>
            </a:pPr>
            <a:r>
              <a:rPr lang="en-US" sz="2400" dirty="0" smtClean="0">
                <a:latin typeface="Times New Roman" pitchFamily="18" charset="0"/>
                <a:cs typeface="Times New Roman" pitchFamily="18" charset="0"/>
              </a:rPr>
              <a:t>Akio Morita was a Japanese entrepreneur, cofounder of Sony Corp. In 1949, the company developed magnetic recording tape and in 1950, sold the first tape recorder in Japan. In 1957, it produced a pocket-sized radio.</a:t>
            </a:r>
            <a:endParaRPr lang="ru-RU" sz="2400" dirty="0">
              <a:latin typeface="Times New Roman" pitchFamily="18" charset="0"/>
              <a:cs typeface="Times New Roman" pitchFamily="18" charset="0"/>
            </a:endParaRPr>
          </a:p>
        </p:txBody>
      </p:sp>
      <p:pic>
        <p:nvPicPr>
          <p:cNvPr id="7" name="Picture 3" descr="C:\Documents and Settings\user\Рабочий стол\2.jpeg"/>
          <p:cNvPicPr>
            <a:picLocks noChangeAspect="1" noChangeArrowheads="1"/>
          </p:cNvPicPr>
          <p:nvPr/>
        </p:nvPicPr>
        <p:blipFill>
          <a:blip r:embed="rId2" cstate="print"/>
          <a:srcRect/>
          <a:stretch>
            <a:fillRect/>
          </a:stretch>
        </p:blipFill>
        <p:spPr bwMode="auto">
          <a:xfrm>
            <a:off x="7000892" y="5214950"/>
            <a:ext cx="1095375" cy="1000125"/>
          </a:xfrm>
          <a:prstGeom prst="rect">
            <a:avLst/>
          </a:prstGeom>
          <a:noFill/>
        </p:spPr>
      </p:pic>
      <p:pic>
        <p:nvPicPr>
          <p:cNvPr id="8" name="Picture 4" descr="C:\Documents and Settings\user\Рабочий стол\3.jpeg"/>
          <p:cNvPicPr>
            <a:picLocks noChangeAspect="1" noChangeArrowheads="1"/>
          </p:cNvPicPr>
          <p:nvPr/>
        </p:nvPicPr>
        <p:blipFill>
          <a:blip r:embed="rId3" cstate="print"/>
          <a:srcRect/>
          <a:stretch>
            <a:fillRect/>
          </a:stretch>
        </p:blipFill>
        <p:spPr bwMode="auto">
          <a:xfrm>
            <a:off x="1071538" y="5214950"/>
            <a:ext cx="1285884" cy="971775"/>
          </a:xfrm>
          <a:prstGeom prst="rect">
            <a:avLst/>
          </a:prstGeom>
          <a:noFill/>
        </p:spPr>
      </p:pic>
      <p:pic>
        <p:nvPicPr>
          <p:cNvPr id="9" name="Picture 6" descr="C:\Documents and Settings\user\Рабочий стол\5.jpeg"/>
          <p:cNvPicPr>
            <a:picLocks noChangeAspect="1" noChangeArrowheads="1"/>
          </p:cNvPicPr>
          <p:nvPr/>
        </p:nvPicPr>
        <p:blipFill>
          <a:blip r:embed="rId4" cstate="print"/>
          <a:srcRect/>
          <a:stretch>
            <a:fillRect/>
          </a:stretch>
        </p:blipFill>
        <p:spPr bwMode="auto">
          <a:xfrm>
            <a:off x="7072330" y="785794"/>
            <a:ext cx="1384743" cy="1357322"/>
          </a:xfrm>
          <a:prstGeom prst="rect">
            <a:avLst/>
          </a:prstGeom>
          <a:noFill/>
        </p:spPr>
      </p:pic>
      <p:pic>
        <p:nvPicPr>
          <p:cNvPr id="12" name="Picture 10" descr="C:\Documents and Settings\user\Рабочий стол\29.gif"/>
          <p:cNvPicPr>
            <a:picLocks noChangeAspect="1" noChangeArrowheads="1" noCrop="1"/>
          </p:cNvPicPr>
          <p:nvPr/>
        </p:nvPicPr>
        <p:blipFill>
          <a:blip r:embed="rId5" cstate="print"/>
          <a:srcRect/>
          <a:stretch>
            <a:fillRect/>
          </a:stretch>
        </p:blipFill>
        <p:spPr bwMode="auto">
          <a:xfrm>
            <a:off x="4143372" y="5143512"/>
            <a:ext cx="785818" cy="1071570"/>
          </a:xfrm>
          <a:prstGeom prst="rect">
            <a:avLst/>
          </a:prstGeom>
          <a:noFill/>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0.70"/>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strVal val="#ppt_w*0.70"/>
                                          </p:val>
                                        </p:tav>
                                        <p:tav tm="100000">
                                          <p:val>
                                            <p:strVal val="#ppt_w"/>
                                          </p:val>
                                        </p:tav>
                                      </p:tavLst>
                                    </p:anim>
                                    <p:anim calcmode="lin" valueType="num">
                                      <p:cBhvr>
                                        <p:cTn id="31" dur="1000" fill="hold"/>
                                        <p:tgtEl>
                                          <p:spTgt spid="8"/>
                                        </p:tgtEl>
                                        <p:attrNameLst>
                                          <p:attrName>ppt_h</p:attrName>
                                        </p:attrNameLst>
                                      </p:cBhvr>
                                      <p:tavLst>
                                        <p:tav tm="0">
                                          <p:val>
                                            <p:strVal val="#ppt_h"/>
                                          </p:val>
                                        </p:tav>
                                        <p:tav tm="100000">
                                          <p:val>
                                            <p:strVal val="#ppt_h"/>
                                          </p:val>
                                        </p:tav>
                                      </p:tavLst>
                                    </p:anim>
                                    <p:animEffect transition="in" filter="fade">
                                      <p:cBhvr>
                                        <p:cTn id="3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715</TotalTime>
  <Words>376</Words>
  <Application>Microsoft Office PowerPoint</Application>
  <PresentationFormat>Экран (4:3)</PresentationFormat>
  <Paragraphs>41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  </vt:lpstr>
      <vt:lpstr>Слайд 2</vt:lpstr>
      <vt:lpstr>To invent is to see anew. </vt:lpstr>
      <vt:lpstr>INVENTIONS:</vt:lpstr>
      <vt:lpstr>Слайд 5</vt:lpstr>
      <vt:lpstr>Karl Friedrich Benz (1844 – 1929)</vt:lpstr>
      <vt:lpstr>The Wright brothers:  Orville (1871 – 1948)   Wilbur (1867 – 1912) </vt:lpstr>
      <vt:lpstr>Alexander Fleming  (1881 – 1955) </vt:lpstr>
      <vt:lpstr>Akio Morita  (1921 — 1999) </vt:lpstr>
      <vt:lpstr>I prepared presentation   schoolgirl of the 11th class "A" schools № 6 city Yuzhno-Sakhalinsk Aleksandrova Elena.</vt:lpstr>
    </vt:vector>
  </TitlesOfParts>
  <Company>SamForum.ws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Inventions and inventors</dc:title>
  <dc:subject>It’s Difficult to Imagine It as an Invention</dc:subject>
  <dc:creator>Шох М.В.</dc:creator>
  <cp:lastModifiedBy>Лена</cp:lastModifiedBy>
  <cp:revision>305</cp:revision>
  <dcterms:created xsi:type="dcterms:W3CDTF">2008-12-12T12:25:12Z</dcterms:created>
  <dcterms:modified xsi:type="dcterms:W3CDTF">2013-03-13T12:28:27Z</dcterms:modified>
</cp:coreProperties>
</file>