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66" r:id="rId14"/>
    <p:sldId id="269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813E-9EB1-4B37-89B2-0A1066D415D5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CDCF-6B04-4912-9465-02D43AA2A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813E-9EB1-4B37-89B2-0A1066D415D5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CDCF-6B04-4912-9465-02D43AA2A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813E-9EB1-4B37-89B2-0A1066D415D5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CDCF-6B04-4912-9465-02D43AA2A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813E-9EB1-4B37-89B2-0A1066D415D5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CDCF-6B04-4912-9465-02D43AA2A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813E-9EB1-4B37-89B2-0A1066D415D5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CDCF-6B04-4912-9465-02D43AA2A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813E-9EB1-4B37-89B2-0A1066D415D5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CDCF-6B04-4912-9465-02D43AA2A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813E-9EB1-4B37-89B2-0A1066D415D5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CDCF-6B04-4912-9465-02D43AA2A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813E-9EB1-4B37-89B2-0A1066D415D5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CDCF-6B04-4912-9465-02D43AA2A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813E-9EB1-4B37-89B2-0A1066D415D5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CDCF-6B04-4912-9465-02D43AA2A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813E-9EB1-4B37-89B2-0A1066D415D5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CDCF-6B04-4912-9465-02D43AA2A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813E-9EB1-4B37-89B2-0A1066D415D5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ACDCF-6B04-4912-9465-02D43AA2A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F813E-9EB1-4B37-89B2-0A1066D415D5}" type="datetimeFigureOut">
              <a:rPr lang="ru-RU" smtClean="0"/>
              <a:pPr/>
              <a:t>27.04.2016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ACDCF-6B04-4912-9465-02D43AA2A1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429784" cy="58690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ЕН.03. Теория вероятностей и математическая статистика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специальность 09.02.04 Информационные системы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(по отраслям)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2 курс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группа ИС-21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572264" y="6000768"/>
            <a:ext cx="2071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27.04.2016г.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Задание 2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Решить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задачи из задания 1 используя расчетные формулы числовых характеристик соответствующих законов распределения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ДСВ: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31" y="1357298"/>
          <a:ext cx="9144032" cy="4284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1"/>
                <a:gridCol w="7786711"/>
              </a:tblGrid>
              <a:tr h="4286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i="1" dirty="0" smtClean="0">
                          <a:latin typeface="+mn-lt"/>
                          <a:ea typeface="Calibri"/>
                          <a:cs typeface="Times New Roman"/>
                        </a:rPr>
                        <a:t>№ задач</a:t>
                      </a:r>
                      <a:endParaRPr lang="ru-RU" sz="2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Ответы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3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n=1000;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p=0,002; M(X)=2; D(X)=1,996; </a:t>
                      </a:r>
                      <a:r>
                        <a:rPr lang="el-GR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σ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(X)</a:t>
                      </a:r>
                      <a:r>
                        <a:rPr lang="el-GR" sz="2400" baseline="0" dirty="0" smtClean="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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1,4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3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p=0,05; 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Times New Roman"/>
                        </a:rPr>
                        <a:t>M(X)=20; D(X)=380; </a:t>
                      </a:r>
                      <a:r>
                        <a:rPr lang="el-GR" sz="2400" baseline="0" dirty="0" smtClean="0">
                          <a:latin typeface="+mn-lt"/>
                          <a:ea typeface="Calibri"/>
                          <a:cs typeface="Times New Roman"/>
                        </a:rPr>
                        <a:t>σ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Times New Roman"/>
                        </a:rPr>
                        <a:t>(X)</a:t>
                      </a:r>
                      <a:r>
                        <a:rPr lang="el-GR" sz="2400" baseline="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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19,5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3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N=20; M=7; n=5; 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Times New Roman"/>
                        </a:rPr>
                        <a:t>M(X)=1,75; D(X)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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Times New Roman"/>
                        </a:rPr>
                        <a:t>0,98; </a:t>
                      </a:r>
                      <a:r>
                        <a:rPr lang="el-GR" sz="2400" baseline="0" dirty="0" smtClean="0">
                          <a:latin typeface="+mn-lt"/>
                          <a:ea typeface="Calibri"/>
                          <a:cs typeface="Times New Roman"/>
                        </a:rPr>
                        <a:t>σ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Times New Roman"/>
                        </a:rPr>
                        <a:t>(X)</a:t>
                      </a:r>
                      <a:r>
                        <a:rPr lang="el-GR" sz="2400" baseline="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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0,95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3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n=4;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 p=0,2; M(X)=0,8; D(X)=0,64; </a:t>
                      </a:r>
                      <a:r>
                        <a:rPr lang="el-GR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σ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Times New Roman"/>
                        </a:rPr>
                        <a:t>(X)</a:t>
                      </a:r>
                      <a:r>
                        <a:rPr lang="el-GR" sz="2400" baseline="0" dirty="0" smtClean="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</a:t>
                      </a:r>
                      <a:r>
                        <a:rPr lang="en-US" sz="2400" baseline="0" dirty="0" smtClean="0">
                          <a:latin typeface="Calibri"/>
                          <a:ea typeface="Calibri"/>
                          <a:cs typeface="Times New Roman"/>
                          <a:sym typeface="Symbol"/>
                        </a:rPr>
                        <a:t>0,8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3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p=0,6; 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Times New Roman"/>
                        </a:rPr>
                        <a:t>M(X)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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Times New Roman"/>
                        </a:rPr>
                        <a:t>1,67; D(X)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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Times New Roman"/>
                        </a:rPr>
                        <a:t>1,1; </a:t>
                      </a:r>
                      <a:r>
                        <a:rPr lang="el-GR" sz="2400" baseline="0" dirty="0" smtClean="0">
                          <a:latin typeface="+mn-lt"/>
                          <a:ea typeface="Calibri"/>
                          <a:cs typeface="Times New Roman"/>
                        </a:rPr>
                        <a:t>σ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Times New Roman"/>
                        </a:rPr>
                        <a:t>(X)</a:t>
                      </a:r>
                      <a:r>
                        <a:rPr lang="el-GR" sz="2400" baseline="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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1,1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38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Calibri"/>
                          <a:ea typeface="Calibri"/>
                          <a:cs typeface="Times New Roman"/>
                        </a:rPr>
                        <a:t>N=15; M=6; n=5; 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Times New Roman"/>
                        </a:rPr>
                        <a:t>M(X)=2; D(X)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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Times New Roman"/>
                        </a:rPr>
                        <a:t>0,86; </a:t>
                      </a:r>
                      <a:r>
                        <a:rPr lang="el-GR" sz="2400" baseline="0" dirty="0" smtClean="0">
                          <a:latin typeface="+mn-lt"/>
                          <a:ea typeface="Calibri"/>
                          <a:cs typeface="Times New Roman"/>
                        </a:rPr>
                        <a:t>σ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Times New Roman"/>
                        </a:rPr>
                        <a:t>(X)</a:t>
                      </a:r>
                      <a:r>
                        <a:rPr lang="el-GR" sz="2400" baseline="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</a:t>
                      </a:r>
                      <a:r>
                        <a:rPr lang="en-US" sz="2400" baseline="0" dirty="0" smtClean="0">
                          <a:latin typeface="+mn-lt"/>
                          <a:ea typeface="Calibri"/>
                          <a:cs typeface="Times New Roman"/>
                          <a:sym typeface="Symbol"/>
                        </a:rPr>
                        <a:t>0,93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428860" y="5786454"/>
            <a:ext cx="65101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2 балла за каждую правильно решенную задачу</a:t>
            </a:r>
          </a:p>
          <a:p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Максимальное количество баллов - 12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Задание </a:t>
            </a:r>
            <a:r>
              <a:rPr lang="en-US" sz="31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700" dirty="0">
                <a:solidFill>
                  <a:schemeClr val="tx2">
                    <a:lumMod val="75000"/>
                  </a:schemeClr>
                </a:solidFill>
              </a:rPr>
              <a:t>Сформулировать свою задачу на распределение ДСВ по одному из основных законов распределения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ru-RU" sz="27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1802" y="4857760"/>
            <a:ext cx="5572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Формулировка задачи - 3 балла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Решение задачи – 3 балла</a:t>
            </a:r>
          </a:p>
          <a:p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Максимальное количество баллов - 6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86808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Основные законы распределения дискретных случайных величин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500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2881322"/>
                <a:gridCol w="3214678"/>
              </a:tblGrid>
              <a:tr h="73343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Биномиальный ЗР ДСВ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Геометрический ЗР ДСВ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Гипергеометрический ЗР ДСВ</a:t>
                      </a:r>
                      <a:endParaRPr lang="ru-RU" sz="2000" dirty="0"/>
                    </a:p>
                  </a:txBody>
                  <a:tcPr/>
                </a:tc>
              </a:tr>
              <a:tr h="476729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Дискретная случайная величина X имеет </a:t>
                      </a:r>
                    </a:p>
                    <a:p>
                      <a:r>
                        <a:rPr lang="ru-RU" sz="1800" dirty="0" smtClean="0"/>
                        <a:t>биномиальный закон распределения с параметрами </a:t>
                      </a:r>
                      <a:r>
                        <a:rPr lang="en-US" sz="1800" dirty="0" smtClean="0"/>
                        <a:t>n </a:t>
                      </a:r>
                      <a:r>
                        <a:rPr lang="ru-RU" sz="1800" dirty="0" smtClean="0"/>
                        <a:t>и</a:t>
                      </a:r>
                      <a:r>
                        <a:rPr lang="en-US" sz="1800" dirty="0" smtClean="0"/>
                        <a:t> </a:t>
                      </a:r>
                      <a:r>
                        <a:rPr lang="ru-RU" sz="1800" dirty="0" err="1" smtClean="0"/>
                        <a:t>р</a:t>
                      </a:r>
                      <a:r>
                        <a:rPr lang="ru-RU" sz="1800" dirty="0" smtClean="0"/>
                        <a:t>, если она </a:t>
                      </a:r>
                    </a:p>
                    <a:p>
                      <a:r>
                        <a:rPr lang="ru-RU" sz="1800" dirty="0" smtClean="0"/>
                        <a:t>принимает значения О, 1, 2,..., </a:t>
                      </a:r>
                      <a:r>
                        <a:rPr lang="ru-RU" sz="1800" dirty="0" err="1" smtClean="0"/>
                        <a:t>m</a:t>
                      </a:r>
                      <a:r>
                        <a:rPr lang="ru-RU" sz="1800" dirty="0" smtClean="0"/>
                        <a:t>,..., </a:t>
                      </a:r>
                      <a:r>
                        <a:rPr lang="ru-RU" sz="1800" dirty="0" err="1" smtClean="0"/>
                        <a:t>n</a:t>
                      </a:r>
                      <a:r>
                        <a:rPr lang="ru-RU" sz="1800" dirty="0" smtClean="0"/>
                        <a:t> с вероятностями </a:t>
                      </a:r>
                    </a:p>
                    <a:p>
                      <a:endParaRPr lang="ru-RU" sz="1800" dirty="0" smtClean="0"/>
                    </a:p>
                    <a:p>
                      <a:endParaRPr lang="ru-RU" sz="2400" dirty="0" smtClean="0"/>
                    </a:p>
                    <a:p>
                      <a:r>
                        <a:rPr lang="ru-RU" sz="1800" dirty="0" smtClean="0"/>
                        <a:t>где 0</a:t>
                      </a:r>
                      <a:r>
                        <a:rPr lang="en-US" sz="1800" dirty="0" smtClean="0"/>
                        <a:t>&lt;p&lt;1,</a:t>
                      </a:r>
                      <a:r>
                        <a:rPr lang="en-US" sz="1800" baseline="0" dirty="0" smtClean="0"/>
                        <a:t> q=1-p</a:t>
                      </a:r>
                    </a:p>
                    <a:p>
                      <a:endParaRPr lang="en-US" sz="1800" baseline="0" dirty="0" smtClean="0"/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Дискретная случайная величина Х</a:t>
                      </a:r>
                    </a:p>
                    <a:p>
                      <a:r>
                        <a:rPr lang="ru-RU" sz="1800" dirty="0" smtClean="0"/>
                        <a:t>имеет геометрическое распределение с параметром </a:t>
                      </a:r>
                      <a:r>
                        <a:rPr lang="en-US" sz="1800" dirty="0" smtClean="0"/>
                        <a:t>p</a:t>
                      </a:r>
                      <a:r>
                        <a:rPr lang="ru-RU" sz="1800" dirty="0" smtClean="0"/>
                        <a:t>, если она </a:t>
                      </a:r>
                    </a:p>
                    <a:p>
                      <a:r>
                        <a:rPr lang="ru-RU" sz="1800" dirty="0" smtClean="0"/>
                        <a:t>принимает значения 1,2,..., </a:t>
                      </a:r>
                      <a:r>
                        <a:rPr lang="en-US" sz="1800" dirty="0" smtClean="0"/>
                        <a:t>m,</a:t>
                      </a:r>
                      <a:r>
                        <a:rPr lang="ru-RU" sz="1800" dirty="0" smtClean="0"/>
                        <a:t>... (бесконечное, но счетное  </a:t>
                      </a:r>
                    </a:p>
                    <a:p>
                      <a:r>
                        <a:rPr lang="ru-RU" sz="1800" dirty="0" smtClean="0"/>
                        <a:t>множество значений) с вероятностями </a:t>
                      </a:r>
                    </a:p>
                    <a:p>
                      <a:endParaRPr lang="en-US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где 0</a:t>
                      </a:r>
                      <a:r>
                        <a:rPr lang="en-US" sz="1800" dirty="0" smtClean="0"/>
                        <a:t>&lt;p&lt;1,</a:t>
                      </a:r>
                      <a:r>
                        <a:rPr lang="en-US" sz="1800" baseline="0" dirty="0" smtClean="0"/>
                        <a:t> q=1-p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Дискретная случайная величина X имеет </a:t>
                      </a:r>
                    </a:p>
                    <a:p>
                      <a:r>
                        <a:rPr lang="ru-RU" sz="1800" dirty="0" smtClean="0"/>
                        <a:t>гипергеометрическое распределение с параметрами </a:t>
                      </a:r>
                      <a:r>
                        <a:rPr lang="en-US" sz="1800" dirty="0" smtClean="0"/>
                        <a:t>n</a:t>
                      </a:r>
                      <a:r>
                        <a:rPr lang="ru-RU" sz="1800" dirty="0" smtClean="0"/>
                        <a:t>, М, N, если </a:t>
                      </a:r>
                    </a:p>
                    <a:p>
                      <a:r>
                        <a:rPr lang="ru-RU" sz="1800" dirty="0" smtClean="0"/>
                        <a:t>она принимает значения</a:t>
                      </a:r>
                      <a:endParaRPr lang="en-US" sz="1800" dirty="0" smtClean="0"/>
                    </a:p>
                    <a:p>
                      <a:r>
                        <a:rPr lang="ru-RU" sz="1800" dirty="0" smtClean="0"/>
                        <a:t> 0, 1, 2, </a:t>
                      </a:r>
                      <a:r>
                        <a:rPr lang="en-US" sz="1800" dirty="0" smtClean="0"/>
                        <a:t>…,</a:t>
                      </a:r>
                      <a:r>
                        <a:rPr lang="ru-RU" sz="1800" dirty="0" err="1" smtClean="0"/>
                        <a:t>m</a:t>
                      </a:r>
                      <a:r>
                        <a:rPr lang="ru-RU" sz="1800" dirty="0" smtClean="0"/>
                        <a:t>,..., </a:t>
                      </a:r>
                      <a:r>
                        <a:rPr lang="ru-RU" sz="1800" dirty="0" err="1" smtClean="0"/>
                        <a:t>min</a:t>
                      </a:r>
                      <a:r>
                        <a:rPr lang="ru-RU" sz="1800" dirty="0" smtClean="0"/>
                        <a:t> (</a:t>
                      </a:r>
                      <a:r>
                        <a:rPr lang="en-US" sz="1800" dirty="0" smtClean="0"/>
                        <a:t>n</a:t>
                      </a:r>
                      <a:r>
                        <a:rPr lang="ru-RU" sz="1800" dirty="0" smtClean="0"/>
                        <a:t>, M) с  </a:t>
                      </a:r>
                    </a:p>
                    <a:p>
                      <a:r>
                        <a:rPr lang="ru-RU" sz="1800" dirty="0" smtClean="0"/>
                        <a:t>вероятностями </a:t>
                      </a:r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где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en-US" sz="1800" baseline="0" dirty="0" smtClean="0"/>
                        <a:t>M&lt;=N, n&lt;=N; </a:t>
                      </a:r>
                      <a:r>
                        <a:rPr lang="ru-RU" sz="1800" baseline="0" dirty="0" smtClean="0"/>
                        <a:t> </a:t>
                      </a:r>
                    </a:p>
                    <a:p>
                      <a:r>
                        <a:rPr lang="en-US" sz="1800" baseline="0" dirty="0" smtClean="0"/>
                        <a:t>n,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en-US" sz="1800" baseline="0" dirty="0" smtClean="0"/>
                        <a:t>N,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en-US" sz="1800" baseline="0" dirty="0" smtClean="0"/>
                        <a:t>M – </a:t>
                      </a:r>
                      <a:r>
                        <a:rPr lang="ru-RU" sz="1800" baseline="0" dirty="0" smtClean="0"/>
                        <a:t>натуральные числа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5" y="4071942"/>
            <a:ext cx="2114179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6918" y="4989688"/>
            <a:ext cx="1133314" cy="32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6918" y="5489754"/>
            <a:ext cx="1115253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8992" y="4857760"/>
            <a:ext cx="1500761" cy="325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68959" y="5632631"/>
            <a:ext cx="1160165" cy="51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3438" y="5635859"/>
            <a:ext cx="1000132" cy="522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34412" y="4275308"/>
            <a:ext cx="1795240" cy="571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18024" y="5492766"/>
            <a:ext cx="1125876" cy="436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72264" y="6000792"/>
            <a:ext cx="2195687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rmAutofit/>
          </a:bodyPr>
          <a:lstStyle/>
          <a:p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Оценка результатов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ru-RU" sz="27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85786" y="1397000"/>
          <a:ext cx="7358114" cy="4032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9057"/>
                <a:gridCol w="3679057"/>
              </a:tblGrid>
              <a:tr h="672044">
                <a:tc gridSpan="2"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Шкала перевода баллов в оценки: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2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Набранные баллы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/>
                          <a:ea typeface="Calibri"/>
                          <a:cs typeface="Times New Roman"/>
                        </a:rPr>
                        <a:t>Оценка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2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-34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Отлично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2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-2</a:t>
                      </a: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Хорошо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2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Calibri"/>
                          <a:cs typeface="Times New Roman"/>
                        </a:rPr>
                        <a:t>Удовлетворительно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2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&lt;=1</a:t>
                      </a:r>
                      <a:r>
                        <a:rPr lang="en-US" sz="2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Неудовлетворительно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Домашнее задание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86188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Вероятность поражения вирусным заболеванием куста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смородины равна 0,1.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Найти математическое ожидание и дисперсию числа кустов земляники, зараженных вирусом, из четырех посаженных кустов.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При включении зажигания двигатель начнет работать с вероятностью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0,8.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Найти математическое ожидание и дисперсию числа запусков двигателя.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Среди 15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студентов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6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юношей.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Найти математическое ожидание и дисперсию случайной величины Х – числа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юношей,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среди пяти наудачу отобранных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студентов.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571480"/>
            <a:ext cx="8215370" cy="55721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52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Спасибо за работу!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908" y="71462"/>
            <a:ext cx="9144000" cy="1071546"/>
          </a:xfrm>
        </p:spPr>
        <p:txBody>
          <a:bodyPr>
            <a:noAutofit/>
          </a:bodyPr>
          <a:lstStyle/>
          <a:p>
            <a:pPr algn="l"/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Дискретная случайная величина (ДСВ)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– величина, которая принимает отдельные, изолированные возможные значения с определенными вероятностями. 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42908" y="1357322"/>
            <a:ext cx="9144000" cy="10715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Bef>
                <a:spcPct val="20000"/>
              </a:spcBef>
            </a:pPr>
            <a:r>
              <a:rPr lang="ru-RU" sz="2400" i="1" dirty="0">
                <a:solidFill>
                  <a:schemeClr val="tx2">
                    <a:lumMod val="75000"/>
                  </a:schemeClr>
                </a:solidFill>
              </a:rPr>
              <a:t>Законом распределения 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(ЗР)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дискретной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случайной величины </a:t>
            </a:r>
          </a:p>
          <a:p>
            <a:pPr lvl="0">
              <a:spcBef>
                <a:spcPct val="20000"/>
              </a:spcBef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называют соответствие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между ее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возможными значениями и </a:t>
            </a:r>
          </a:p>
          <a:p>
            <a:pPr lvl="0">
              <a:spcBef>
                <a:spcPct val="20000"/>
              </a:spcBef>
            </a:pP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их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вероятностями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28662" y="2786058"/>
          <a:ext cx="5715045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435"/>
                <a:gridCol w="816435"/>
                <a:gridCol w="816435"/>
                <a:gridCol w="816435"/>
                <a:gridCol w="816435"/>
                <a:gridCol w="816435"/>
                <a:gridCol w="816435"/>
              </a:tblGrid>
              <a:tr h="39290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</a:t>
                      </a:r>
                      <a:endParaRPr lang="ru-RU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</a:t>
                      </a:r>
                      <a:r>
                        <a:rPr lang="en-US" sz="2800" baseline="-25000" dirty="0" smtClean="0"/>
                        <a:t>1</a:t>
                      </a:r>
                      <a:endParaRPr lang="ru-RU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</a:t>
                      </a:r>
                      <a:r>
                        <a:rPr lang="en-US" sz="2800" baseline="-25000" dirty="0" smtClean="0"/>
                        <a:t>2</a:t>
                      </a:r>
                      <a:endParaRPr lang="ru-RU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…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</a:t>
                      </a:r>
                      <a:r>
                        <a:rPr lang="en-US" sz="2800" baseline="-25000" dirty="0" smtClean="0"/>
                        <a:t>i</a:t>
                      </a:r>
                      <a:endParaRPr lang="ru-RU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smtClean="0"/>
                        <a:t>…</a:t>
                      </a:r>
                      <a:endParaRPr lang="ru-RU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err="1" smtClean="0"/>
                        <a:t>x</a:t>
                      </a:r>
                      <a:r>
                        <a:rPr lang="en-US" sz="2800" baseline="-25000" dirty="0" err="1" smtClean="0"/>
                        <a:t>n</a:t>
                      </a:r>
                      <a:endParaRPr lang="ru-RU" sz="2800" baseline="-25000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</a:t>
                      </a:r>
                      <a:endParaRPr lang="ru-RU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</a:t>
                      </a:r>
                      <a:r>
                        <a:rPr lang="en-US" sz="2800" baseline="-25000" dirty="0" smtClean="0"/>
                        <a:t>1</a:t>
                      </a:r>
                      <a:endParaRPr lang="ru-RU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</a:t>
                      </a:r>
                      <a:r>
                        <a:rPr lang="en-US" sz="2800" baseline="-25000" dirty="0" smtClean="0"/>
                        <a:t>2</a:t>
                      </a:r>
                      <a:endParaRPr lang="ru-RU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…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</a:t>
                      </a:r>
                      <a:r>
                        <a:rPr lang="en-US" sz="2800" baseline="-25000" dirty="0" smtClean="0"/>
                        <a:t>i</a:t>
                      </a:r>
                      <a:endParaRPr lang="ru-RU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smtClean="0"/>
                        <a:t>…</a:t>
                      </a:r>
                      <a:endParaRPr lang="ru-RU" sz="28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aseline="0" dirty="0" err="1" smtClean="0"/>
                        <a:t>p</a:t>
                      </a:r>
                      <a:r>
                        <a:rPr lang="en-US" sz="2800" baseline="-25000" dirty="0" err="1" smtClean="0"/>
                        <a:t>n</a:t>
                      </a:r>
                      <a:endParaRPr lang="ru-RU" sz="2800" baseline="-25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3929066"/>
            <a:ext cx="6325538" cy="1019176"/>
          </a:xfrm>
          <a:prstGeom prst="rect">
            <a:avLst/>
          </a:prstGeom>
          <a:noFill/>
        </p:spPr>
      </p:pic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25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5140400"/>
            <a:ext cx="6429419" cy="431740"/>
          </a:xfrm>
          <a:prstGeom prst="rect">
            <a:avLst/>
          </a:prstGeom>
          <a:noFill/>
        </p:spPr>
      </p:pic>
      <p:pic>
        <p:nvPicPr>
          <p:cNvPr id="13324" name="Picture 1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7" y="5572140"/>
            <a:ext cx="6312733" cy="431740"/>
          </a:xfrm>
          <a:prstGeom prst="rect">
            <a:avLst/>
          </a:prstGeom>
          <a:noFill/>
        </p:spPr>
      </p:pic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29" name="Picture 1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29" y="6143644"/>
            <a:ext cx="2184109" cy="552451"/>
          </a:xfrm>
          <a:prstGeom prst="rect">
            <a:avLst/>
          </a:prstGeom>
          <a:noFill/>
        </p:spPr>
      </p:pic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3332" name="Picture 20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2928934"/>
            <a:ext cx="1066800" cy="876300"/>
          </a:xfrm>
          <a:prstGeom prst="rect">
            <a:avLst/>
          </a:prstGeom>
          <a:noFill/>
        </p:spPr>
      </p:pic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908" y="71462"/>
            <a:ext cx="9144000" cy="642894"/>
          </a:xfrm>
        </p:spPr>
        <p:txBody>
          <a:bodyPr>
            <a:noAutofit/>
          </a:bodyPr>
          <a:lstStyle/>
          <a:p>
            <a:pPr algn="l"/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Х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</a:rPr>
              <a:t>число выпавших «гербов» при трех подбрасываниях монеты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42976" y="785794"/>
          <a:ext cx="6643735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747"/>
                <a:gridCol w="1328747"/>
                <a:gridCol w="1328747"/>
                <a:gridCol w="1328747"/>
                <a:gridCol w="1328747"/>
              </a:tblGrid>
              <a:tr h="39290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X</a:t>
                      </a:r>
                      <a:endParaRPr lang="ru-RU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</a:t>
                      </a:r>
                      <a:endParaRPr lang="ru-RU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</a:t>
                      </a:r>
                      <a:endParaRPr lang="ru-RU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3</a:t>
                      </a:r>
                      <a:endParaRPr lang="ru-RU" sz="2800" baseline="-25000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p</a:t>
                      </a:r>
                      <a:endParaRPr lang="ru-RU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0,125</a:t>
                      </a:r>
                      <a:endParaRPr lang="ru-RU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0,375</a:t>
                      </a:r>
                      <a:endParaRPr lang="ru-RU" sz="28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0,375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0,125</a:t>
                      </a:r>
                      <a:endParaRPr lang="ru-RU" sz="2800" baseline="-25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327" name="Rectangle 15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1514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1866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19" y="4429132"/>
            <a:ext cx="7715305" cy="422114"/>
          </a:xfrm>
          <a:prstGeom prst="rect">
            <a:avLst/>
          </a:prstGeom>
          <a:noFill/>
        </p:spPr>
      </p:pic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4350" name="Picture 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933963"/>
            <a:ext cx="6383082" cy="428628"/>
          </a:xfrm>
          <a:prstGeom prst="rect">
            <a:avLst/>
          </a:prstGeom>
          <a:noFill/>
        </p:spPr>
      </p:pic>
      <p:pic>
        <p:nvPicPr>
          <p:cNvPr id="14349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6090" y="5357826"/>
            <a:ext cx="6209314" cy="428628"/>
          </a:xfrm>
          <a:prstGeom prst="rect">
            <a:avLst/>
          </a:prstGeom>
          <a:noFill/>
        </p:spPr>
      </p:pic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55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4354" name="Picture 1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5857892"/>
            <a:ext cx="2786082" cy="488986"/>
          </a:xfrm>
          <a:prstGeom prst="rect">
            <a:avLst/>
          </a:prstGeom>
          <a:noFill/>
        </p:spPr>
      </p:pic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4360" name="Picture 2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009770"/>
            <a:ext cx="4708756" cy="433393"/>
          </a:xfrm>
          <a:prstGeom prst="rect">
            <a:avLst/>
          </a:prstGeom>
          <a:noFill/>
        </p:spPr>
      </p:pic>
      <p:pic>
        <p:nvPicPr>
          <p:cNvPr id="14359" name="Picture 2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576509"/>
            <a:ext cx="4556483" cy="433393"/>
          </a:xfrm>
          <a:prstGeom prst="rect">
            <a:avLst/>
          </a:prstGeom>
          <a:noFill/>
        </p:spPr>
      </p:pic>
      <p:pic>
        <p:nvPicPr>
          <p:cNvPr id="14358" name="Picture 2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143248"/>
            <a:ext cx="4568196" cy="433393"/>
          </a:xfrm>
          <a:prstGeom prst="rect">
            <a:avLst/>
          </a:prstGeom>
          <a:noFill/>
        </p:spPr>
      </p:pic>
      <p:pic>
        <p:nvPicPr>
          <p:cNvPr id="14357" name="Picture 2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3709987"/>
            <a:ext cx="4708756" cy="433393"/>
          </a:xfrm>
          <a:prstGeom prst="rect">
            <a:avLst/>
          </a:prstGeom>
          <a:noFill/>
        </p:spPr>
      </p:pic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0" y="1162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64" name="Rectangle 28"/>
          <p:cNvSpPr>
            <a:spLocks noChangeArrowheads="1"/>
          </p:cNvSpPr>
          <p:nvPr/>
        </p:nvSpPr>
        <p:spPr bwMode="auto">
          <a:xfrm>
            <a:off x="0" y="1514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571480"/>
            <a:ext cx="8215370" cy="55721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146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Основные законы распределения дискретных случайных величин</a:t>
            </a:r>
            <a:endParaRPr lang="ru-RU" b="1" dirty="0">
              <a:solidFill>
                <a:schemeClr val="tx2">
                  <a:lumMod val="75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86808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Основные законы распределения дискретных случайных величин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500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2881322"/>
                <a:gridCol w="3214678"/>
              </a:tblGrid>
              <a:tr h="73343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Биномиальный ЗР ДСВ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Геометрический ЗР ДСВ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Гипергеометрический ЗР ДСВ</a:t>
                      </a:r>
                      <a:endParaRPr lang="ru-RU" sz="2000" dirty="0"/>
                    </a:p>
                  </a:txBody>
                  <a:tcPr/>
                </a:tc>
              </a:tr>
              <a:tr h="4767296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Дискретная случайная величина X имеет </a:t>
                      </a:r>
                    </a:p>
                    <a:p>
                      <a:r>
                        <a:rPr lang="ru-RU" sz="1800" dirty="0" smtClean="0"/>
                        <a:t>биномиальный закон распределения с параметрами </a:t>
                      </a:r>
                      <a:r>
                        <a:rPr lang="en-US" sz="1800" dirty="0" smtClean="0"/>
                        <a:t>n </a:t>
                      </a:r>
                      <a:r>
                        <a:rPr lang="ru-RU" sz="1800" dirty="0" smtClean="0"/>
                        <a:t>и</a:t>
                      </a:r>
                      <a:r>
                        <a:rPr lang="en-US" sz="1800" dirty="0" smtClean="0"/>
                        <a:t> </a:t>
                      </a:r>
                      <a:r>
                        <a:rPr lang="ru-RU" sz="1800" dirty="0" err="1" smtClean="0"/>
                        <a:t>р</a:t>
                      </a:r>
                      <a:r>
                        <a:rPr lang="ru-RU" sz="1800" dirty="0" smtClean="0"/>
                        <a:t>, если она </a:t>
                      </a:r>
                    </a:p>
                    <a:p>
                      <a:r>
                        <a:rPr lang="ru-RU" sz="1800" dirty="0" smtClean="0"/>
                        <a:t>принимает значения О, 1, 2,..., </a:t>
                      </a:r>
                      <a:r>
                        <a:rPr lang="ru-RU" sz="1800" dirty="0" err="1" smtClean="0"/>
                        <a:t>m</a:t>
                      </a:r>
                      <a:r>
                        <a:rPr lang="ru-RU" sz="1800" dirty="0" smtClean="0"/>
                        <a:t>,..., </a:t>
                      </a:r>
                      <a:r>
                        <a:rPr lang="ru-RU" sz="1800" dirty="0" err="1" smtClean="0"/>
                        <a:t>n</a:t>
                      </a:r>
                      <a:r>
                        <a:rPr lang="ru-RU" sz="1800" dirty="0" smtClean="0"/>
                        <a:t> с вероятностями </a:t>
                      </a:r>
                    </a:p>
                    <a:p>
                      <a:endParaRPr lang="ru-RU" sz="1800" dirty="0" smtClean="0"/>
                    </a:p>
                    <a:p>
                      <a:endParaRPr lang="ru-RU" sz="2400" dirty="0" smtClean="0"/>
                    </a:p>
                    <a:p>
                      <a:r>
                        <a:rPr lang="ru-RU" sz="1800" dirty="0" smtClean="0"/>
                        <a:t>где 0</a:t>
                      </a:r>
                      <a:r>
                        <a:rPr lang="en-US" sz="1800" dirty="0" smtClean="0"/>
                        <a:t>&lt;p&lt;1,</a:t>
                      </a:r>
                      <a:r>
                        <a:rPr lang="en-US" sz="1800" baseline="0" dirty="0" smtClean="0"/>
                        <a:t> q=1-p</a:t>
                      </a:r>
                    </a:p>
                    <a:p>
                      <a:endParaRPr lang="en-US" sz="1800" baseline="0" dirty="0" smtClean="0"/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Дискретная случайная величина Х</a:t>
                      </a:r>
                    </a:p>
                    <a:p>
                      <a:r>
                        <a:rPr lang="ru-RU" sz="1800" dirty="0" smtClean="0"/>
                        <a:t>имеет геометрическое распределение с параметром </a:t>
                      </a:r>
                      <a:r>
                        <a:rPr lang="en-US" sz="1800" dirty="0" smtClean="0"/>
                        <a:t>p</a:t>
                      </a:r>
                      <a:r>
                        <a:rPr lang="ru-RU" sz="1800" dirty="0" smtClean="0"/>
                        <a:t>, если она </a:t>
                      </a:r>
                    </a:p>
                    <a:p>
                      <a:r>
                        <a:rPr lang="ru-RU" sz="1800" dirty="0" smtClean="0"/>
                        <a:t>принимает значения 1,2,..., </a:t>
                      </a:r>
                      <a:r>
                        <a:rPr lang="en-US" sz="1800" dirty="0" smtClean="0"/>
                        <a:t>m,</a:t>
                      </a:r>
                      <a:r>
                        <a:rPr lang="ru-RU" sz="1800" dirty="0" smtClean="0"/>
                        <a:t>... (бесконечное, но счетное  </a:t>
                      </a:r>
                    </a:p>
                    <a:p>
                      <a:r>
                        <a:rPr lang="ru-RU" sz="1800" dirty="0" smtClean="0"/>
                        <a:t>множество значений) с вероятностями </a:t>
                      </a:r>
                    </a:p>
                    <a:p>
                      <a:endParaRPr lang="en-US" sz="2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где 0</a:t>
                      </a:r>
                      <a:r>
                        <a:rPr lang="en-US" sz="1800" dirty="0" smtClean="0"/>
                        <a:t>&lt;p&lt;1,</a:t>
                      </a:r>
                      <a:r>
                        <a:rPr lang="en-US" sz="1800" baseline="0" dirty="0" smtClean="0"/>
                        <a:t> q=1-p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Дискретная случайная величина X имеет </a:t>
                      </a:r>
                    </a:p>
                    <a:p>
                      <a:r>
                        <a:rPr lang="ru-RU" sz="1800" dirty="0" smtClean="0"/>
                        <a:t>гипергеометрическое распределение с параметрами </a:t>
                      </a:r>
                      <a:r>
                        <a:rPr lang="en-US" sz="1800" dirty="0" smtClean="0"/>
                        <a:t>n</a:t>
                      </a:r>
                      <a:r>
                        <a:rPr lang="ru-RU" sz="1800" dirty="0" smtClean="0"/>
                        <a:t>, М, N, если </a:t>
                      </a:r>
                    </a:p>
                    <a:p>
                      <a:r>
                        <a:rPr lang="ru-RU" sz="1800" dirty="0" smtClean="0"/>
                        <a:t>она принимает значения</a:t>
                      </a:r>
                      <a:endParaRPr lang="en-US" sz="1800" dirty="0" smtClean="0"/>
                    </a:p>
                    <a:p>
                      <a:r>
                        <a:rPr lang="ru-RU" sz="1800" dirty="0" smtClean="0"/>
                        <a:t> 0, 1, 2, </a:t>
                      </a:r>
                      <a:r>
                        <a:rPr lang="en-US" sz="1800" dirty="0" smtClean="0"/>
                        <a:t>…,</a:t>
                      </a:r>
                      <a:r>
                        <a:rPr lang="ru-RU" sz="1800" dirty="0" err="1" smtClean="0"/>
                        <a:t>m</a:t>
                      </a:r>
                      <a:r>
                        <a:rPr lang="ru-RU" sz="1800" dirty="0" smtClean="0"/>
                        <a:t>,..., </a:t>
                      </a:r>
                      <a:r>
                        <a:rPr lang="ru-RU" sz="1800" dirty="0" err="1" smtClean="0"/>
                        <a:t>min</a:t>
                      </a:r>
                      <a:r>
                        <a:rPr lang="ru-RU" sz="1800" dirty="0" smtClean="0"/>
                        <a:t> (</a:t>
                      </a:r>
                      <a:r>
                        <a:rPr lang="en-US" sz="1800" dirty="0" smtClean="0"/>
                        <a:t>n</a:t>
                      </a:r>
                      <a:r>
                        <a:rPr lang="ru-RU" sz="1800" dirty="0" smtClean="0"/>
                        <a:t>, M) с  </a:t>
                      </a:r>
                    </a:p>
                    <a:p>
                      <a:r>
                        <a:rPr lang="ru-RU" sz="1800" dirty="0" smtClean="0"/>
                        <a:t>вероятностями </a:t>
                      </a:r>
                    </a:p>
                    <a:p>
                      <a:endParaRPr lang="en-US" sz="1800" dirty="0" smtClean="0"/>
                    </a:p>
                    <a:p>
                      <a:endParaRPr lang="en-US" sz="1800" dirty="0" smtClean="0"/>
                    </a:p>
                    <a:p>
                      <a:endParaRPr lang="ru-RU" sz="1800" dirty="0" smtClean="0"/>
                    </a:p>
                    <a:p>
                      <a:r>
                        <a:rPr lang="ru-RU" sz="1800" dirty="0" smtClean="0"/>
                        <a:t>где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en-US" sz="1800" baseline="0" dirty="0" smtClean="0"/>
                        <a:t>M&lt;=N, n&lt;=N; </a:t>
                      </a:r>
                      <a:r>
                        <a:rPr lang="ru-RU" sz="1800" baseline="0" dirty="0" smtClean="0"/>
                        <a:t> </a:t>
                      </a:r>
                    </a:p>
                    <a:p>
                      <a:r>
                        <a:rPr lang="en-US" sz="1800" baseline="0" dirty="0" smtClean="0"/>
                        <a:t>n,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en-US" sz="1800" baseline="0" dirty="0" smtClean="0"/>
                        <a:t>N,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en-US" sz="1800" baseline="0" dirty="0" smtClean="0"/>
                        <a:t>M – </a:t>
                      </a:r>
                      <a:r>
                        <a:rPr lang="ru-RU" sz="1800" baseline="0" dirty="0" smtClean="0"/>
                        <a:t>натуральные числа</a:t>
                      </a:r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5" y="4071942"/>
            <a:ext cx="2114179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6918" y="4989688"/>
            <a:ext cx="1133314" cy="327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6918" y="5489754"/>
            <a:ext cx="1115253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8992" y="4857760"/>
            <a:ext cx="1500761" cy="325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68959" y="5632631"/>
            <a:ext cx="1160165" cy="51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3438" y="5635859"/>
            <a:ext cx="1000132" cy="522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34412" y="4275308"/>
            <a:ext cx="1795240" cy="571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18024" y="5492766"/>
            <a:ext cx="1125876" cy="436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72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72264" y="6000792"/>
            <a:ext cx="2195687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Критерии оценивания работы группы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386018"/>
            <a:ext cx="7515252" cy="2686056"/>
          </a:xfrm>
        </p:spPr>
        <p:txBody>
          <a:bodyPr/>
          <a:lstStyle/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Доступность изложения (5 баллов)</a:t>
            </a:r>
          </a:p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Ответы на вопросы (3 баллов)</a:t>
            </a:r>
          </a:p>
          <a:p>
            <a:pPr lvl="0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Качество презентации (2 баллов)</a:t>
            </a:r>
          </a:p>
          <a:p>
            <a:pPr>
              <a:buNone/>
            </a:pP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Максимальное количество баллов - 10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5429264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1900" dirty="0"/>
              <a:t>Устройство состоит из 1000 элементов, работающих  независимо один от другого. Вероятность отказа любого  элемента в течение времени </a:t>
            </a:r>
            <a:r>
              <a:rPr lang="en-US" sz="1900" dirty="0"/>
              <a:t>t</a:t>
            </a:r>
            <a:r>
              <a:rPr lang="ru-RU" sz="1900" dirty="0"/>
              <a:t> равна 0,002. Найти математическое ожидание и  дисперсию случайной величины </a:t>
            </a:r>
            <a:r>
              <a:rPr lang="ru-RU" sz="1900" dirty="0" smtClean="0"/>
              <a:t>Х </a:t>
            </a:r>
            <a:r>
              <a:rPr lang="ru-RU" sz="1900" dirty="0"/>
              <a:t>– числа отказавших за время </a:t>
            </a:r>
            <a:r>
              <a:rPr lang="en-US" sz="1900" dirty="0"/>
              <a:t>t</a:t>
            </a:r>
            <a:r>
              <a:rPr lang="ru-RU" sz="1900" dirty="0"/>
              <a:t> элементов.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900" dirty="0"/>
              <a:t>Вероятность поражения цели равна 0,05. Производится стрельба по цели до первого попадания. Найти математическое ожидание и дисперсию числа сделанных выстрелов.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900" dirty="0"/>
              <a:t>В магазине имеются 20 телевизоров, из них 7 имеют  дефекты. Найти математическое ожидание и дисперсию этой случайной величины случайной величины Х – числа телевизоров с дефектами среди выбранных наудачу пяти.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900" dirty="0"/>
              <a:t>Вероятность поражения вирусным заболеванием куста земляники равна 0,2. Найти математическое ожидание и дисперсию числа кустов земляники, зараженных вирусом, из четырех посаженных кустов.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900" dirty="0"/>
              <a:t>При включении зажигания двигатель начнет работать с вероятностью 0,6. Найти математическое ожидание и дисперсию числа запусков двигателя.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900" dirty="0"/>
              <a:t>Среди 15 собранных агрегатов 6 нуждаются в  дополнительной смазке. Найти математическое ожидание и дисперсию случайной величины Х – числа агрегатов, нуждающихся в дополнительной смазке, среди пяти наудачу отобранных из общего числа.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-214314"/>
            <a:ext cx="9144000" cy="1071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Задание 1. </a:t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Сгруппировать  задачи по законам  распределения ДСВ соответственно: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42900"/>
            <a:ext cx="9144000" cy="107154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Задание 1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Сгруппировать  </a:t>
            </a:r>
            <a:r>
              <a:rPr lang="ru-RU" sz="2200" dirty="0">
                <a:solidFill>
                  <a:schemeClr val="tx2">
                    <a:lumMod val="75000"/>
                  </a:schemeClr>
                </a:solidFill>
              </a:rPr>
              <a:t>задачи по законам  распределения ДСВ соответственно: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857364"/>
          <a:ext cx="9144000" cy="285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Calibri"/>
                          <a:ea typeface="Calibri"/>
                          <a:cs typeface="Times New Roman"/>
                        </a:rPr>
                        <a:t>Закон  распределения ДСВ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Calibri"/>
                          <a:ea typeface="Calibri"/>
                          <a:cs typeface="Times New Roman"/>
                        </a:rPr>
                        <a:t>№ задач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Биномиальный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1, 4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Геометрический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2, 5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Гипергеометрический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3, 6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14612" y="5500702"/>
            <a:ext cx="61592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балл за каждое правильное распределение</a:t>
            </a:r>
          </a:p>
          <a:p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</a:rPr>
              <a:t>Максимальное количество баллов - 6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Задание 2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Решить 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>задачи из задания 1 используя расчетные формулы числовых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характеристик соответствующих законов распределения ДСВ: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857364"/>
          <a:ext cx="9144000" cy="285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7143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Calibri"/>
                          <a:ea typeface="Calibri"/>
                          <a:cs typeface="Times New Roman"/>
                        </a:rPr>
                        <a:t>Закон  распределения ДСВ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Calibri"/>
                          <a:ea typeface="Calibri"/>
                          <a:cs typeface="Times New Roman"/>
                        </a:rPr>
                        <a:t>№ задач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Биномиальный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1, 4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Геометрический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2, 5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Гипергеометрический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Calibri"/>
                          <a:ea typeface="Calibri"/>
                          <a:cs typeface="Times New Roman"/>
                        </a:rPr>
                        <a:t>3, 6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861</Words>
  <Application>Microsoft Office PowerPoint</Application>
  <PresentationFormat>Экран (4:3)</PresentationFormat>
  <Paragraphs>156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ЕН.03. Теория вероятностей и математическая статистика  специальность 09.02.04 Информационные системы  (по отраслям)  2 курс, группа ИС-21 </vt:lpstr>
      <vt:lpstr>Слайд 2</vt:lpstr>
      <vt:lpstr>Слайд 3</vt:lpstr>
      <vt:lpstr>Основные законы распределения дискретных случайных величин</vt:lpstr>
      <vt:lpstr>Основные законы распределения дискретных случайных величин</vt:lpstr>
      <vt:lpstr>Критерии оценивания работы группы</vt:lpstr>
      <vt:lpstr>Слайд 7</vt:lpstr>
      <vt:lpstr>Задание 1 Сгруппировать  задачи по законам  распределения ДСВ соответственно:</vt:lpstr>
      <vt:lpstr>Задание 2 Решить задачи из задания 1 используя расчетные формулы числовых характеристик соответствующих законов распределения ДСВ:</vt:lpstr>
      <vt:lpstr>Задание 2 Решить задачи из задания 1 используя расчетные формулы числовых характеристик соответствующих законов распределения ДСВ:</vt:lpstr>
      <vt:lpstr>Задание 3 Сформулировать свою задачу на распределение ДСВ по одному из основных законов распределения:</vt:lpstr>
      <vt:lpstr>Основные законы распределения дискретных случайных величин</vt:lpstr>
      <vt:lpstr>Оценка результатов:</vt:lpstr>
      <vt:lpstr>Домашнее задание</vt:lpstr>
      <vt:lpstr>Спасибо за работу!</vt:lpstr>
    </vt:vector>
  </TitlesOfParts>
  <Company>khpk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svetlana</cp:lastModifiedBy>
  <cp:revision>22</cp:revision>
  <dcterms:created xsi:type="dcterms:W3CDTF">2016-04-26T16:16:58Z</dcterms:created>
  <dcterms:modified xsi:type="dcterms:W3CDTF">2016-04-27T04:38:41Z</dcterms:modified>
</cp:coreProperties>
</file>